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32" r:id="rId2"/>
    <p:sldMasterId id="2147483744" r:id="rId3"/>
    <p:sldMasterId id="2147483761" r:id="rId4"/>
    <p:sldMasterId id="2147483773" r:id="rId5"/>
    <p:sldMasterId id="2147483797" r:id="rId6"/>
    <p:sldMasterId id="2147483850" r:id="rId7"/>
  </p:sldMasterIdLst>
  <p:sldIdLst>
    <p:sldId id="256" r:id="rId8"/>
    <p:sldId id="257" r:id="rId9"/>
    <p:sldId id="266" r:id="rId10"/>
    <p:sldId id="258" r:id="rId11"/>
    <p:sldId id="260" r:id="rId12"/>
    <p:sldId id="261" r:id="rId13"/>
    <p:sldId id="263" r:id="rId14"/>
    <p:sldId id="264" r:id="rId15"/>
    <p:sldId id="265" r:id="rId16"/>
    <p:sldId id="267" r:id="rId17"/>
    <p:sldId id="268"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20" d="100"/>
          <a:sy n="120" d="100"/>
        </p:scale>
        <p:origin x="198" y="102"/>
      </p:cViewPr>
      <p:guideLst>
        <p:guide orient="horz" pos="2160"/>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5" Type="http://schemas.openxmlformats.org/officeDocument/2006/relationships/slideMaster" Target="slideMasters/slideMaster5.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95BDFE-C3AE-4F29-A29D-FFE69E332A6B}"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ru-RU"/>
        </a:p>
      </dgm:t>
    </dgm:pt>
    <dgm:pt modelId="{30EB0CD7-913A-4047-9EB2-36DB949715F6}">
      <dgm:prSet phldrT="[Текст]" custT="1"/>
      <dgm:spPr>
        <a:solidFill>
          <a:srgbClr val="6D0707"/>
        </a:solidFill>
      </dgm:spPr>
      <dgm:t>
        <a:bodyPr/>
        <a:lstStyle/>
        <a:p>
          <a:r>
            <a:rPr lang="en-US" sz="1800" b="1" dirty="0">
              <a:latin typeface="Times New Roman" panose="02020603050405020304" pitchFamily="18" charset="0"/>
              <a:cs typeface="Times New Roman" panose="02020603050405020304" pitchFamily="18" charset="0"/>
            </a:rPr>
            <a:t>Jami 150 </a:t>
          </a:r>
          <a:r>
            <a:rPr lang="en-US" sz="1800" b="1" dirty="0" err="1">
              <a:latin typeface="Times New Roman" panose="02020603050405020304" pitchFamily="18" charset="0"/>
              <a:cs typeface="Times New Roman" panose="02020603050405020304" pitchFamily="18" charset="0"/>
            </a:rPr>
            <a:t>soat</a:t>
          </a:r>
          <a:r>
            <a:rPr lang="en-US" sz="1800" b="1" dirty="0">
              <a:latin typeface="Times New Roman" panose="02020603050405020304" pitchFamily="18" charset="0"/>
              <a:cs typeface="Times New Roman" panose="02020603050405020304" pitchFamily="18" charset="0"/>
            </a:rPr>
            <a:t> </a:t>
          </a:r>
          <a:endParaRPr lang="ru-RU" sz="1800" b="1" dirty="0">
            <a:latin typeface="Times New Roman" panose="02020603050405020304" pitchFamily="18" charset="0"/>
            <a:cs typeface="Times New Roman" panose="02020603050405020304" pitchFamily="18" charset="0"/>
          </a:endParaRPr>
        </a:p>
      </dgm:t>
    </dgm:pt>
    <dgm:pt modelId="{BD7955E5-D47C-4457-B9B5-DF67037F2C08}" type="parTrans" cxnId="{7B45850F-1A62-47BC-A543-B6F039935E2A}">
      <dgm:prSet/>
      <dgm:spPr/>
      <dgm:t>
        <a:bodyPr/>
        <a:lstStyle/>
        <a:p>
          <a:endParaRPr lang="ru-RU"/>
        </a:p>
      </dgm:t>
    </dgm:pt>
    <dgm:pt modelId="{E0E2EF1D-3527-40D6-85E0-5585092C9A0C}" type="sibTrans" cxnId="{7B45850F-1A62-47BC-A543-B6F039935E2A}">
      <dgm:prSet/>
      <dgm:spPr/>
      <dgm:t>
        <a:bodyPr/>
        <a:lstStyle/>
        <a:p>
          <a:endParaRPr lang="ru-RU"/>
        </a:p>
      </dgm:t>
    </dgm:pt>
    <dgm:pt modelId="{8B6376E6-4F76-41BB-A0EA-861493EFD80B}">
      <dgm:prSet phldrT="[Текст]" custT="1"/>
      <dgm:spPr>
        <a:solidFill>
          <a:srgbClr val="6D0707"/>
        </a:solidFill>
      </dgm:spPr>
      <dgm:t>
        <a:bodyPr/>
        <a:lstStyle/>
        <a:p>
          <a:r>
            <a:rPr lang="en-US" sz="1800" b="1" dirty="0" err="1">
              <a:latin typeface="Times New Roman" panose="02020603050405020304" pitchFamily="18" charset="0"/>
              <a:cs typeface="Times New Roman" panose="02020603050405020304" pitchFamily="18" charset="0"/>
            </a:rPr>
            <a:t>Auditoriya</a:t>
          </a:r>
          <a:r>
            <a:rPr lang="en-US" sz="1800" b="1" dirty="0">
              <a:latin typeface="Times New Roman" panose="02020603050405020304" pitchFamily="18" charset="0"/>
              <a:cs typeface="Times New Roman" panose="02020603050405020304" pitchFamily="18" charset="0"/>
            </a:rPr>
            <a:t> 60 </a:t>
          </a:r>
          <a:r>
            <a:rPr lang="en-US" sz="1800" b="1" dirty="0" err="1">
              <a:latin typeface="Times New Roman" panose="02020603050405020304" pitchFamily="18" charset="0"/>
              <a:cs typeface="Times New Roman" panose="02020603050405020304" pitchFamily="18" charset="0"/>
            </a:rPr>
            <a:t>soat</a:t>
          </a:r>
          <a:r>
            <a:rPr lang="en-US" sz="1800" b="1" dirty="0">
              <a:latin typeface="Times New Roman" panose="02020603050405020304" pitchFamily="18" charset="0"/>
              <a:cs typeface="Times New Roman" panose="02020603050405020304" pitchFamily="18" charset="0"/>
            </a:rPr>
            <a:t> </a:t>
          </a:r>
          <a:endParaRPr lang="ru-RU" sz="1800" b="1" dirty="0">
            <a:latin typeface="Times New Roman" panose="02020603050405020304" pitchFamily="18" charset="0"/>
            <a:cs typeface="Times New Roman" panose="02020603050405020304" pitchFamily="18" charset="0"/>
          </a:endParaRPr>
        </a:p>
      </dgm:t>
    </dgm:pt>
    <dgm:pt modelId="{C02EBC90-FF5F-4217-9766-D1C4BC960CB6}" type="parTrans" cxnId="{638F9723-087A-4988-BD4D-5A0FCDCE4133}">
      <dgm:prSet/>
      <dgm:spPr/>
      <dgm:t>
        <a:bodyPr/>
        <a:lstStyle/>
        <a:p>
          <a:endParaRPr lang="ru-RU"/>
        </a:p>
      </dgm:t>
    </dgm:pt>
    <dgm:pt modelId="{EB4F384C-799F-466A-A4F5-5ED4563E3D66}" type="sibTrans" cxnId="{638F9723-087A-4988-BD4D-5A0FCDCE4133}">
      <dgm:prSet/>
      <dgm:spPr/>
      <dgm:t>
        <a:bodyPr/>
        <a:lstStyle/>
        <a:p>
          <a:endParaRPr lang="ru-RU"/>
        </a:p>
      </dgm:t>
    </dgm:pt>
    <dgm:pt modelId="{38DA78F3-C7C9-472E-B42B-F04EFD6F2E9C}">
      <dgm:prSet phldrT="[Текст]" custT="1"/>
      <dgm:spPr>
        <a:solidFill>
          <a:srgbClr val="6D0707"/>
        </a:solidFill>
      </dgm:spPr>
      <dgm:t>
        <a:bodyPr/>
        <a:lstStyle/>
        <a:p>
          <a:r>
            <a:rPr lang="en-US" sz="1800" b="1" dirty="0" err="1">
              <a:latin typeface="Times New Roman" panose="02020603050405020304" pitchFamily="18" charset="0"/>
              <a:cs typeface="Times New Roman" panose="02020603050405020304" pitchFamily="18" charset="0"/>
            </a:rPr>
            <a:t>Ma’ruza</a:t>
          </a:r>
          <a:r>
            <a:rPr lang="en-US" sz="1800" b="1" dirty="0">
              <a:latin typeface="Times New Roman" panose="02020603050405020304" pitchFamily="18" charset="0"/>
              <a:cs typeface="Times New Roman" panose="02020603050405020304" pitchFamily="18" charset="0"/>
            </a:rPr>
            <a:t> 30 </a:t>
          </a:r>
          <a:r>
            <a:rPr lang="en-US" sz="1800" b="1" dirty="0" err="1">
              <a:latin typeface="Times New Roman" panose="02020603050405020304" pitchFamily="18" charset="0"/>
              <a:cs typeface="Times New Roman" panose="02020603050405020304" pitchFamily="18" charset="0"/>
            </a:rPr>
            <a:t>soat</a:t>
          </a:r>
          <a:endParaRPr lang="ru-RU" sz="1800" b="1" dirty="0">
            <a:latin typeface="Times New Roman" panose="02020603050405020304" pitchFamily="18" charset="0"/>
            <a:cs typeface="Times New Roman" panose="02020603050405020304" pitchFamily="18" charset="0"/>
          </a:endParaRPr>
        </a:p>
      </dgm:t>
    </dgm:pt>
    <dgm:pt modelId="{73F8086C-60C6-4670-A94B-70EA20476DBE}" type="parTrans" cxnId="{2B396DD8-3859-4753-9EF5-010595697F60}">
      <dgm:prSet/>
      <dgm:spPr/>
      <dgm:t>
        <a:bodyPr/>
        <a:lstStyle/>
        <a:p>
          <a:endParaRPr lang="ru-RU"/>
        </a:p>
      </dgm:t>
    </dgm:pt>
    <dgm:pt modelId="{CF59807C-5897-4247-AD0A-93D5B5196675}" type="sibTrans" cxnId="{2B396DD8-3859-4753-9EF5-010595697F60}">
      <dgm:prSet/>
      <dgm:spPr/>
      <dgm:t>
        <a:bodyPr/>
        <a:lstStyle/>
        <a:p>
          <a:endParaRPr lang="ru-RU"/>
        </a:p>
      </dgm:t>
    </dgm:pt>
    <dgm:pt modelId="{8AD616D2-285C-45E7-816D-ED30EB5BCC88}">
      <dgm:prSet phldrT="[Текст]" custT="1"/>
      <dgm:spPr>
        <a:solidFill>
          <a:srgbClr val="6D0707"/>
        </a:solidFill>
      </dgm:spPr>
      <dgm:t>
        <a:bodyPr/>
        <a:lstStyle/>
        <a:p>
          <a:r>
            <a:rPr lang="en-US" sz="1800" b="1" dirty="0" err="1">
              <a:latin typeface="Times New Roman" panose="02020603050405020304" pitchFamily="18" charset="0"/>
              <a:cs typeface="Times New Roman" panose="02020603050405020304" pitchFamily="18" charset="0"/>
            </a:rPr>
            <a:t>Amaliy</a:t>
          </a:r>
          <a:r>
            <a:rPr lang="en-US" sz="1800" b="1" dirty="0">
              <a:latin typeface="Times New Roman" panose="02020603050405020304" pitchFamily="18" charset="0"/>
              <a:cs typeface="Times New Roman" panose="02020603050405020304" pitchFamily="18" charset="0"/>
            </a:rPr>
            <a:t>  20 </a:t>
          </a:r>
          <a:r>
            <a:rPr lang="en-US" sz="1800" b="1" dirty="0" err="1">
              <a:latin typeface="Times New Roman" panose="02020603050405020304" pitchFamily="18" charset="0"/>
              <a:cs typeface="Times New Roman" panose="02020603050405020304" pitchFamily="18" charset="0"/>
            </a:rPr>
            <a:t>soat</a:t>
          </a:r>
          <a:endParaRPr lang="ru-RU" sz="1800" dirty="0"/>
        </a:p>
      </dgm:t>
    </dgm:pt>
    <dgm:pt modelId="{CA7C14A8-8C53-4C45-99E7-86C88F71ABA1}" type="parTrans" cxnId="{3D1E0346-D2E5-4377-B209-4CEC3D75E245}">
      <dgm:prSet/>
      <dgm:spPr/>
      <dgm:t>
        <a:bodyPr/>
        <a:lstStyle/>
        <a:p>
          <a:endParaRPr lang="ru-RU"/>
        </a:p>
      </dgm:t>
    </dgm:pt>
    <dgm:pt modelId="{F21ED1B3-BBBB-4BA3-B8A9-0A141414CE80}" type="sibTrans" cxnId="{3D1E0346-D2E5-4377-B209-4CEC3D75E245}">
      <dgm:prSet/>
      <dgm:spPr/>
      <dgm:t>
        <a:bodyPr/>
        <a:lstStyle/>
        <a:p>
          <a:endParaRPr lang="ru-RU"/>
        </a:p>
      </dgm:t>
    </dgm:pt>
    <dgm:pt modelId="{F41E150E-3838-442C-9611-78E81AA3412E}">
      <dgm:prSet custT="1"/>
      <dgm:spPr>
        <a:solidFill>
          <a:srgbClr val="6D0707"/>
        </a:solidFill>
      </dgm:spPr>
      <dgm:t>
        <a:bodyPr/>
        <a:lstStyle/>
        <a:p>
          <a:r>
            <a:rPr lang="en-US" sz="1800" b="1" dirty="0" err="1">
              <a:latin typeface="Times New Roman" panose="02020603050405020304" pitchFamily="18" charset="0"/>
              <a:cs typeface="Times New Roman" panose="02020603050405020304" pitchFamily="18" charset="0"/>
            </a:rPr>
            <a:t>Mustaqil</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ta’lim</a:t>
          </a:r>
          <a:r>
            <a:rPr lang="en-US" sz="1800" b="1" dirty="0">
              <a:latin typeface="Times New Roman" panose="02020603050405020304" pitchFamily="18" charset="0"/>
              <a:cs typeface="Times New Roman" panose="02020603050405020304" pitchFamily="18" charset="0"/>
            </a:rPr>
            <a:t> </a:t>
          </a:r>
        </a:p>
        <a:p>
          <a:r>
            <a:rPr lang="en-US" sz="1800" b="1" dirty="0">
              <a:latin typeface="Times New Roman" panose="02020603050405020304" pitchFamily="18" charset="0"/>
              <a:cs typeface="Times New Roman" panose="02020603050405020304" pitchFamily="18" charset="0"/>
            </a:rPr>
            <a:t>90 </a:t>
          </a:r>
          <a:r>
            <a:rPr lang="en-US" sz="1800" b="1" dirty="0" err="1">
              <a:latin typeface="Times New Roman" panose="02020603050405020304" pitchFamily="18" charset="0"/>
              <a:cs typeface="Times New Roman" panose="02020603050405020304" pitchFamily="18" charset="0"/>
            </a:rPr>
            <a:t>soat</a:t>
          </a:r>
          <a:endParaRPr lang="ru-RU" sz="1800" b="1" dirty="0">
            <a:latin typeface="Times New Roman" panose="02020603050405020304" pitchFamily="18" charset="0"/>
            <a:cs typeface="Times New Roman" panose="02020603050405020304" pitchFamily="18" charset="0"/>
          </a:endParaRPr>
        </a:p>
      </dgm:t>
    </dgm:pt>
    <dgm:pt modelId="{86BFCEA2-B03E-4728-8683-D1E443FFA245}" type="parTrans" cxnId="{90EB9396-F915-4D66-981A-281739202D5B}">
      <dgm:prSet/>
      <dgm:spPr/>
      <dgm:t>
        <a:bodyPr/>
        <a:lstStyle/>
        <a:p>
          <a:endParaRPr lang="ru-RU"/>
        </a:p>
      </dgm:t>
    </dgm:pt>
    <dgm:pt modelId="{5ED381B1-5CB0-48A1-9E1F-13423F302BE9}" type="sibTrans" cxnId="{90EB9396-F915-4D66-981A-281739202D5B}">
      <dgm:prSet/>
      <dgm:spPr/>
      <dgm:t>
        <a:bodyPr/>
        <a:lstStyle/>
        <a:p>
          <a:endParaRPr lang="ru-RU"/>
        </a:p>
      </dgm:t>
    </dgm:pt>
    <dgm:pt modelId="{41E855F9-65C2-4E1B-AA69-0D505B29AD74}">
      <dgm:prSet/>
      <dgm:spPr/>
      <dgm:t>
        <a:bodyPr/>
        <a:lstStyle/>
        <a:p>
          <a:r>
            <a:rPr lang="en-US" b="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5 kredit, haftalik </a:t>
          </a:r>
          <a:endParaRPr lang="en-US"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F4D351FC-040D-42E4-9E74-1DEE77F9A3F8}" type="parTrans" cxnId="{BC7958DD-0BD4-4BA0-9A87-DD3B847E2202}">
      <dgm:prSet/>
      <dgm:spPr/>
      <dgm:t>
        <a:bodyPr/>
        <a:lstStyle/>
        <a:p>
          <a:endParaRPr lang="ru-RU"/>
        </a:p>
      </dgm:t>
    </dgm:pt>
    <dgm:pt modelId="{5E765B24-5378-4018-8C13-853A72DE273A}" type="sibTrans" cxnId="{BC7958DD-0BD4-4BA0-9A87-DD3B847E2202}">
      <dgm:prSet/>
      <dgm:spPr/>
      <dgm:t>
        <a:bodyPr/>
        <a:lstStyle/>
        <a:p>
          <a:endParaRPr lang="ru-RU"/>
        </a:p>
      </dgm:t>
    </dgm:pt>
    <dgm:pt modelId="{EF57EDC1-B4FD-4957-85C3-027EB7339AB4}">
      <dgm:prSet/>
      <dgm:spPr/>
      <dgm:t>
        <a:bodyPr/>
        <a:lstStyle/>
        <a:p>
          <a:r>
            <a:rPr lang="en-US"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dars</a:t>
          </a:r>
          <a:r>
            <a:rPr lang="en-US"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soatlari</a:t>
          </a:r>
          <a:r>
            <a:rPr lang="en-US"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4</a:t>
          </a:r>
          <a:endParaRPr lang="ru-RU" b="1"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gm:t>
    </dgm:pt>
    <dgm:pt modelId="{C99B623B-7CEE-4938-A3A9-F82D802DE646}" type="parTrans" cxnId="{70E35833-C8B1-4E73-B3E8-14F52D785508}">
      <dgm:prSet/>
      <dgm:spPr/>
      <dgm:t>
        <a:bodyPr/>
        <a:lstStyle/>
        <a:p>
          <a:endParaRPr lang="ru-RU"/>
        </a:p>
      </dgm:t>
    </dgm:pt>
    <dgm:pt modelId="{213F698B-6705-48E9-8778-5F1CC72EAF00}" type="sibTrans" cxnId="{70E35833-C8B1-4E73-B3E8-14F52D785508}">
      <dgm:prSet/>
      <dgm:spPr/>
      <dgm:t>
        <a:bodyPr/>
        <a:lstStyle/>
        <a:p>
          <a:endParaRPr lang="ru-RU"/>
        </a:p>
      </dgm:t>
    </dgm:pt>
    <dgm:pt modelId="{60ECB28C-E91B-4B0E-8688-E01B0F37C0E9}" type="pres">
      <dgm:prSet presAssocID="{F295BDFE-C3AE-4F29-A29D-FFE69E332A6B}" presName="Name0" presStyleCnt="0">
        <dgm:presLayoutVars>
          <dgm:dir/>
          <dgm:resizeHandles val="exact"/>
        </dgm:presLayoutVars>
      </dgm:prSet>
      <dgm:spPr/>
    </dgm:pt>
    <dgm:pt modelId="{755553D3-B736-405B-AE65-E6FC974C41E6}" type="pres">
      <dgm:prSet presAssocID="{F295BDFE-C3AE-4F29-A29D-FFE69E332A6B}" presName="cycle" presStyleCnt="0"/>
      <dgm:spPr/>
    </dgm:pt>
    <dgm:pt modelId="{4CBBD30E-F343-4CBF-B526-410415B39E5F}" type="pres">
      <dgm:prSet presAssocID="{30EB0CD7-913A-4047-9EB2-36DB949715F6}" presName="nodeFirstNode" presStyleLbl="node1" presStyleIdx="0" presStyleCnt="7">
        <dgm:presLayoutVars>
          <dgm:bulletEnabled val="1"/>
        </dgm:presLayoutVars>
      </dgm:prSet>
      <dgm:spPr/>
    </dgm:pt>
    <dgm:pt modelId="{0B232C69-1939-4272-8802-7673C57E7341}" type="pres">
      <dgm:prSet presAssocID="{E0E2EF1D-3527-40D6-85E0-5585092C9A0C}" presName="sibTransFirstNode" presStyleLbl="bgShp" presStyleIdx="0" presStyleCnt="1"/>
      <dgm:spPr/>
    </dgm:pt>
    <dgm:pt modelId="{FA564EBA-7391-4187-BE02-C82C49D0B33C}" type="pres">
      <dgm:prSet presAssocID="{8B6376E6-4F76-41BB-A0EA-861493EFD80B}" presName="nodeFollowingNodes" presStyleLbl="node1" presStyleIdx="1" presStyleCnt="7" custScaleX="120187" custScaleY="102618" custRadScaleRad="136391" custRadScaleInc="39644">
        <dgm:presLayoutVars>
          <dgm:bulletEnabled val="1"/>
        </dgm:presLayoutVars>
      </dgm:prSet>
      <dgm:spPr/>
    </dgm:pt>
    <dgm:pt modelId="{6784E1B0-A16D-416A-B90B-563D3650ED21}" type="pres">
      <dgm:prSet presAssocID="{38DA78F3-C7C9-472E-B42B-F04EFD6F2E9C}" presName="nodeFollowingNodes" presStyleLbl="node1" presStyleIdx="2" presStyleCnt="7" custScaleX="128495" custScaleY="102867" custRadScaleRad="136265" custRadScaleInc="-380711">
        <dgm:presLayoutVars>
          <dgm:bulletEnabled val="1"/>
        </dgm:presLayoutVars>
      </dgm:prSet>
      <dgm:spPr/>
    </dgm:pt>
    <dgm:pt modelId="{4A028C1A-E353-4ECF-B47F-EF0D7D72FCE7}" type="pres">
      <dgm:prSet presAssocID="{8AD616D2-285C-45E7-816D-ED30EB5BCC88}" presName="nodeFollowingNodes" presStyleLbl="node1" presStyleIdx="3" presStyleCnt="7" custRadScaleRad="134017" custRadScaleInc="192522">
        <dgm:presLayoutVars>
          <dgm:bulletEnabled val="1"/>
        </dgm:presLayoutVars>
      </dgm:prSet>
      <dgm:spPr/>
    </dgm:pt>
    <dgm:pt modelId="{BAE1FFAD-49AD-4EDE-BDD0-BFF129F14FEA}" type="pres">
      <dgm:prSet presAssocID="{F41E150E-3838-442C-9611-78E81AA3412E}" presName="nodeFollowingNodes" presStyleLbl="node1" presStyleIdx="4" presStyleCnt="7" custScaleX="142945" custScaleY="104101" custRadScaleRad="124068" custRadScaleInc="-185579">
        <dgm:presLayoutVars>
          <dgm:bulletEnabled val="1"/>
        </dgm:presLayoutVars>
      </dgm:prSet>
      <dgm:spPr/>
    </dgm:pt>
    <dgm:pt modelId="{E924D0D6-F6A1-4EFC-89F4-64AD8829042D}" type="pres">
      <dgm:prSet presAssocID="{41E855F9-65C2-4E1B-AA69-0D505B29AD74}" presName="nodeFollowingNodes" presStyleLbl="node1" presStyleIdx="5" presStyleCnt="7" custRadScaleRad="18480" custRadScaleInc="-153316">
        <dgm:presLayoutVars>
          <dgm:bulletEnabled val="1"/>
        </dgm:presLayoutVars>
      </dgm:prSet>
      <dgm:spPr/>
    </dgm:pt>
    <dgm:pt modelId="{004B5900-CB7D-4B5F-BAF1-9358A0387580}" type="pres">
      <dgm:prSet presAssocID="{EF57EDC1-B4FD-4957-85C3-027EB7339AB4}" presName="nodeFollowingNodes" presStyleLbl="node1" presStyleIdx="6" presStyleCnt="7" custRadScaleRad="34507" custRadScaleInc="111735">
        <dgm:presLayoutVars>
          <dgm:bulletEnabled val="1"/>
        </dgm:presLayoutVars>
      </dgm:prSet>
      <dgm:spPr/>
    </dgm:pt>
  </dgm:ptLst>
  <dgm:cxnLst>
    <dgm:cxn modelId="{4416EE00-C64E-4680-AB4F-9750B566D4BE}" type="presOf" srcId="{8AD616D2-285C-45E7-816D-ED30EB5BCC88}" destId="{4A028C1A-E353-4ECF-B47F-EF0D7D72FCE7}" srcOrd="0" destOrd="0" presId="urn:microsoft.com/office/officeart/2005/8/layout/cycle3"/>
    <dgm:cxn modelId="{7B45850F-1A62-47BC-A543-B6F039935E2A}" srcId="{F295BDFE-C3AE-4F29-A29D-FFE69E332A6B}" destId="{30EB0CD7-913A-4047-9EB2-36DB949715F6}" srcOrd="0" destOrd="0" parTransId="{BD7955E5-D47C-4457-B9B5-DF67037F2C08}" sibTransId="{E0E2EF1D-3527-40D6-85E0-5585092C9A0C}"/>
    <dgm:cxn modelId="{638F9723-087A-4988-BD4D-5A0FCDCE4133}" srcId="{F295BDFE-C3AE-4F29-A29D-FFE69E332A6B}" destId="{8B6376E6-4F76-41BB-A0EA-861493EFD80B}" srcOrd="1" destOrd="0" parTransId="{C02EBC90-FF5F-4217-9766-D1C4BC960CB6}" sibTransId="{EB4F384C-799F-466A-A4F5-5ED4563E3D66}"/>
    <dgm:cxn modelId="{8D5FE726-3C49-4F38-8D66-9598400F3D15}" type="presOf" srcId="{F295BDFE-C3AE-4F29-A29D-FFE69E332A6B}" destId="{60ECB28C-E91B-4B0E-8688-E01B0F37C0E9}" srcOrd="0" destOrd="0" presId="urn:microsoft.com/office/officeart/2005/8/layout/cycle3"/>
    <dgm:cxn modelId="{70E35833-C8B1-4E73-B3E8-14F52D785508}" srcId="{F295BDFE-C3AE-4F29-A29D-FFE69E332A6B}" destId="{EF57EDC1-B4FD-4957-85C3-027EB7339AB4}" srcOrd="6" destOrd="0" parTransId="{C99B623B-7CEE-4938-A3A9-F82D802DE646}" sibTransId="{213F698B-6705-48E9-8778-5F1CC72EAF00}"/>
    <dgm:cxn modelId="{91FBBC3B-51DF-45C0-880B-02A5677BCE1F}" type="presOf" srcId="{30EB0CD7-913A-4047-9EB2-36DB949715F6}" destId="{4CBBD30E-F343-4CBF-B526-410415B39E5F}" srcOrd="0" destOrd="0" presId="urn:microsoft.com/office/officeart/2005/8/layout/cycle3"/>
    <dgm:cxn modelId="{3D1E0346-D2E5-4377-B209-4CEC3D75E245}" srcId="{F295BDFE-C3AE-4F29-A29D-FFE69E332A6B}" destId="{8AD616D2-285C-45E7-816D-ED30EB5BCC88}" srcOrd="3" destOrd="0" parTransId="{CA7C14A8-8C53-4C45-99E7-86C88F71ABA1}" sibTransId="{F21ED1B3-BBBB-4BA3-B8A9-0A141414CE80}"/>
    <dgm:cxn modelId="{AC65256D-2287-4AA0-8A84-9D09308ED513}" type="presOf" srcId="{38DA78F3-C7C9-472E-B42B-F04EFD6F2E9C}" destId="{6784E1B0-A16D-416A-B90B-563D3650ED21}" srcOrd="0" destOrd="0" presId="urn:microsoft.com/office/officeart/2005/8/layout/cycle3"/>
    <dgm:cxn modelId="{071EB34F-9823-47C9-8041-C32573E99A35}" type="presOf" srcId="{E0E2EF1D-3527-40D6-85E0-5585092C9A0C}" destId="{0B232C69-1939-4272-8802-7673C57E7341}" srcOrd="0" destOrd="0" presId="urn:microsoft.com/office/officeart/2005/8/layout/cycle3"/>
    <dgm:cxn modelId="{90EB9396-F915-4D66-981A-281739202D5B}" srcId="{F295BDFE-C3AE-4F29-A29D-FFE69E332A6B}" destId="{F41E150E-3838-442C-9611-78E81AA3412E}" srcOrd="4" destOrd="0" parTransId="{86BFCEA2-B03E-4728-8683-D1E443FFA245}" sibTransId="{5ED381B1-5CB0-48A1-9E1F-13423F302BE9}"/>
    <dgm:cxn modelId="{621A12AA-E377-42CE-A6EB-05A013AE7864}" type="presOf" srcId="{8B6376E6-4F76-41BB-A0EA-861493EFD80B}" destId="{FA564EBA-7391-4187-BE02-C82C49D0B33C}" srcOrd="0" destOrd="0" presId="urn:microsoft.com/office/officeart/2005/8/layout/cycle3"/>
    <dgm:cxn modelId="{317B9ABD-F06D-4A90-B2C5-08A72CDCFF11}" type="presOf" srcId="{F41E150E-3838-442C-9611-78E81AA3412E}" destId="{BAE1FFAD-49AD-4EDE-BDD0-BFF129F14FEA}" srcOrd="0" destOrd="0" presId="urn:microsoft.com/office/officeart/2005/8/layout/cycle3"/>
    <dgm:cxn modelId="{2B396DD8-3859-4753-9EF5-010595697F60}" srcId="{F295BDFE-C3AE-4F29-A29D-FFE69E332A6B}" destId="{38DA78F3-C7C9-472E-B42B-F04EFD6F2E9C}" srcOrd="2" destOrd="0" parTransId="{73F8086C-60C6-4670-A94B-70EA20476DBE}" sibTransId="{CF59807C-5897-4247-AD0A-93D5B5196675}"/>
    <dgm:cxn modelId="{BC7958DD-0BD4-4BA0-9A87-DD3B847E2202}" srcId="{F295BDFE-C3AE-4F29-A29D-FFE69E332A6B}" destId="{41E855F9-65C2-4E1B-AA69-0D505B29AD74}" srcOrd="5" destOrd="0" parTransId="{F4D351FC-040D-42E4-9E74-1DEE77F9A3F8}" sibTransId="{5E765B24-5378-4018-8C13-853A72DE273A}"/>
    <dgm:cxn modelId="{C1FE26E3-6C8C-4E45-9019-FF8DF55EB30B}" type="presOf" srcId="{EF57EDC1-B4FD-4957-85C3-027EB7339AB4}" destId="{004B5900-CB7D-4B5F-BAF1-9358A0387580}" srcOrd="0" destOrd="0" presId="urn:microsoft.com/office/officeart/2005/8/layout/cycle3"/>
    <dgm:cxn modelId="{CFFA0BE8-8658-4BEC-B3E2-E136E2742257}" type="presOf" srcId="{41E855F9-65C2-4E1B-AA69-0D505B29AD74}" destId="{E924D0D6-F6A1-4EFC-89F4-64AD8829042D}" srcOrd="0" destOrd="0" presId="urn:microsoft.com/office/officeart/2005/8/layout/cycle3"/>
    <dgm:cxn modelId="{A8A98F53-5612-46C5-A434-95E8D906D7FA}" type="presParOf" srcId="{60ECB28C-E91B-4B0E-8688-E01B0F37C0E9}" destId="{755553D3-B736-405B-AE65-E6FC974C41E6}" srcOrd="0" destOrd="0" presId="urn:microsoft.com/office/officeart/2005/8/layout/cycle3"/>
    <dgm:cxn modelId="{7C3DD0B0-FF33-4EA0-A491-17985605538C}" type="presParOf" srcId="{755553D3-B736-405B-AE65-E6FC974C41E6}" destId="{4CBBD30E-F343-4CBF-B526-410415B39E5F}" srcOrd="0" destOrd="0" presId="urn:microsoft.com/office/officeart/2005/8/layout/cycle3"/>
    <dgm:cxn modelId="{1E5F6E85-2883-4700-BB9E-C040CC0BE311}" type="presParOf" srcId="{755553D3-B736-405B-AE65-E6FC974C41E6}" destId="{0B232C69-1939-4272-8802-7673C57E7341}" srcOrd="1" destOrd="0" presId="urn:microsoft.com/office/officeart/2005/8/layout/cycle3"/>
    <dgm:cxn modelId="{865A0AE6-DF3B-40E7-B6E8-B34915C5878F}" type="presParOf" srcId="{755553D3-B736-405B-AE65-E6FC974C41E6}" destId="{FA564EBA-7391-4187-BE02-C82C49D0B33C}" srcOrd="2" destOrd="0" presId="urn:microsoft.com/office/officeart/2005/8/layout/cycle3"/>
    <dgm:cxn modelId="{4AB425A2-DAEA-476A-8F62-081A5E11E200}" type="presParOf" srcId="{755553D3-B736-405B-AE65-E6FC974C41E6}" destId="{6784E1B0-A16D-416A-B90B-563D3650ED21}" srcOrd="3" destOrd="0" presId="urn:microsoft.com/office/officeart/2005/8/layout/cycle3"/>
    <dgm:cxn modelId="{5156D315-6DAC-4FCE-BB1D-5084EAEB15BC}" type="presParOf" srcId="{755553D3-B736-405B-AE65-E6FC974C41E6}" destId="{4A028C1A-E353-4ECF-B47F-EF0D7D72FCE7}" srcOrd="4" destOrd="0" presId="urn:microsoft.com/office/officeart/2005/8/layout/cycle3"/>
    <dgm:cxn modelId="{612FAA08-543A-43FE-9C45-EFF5664BD5CE}" type="presParOf" srcId="{755553D3-B736-405B-AE65-E6FC974C41E6}" destId="{BAE1FFAD-49AD-4EDE-BDD0-BFF129F14FEA}" srcOrd="5" destOrd="0" presId="urn:microsoft.com/office/officeart/2005/8/layout/cycle3"/>
    <dgm:cxn modelId="{BBAD3E82-B57D-496F-8E58-F49A3D272F69}" type="presParOf" srcId="{755553D3-B736-405B-AE65-E6FC974C41E6}" destId="{E924D0D6-F6A1-4EFC-89F4-64AD8829042D}" srcOrd="6" destOrd="0" presId="urn:microsoft.com/office/officeart/2005/8/layout/cycle3"/>
    <dgm:cxn modelId="{0CC98CE7-EC41-4B80-A149-A36D0D49CC9C}" type="presParOf" srcId="{755553D3-B736-405B-AE65-E6FC974C41E6}" destId="{004B5900-CB7D-4B5F-BAF1-9358A0387580}" srcOrd="7"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232C69-1939-4272-8802-7673C57E7341}">
      <dsp:nvSpPr>
        <dsp:cNvPr id="0" name=""/>
        <dsp:cNvSpPr/>
      </dsp:nvSpPr>
      <dsp:spPr>
        <a:xfrm>
          <a:off x="2816500" y="-32701"/>
          <a:ext cx="4188805" cy="4188805"/>
        </a:xfrm>
        <a:prstGeom prst="circularArrow">
          <a:avLst>
            <a:gd name="adj1" fmla="val 5544"/>
            <a:gd name="adj2" fmla="val 330680"/>
            <a:gd name="adj3" fmla="val 14488156"/>
            <a:gd name="adj4" fmla="val 16966043"/>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BBD30E-F343-4CBF-B526-410415B39E5F}">
      <dsp:nvSpPr>
        <dsp:cNvPr id="0" name=""/>
        <dsp:cNvSpPr/>
      </dsp:nvSpPr>
      <dsp:spPr>
        <a:xfrm>
          <a:off x="4246094" y="-5395"/>
          <a:ext cx="1329618" cy="664809"/>
        </a:xfrm>
        <a:prstGeom prst="roundRect">
          <a:avLst/>
        </a:prstGeom>
        <a:solidFill>
          <a:srgbClr val="6D0707"/>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Times New Roman" panose="02020603050405020304" pitchFamily="18" charset="0"/>
              <a:cs typeface="Times New Roman" panose="02020603050405020304" pitchFamily="18" charset="0"/>
            </a:rPr>
            <a:t>Jami 150 </a:t>
          </a:r>
          <a:r>
            <a:rPr lang="en-US" sz="1800" b="1" kern="1200" dirty="0" err="1">
              <a:latin typeface="Times New Roman" panose="02020603050405020304" pitchFamily="18" charset="0"/>
              <a:cs typeface="Times New Roman" panose="02020603050405020304" pitchFamily="18" charset="0"/>
            </a:rPr>
            <a:t>soat</a:t>
          </a:r>
          <a:r>
            <a:rPr lang="en-US" sz="1800" b="1" kern="1200" dirty="0">
              <a:latin typeface="Times New Roman" panose="02020603050405020304" pitchFamily="18" charset="0"/>
              <a:cs typeface="Times New Roman" panose="02020603050405020304" pitchFamily="18" charset="0"/>
            </a:rPr>
            <a:t> </a:t>
          </a:r>
          <a:endParaRPr lang="ru-RU" sz="1800" b="1" kern="1200" dirty="0">
            <a:latin typeface="Times New Roman" panose="02020603050405020304" pitchFamily="18" charset="0"/>
            <a:cs typeface="Times New Roman" panose="02020603050405020304" pitchFamily="18" charset="0"/>
          </a:endParaRPr>
        </a:p>
      </dsp:txBody>
      <dsp:txXfrm>
        <a:off x="4278547" y="27058"/>
        <a:ext cx="1264712" cy="599903"/>
      </dsp:txXfrm>
    </dsp:sp>
    <dsp:sp modelId="{FA564EBA-7391-4187-BE02-C82C49D0B33C}">
      <dsp:nvSpPr>
        <dsp:cNvPr id="0" name=""/>
        <dsp:cNvSpPr/>
      </dsp:nvSpPr>
      <dsp:spPr>
        <a:xfrm>
          <a:off x="6390447" y="909739"/>
          <a:ext cx="1598028" cy="682213"/>
        </a:xfrm>
        <a:prstGeom prst="roundRect">
          <a:avLst/>
        </a:prstGeom>
        <a:solidFill>
          <a:srgbClr val="6D0707"/>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err="1">
              <a:latin typeface="Times New Roman" panose="02020603050405020304" pitchFamily="18" charset="0"/>
              <a:cs typeface="Times New Roman" panose="02020603050405020304" pitchFamily="18" charset="0"/>
            </a:rPr>
            <a:t>Auditoriya</a:t>
          </a:r>
          <a:r>
            <a:rPr lang="en-US" sz="1800" b="1" kern="1200" dirty="0">
              <a:latin typeface="Times New Roman" panose="02020603050405020304" pitchFamily="18" charset="0"/>
              <a:cs typeface="Times New Roman" panose="02020603050405020304" pitchFamily="18" charset="0"/>
            </a:rPr>
            <a:t> 60 </a:t>
          </a:r>
          <a:r>
            <a:rPr lang="en-US" sz="1800" b="1" kern="1200" dirty="0" err="1">
              <a:latin typeface="Times New Roman" panose="02020603050405020304" pitchFamily="18" charset="0"/>
              <a:cs typeface="Times New Roman" panose="02020603050405020304" pitchFamily="18" charset="0"/>
            </a:rPr>
            <a:t>soat</a:t>
          </a:r>
          <a:r>
            <a:rPr lang="en-US" sz="1800" b="1" kern="1200" dirty="0">
              <a:latin typeface="Times New Roman" panose="02020603050405020304" pitchFamily="18" charset="0"/>
              <a:cs typeface="Times New Roman" panose="02020603050405020304" pitchFamily="18" charset="0"/>
            </a:rPr>
            <a:t> </a:t>
          </a:r>
          <a:endParaRPr lang="ru-RU" sz="1800" b="1" kern="1200" dirty="0">
            <a:latin typeface="Times New Roman" panose="02020603050405020304" pitchFamily="18" charset="0"/>
            <a:cs typeface="Times New Roman" panose="02020603050405020304" pitchFamily="18" charset="0"/>
          </a:endParaRPr>
        </a:p>
      </dsp:txBody>
      <dsp:txXfrm>
        <a:off x="6423750" y="943042"/>
        <a:ext cx="1531422" cy="615607"/>
      </dsp:txXfrm>
    </dsp:sp>
    <dsp:sp modelId="{6784E1B0-A16D-416A-B90B-563D3650ED21}">
      <dsp:nvSpPr>
        <dsp:cNvPr id="0" name=""/>
        <dsp:cNvSpPr/>
      </dsp:nvSpPr>
      <dsp:spPr>
        <a:xfrm>
          <a:off x="1792542" y="877788"/>
          <a:ext cx="1708493" cy="683869"/>
        </a:xfrm>
        <a:prstGeom prst="roundRect">
          <a:avLst/>
        </a:prstGeom>
        <a:solidFill>
          <a:srgbClr val="6D0707"/>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err="1">
              <a:latin typeface="Times New Roman" panose="02020603050405020304" pitchFamily="18" charset="0"/>
              <a:cs typeface="Times New Roman" panose="02020603050405020304" pitchFamily="18" charset="0"/>
            </a:rPr>
            <a:t>Ma’ruza</a:t>
          </a:r>
          <a:r>
            <a:rPr lang="en-US" sz="1800" b="1" kern="1200" dirty="0">
              <a:latin typeface="Times New Roman" panose="02020603050405020304" pitchFamily="18" charset="0"/>
              <a:cs typeface="Times New Roman" panose="02020603050405020304" pitchFamily="18" charset="0"/>
            </a:rPr>
            <a:t> 30 </a:t>
          </a:r>
          <a:r>
            <a:rPr lang="en-US" sz="1800" b="1" kern="1200" dirty="0" err="1">
              <a:latin typeface="Times New Roman" panose="02020603050405020304" pitchFamily="18" charset="0"/>
              <a:cs typeface="Times New Roman" panose="02020603050405020304" pitchFamily="18" charset="0"/>
            </a:rPr>
            <a:t>soat</a:t>
          </a:r>
          <a:endParaRPr lang="ru-RU" sz="1800" b="1" kern="1200" dirty="0">
            <a:latin typeface="Times New Roman" panose="02020603050405020304" pitchFamily="18" charset="0"/>
            <a:cs typeface="Times New Roman" panose="02020603050405020304" pitchFamily="18" charset="0"/>
          </a:endParaRPr>
        </a:p>
      </dsp:txBody>
      <dsp:txXfrm>
        <a:off x="1825926" y="911172"/>
        <a:ext cx="1641725" cy="617101"/>
      </dsp:txXfrm>
    </dsp:sp>
    <dsp:sp modelId="{4A028C1A-E353-4ECF-B47F-EF0D7D72FCE7}">
      <dsp:nvSpPr>
        <dsp:cNvPr id="0" name=""/>
        <dsp:cNvSpPr/>
      </dsp:nvSpPr>
      <dsp:spPr>
        <a:xfrm>
          <a:off x="2153946" y="2944364"/>
          <a:ext cx="1329618" cy="664809"/>
        </a:xfrm>
        <a:prstGeom prst="roundRect">
          <a:avLst/>
        </a:prstGeom>
        <a:solidFill>
          <a:srgbClr val="6D0707"/>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err="1">
              <a:latin typeface="Times New Roman" panose="02020603050405020304" pitchFamily="18" charset="0"/>
              <a:cs typeface="Times New Roman" panose="02020603050405020304" pitchFamily="18" charset="0"/>
            </a:rPr>
            <a:t>Amaliy</a:t>
          </a:r>
          <a:r>
            <a:rPr lang="en-US" sz="1800" b="1" kern="1200" dirty="0">
              <a:latin typeface="Times New Roman" panose="02020603050405020304" pitchFamily="18" charset="0"/>
              <a:cs typeface="Times New Roman" panose="02020603050405020304" pitchFamily="18" charset="0"/>
            </a:rPr>
            <a:t>  20 </a:t>
          </a:r>
          <a:r>
            <a:rPr lang="en-US" sz="1800" b="1" kern="1200" dirty="0" err="1">
              <a:latin typeface="Times New Roman" panose="02020603050405020304" pitchFamily="18" charset="0"/>
              <a:cs typeface="Times New Roman" panose="02020603050405020304" pitchFamily="18" charset="0"/>
            </a:rPr>
            <a:t>soat</a:t>
          </a:r>
          <a:endParaRPr lang="ru-RU" sz="1800" kern="1200" dirty="0"/>
        </a:p>
      </dsp:txBody>
      <dsp:txXfrm>
        <a:off x="2186399" y="2976817"/>
        <a:ext cx="1264712" cy="599903"/>
      </dsp:txXfrm>
    </dsp:sp>
    <dsp:sp modelId="{BAE1FFAD-49AD-4EDE-BDD0-BFF129F14FEA}">
      <dsp:nvSpPr>
        <dsp:cNvPr id="0" name=""/>
        <dsp:cNvSpPr/>
      </dsp:nvSpPr>
      <dsp:spPr>
        <a:xfrm>
          <a:off x="5835840" y="2948320"/>
          <a:ext cx="1900622" cy="692072"/>
        </a:xfrm>
        <a:prstGeom prst="roundRect">
          <a:avLst/>
        </a:prstGeom>
        <a:solidFill>
          <a:srgbClr val="6D0707"/>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err="1">
              <a:latin typeface="Times New Roman" panose="02020603050405020304" pitchFamily="18" charset="0"/>
              <a:cs typeface="Times New Roman" panose="02020603050405020304" pitchFamily="18" charset="0"/>
            </a:rPr>
            <a:t>Mustaqil</a:t>
          </a:r>
          <a:r>
            <a:rPr lang="en-US" sz="1800" b="1" kern="1200" dirty="0">
              <a:latin typeface="Times New Roman" panose="02020603050405020304" pitchFamily="18" charset="0"/>
              <a:cs typeface="Times New Roman" panose="02020603050405020304" pitchFamily="18" charset="0"/>
            </a:rPr>
            <a:t> </a:t>
          </a:r>
          <a:r>
            <a:rPr lang="en-US" sz="1800" b="1" kern="1200" dirty="0" err="1">
              <a:latin typeface="Times New Roman" panose="02020603050405020304" pitchFamily="18" charset="0"/>
              <a:cs typeface="Times New Roman" panose="02020603050405020304" pitchFamily="18" charset="0"/>
            </a:rPr>
            <a:t>ta’lim</a:t>
          </a:r>
          <a:r>
            <a:rPr lang="en-US" sz="1800" b="1" kern="1200" dirty="0">
              <a:latin typeface="Times New Roman" panose="02020603050405020304" pitchFamily="18" charset="0"/>
              <a:cs typeface="Times New Roman" panose="02020603050405020304" pitchFamily="18" charset="0"/>
            </a:rPr>
            <a:t> </a:t>
          </a:r>
        </a:p>
        <a:p>
          <a:pPr marL="0" lvl="0" indent="0" algn="ctr" defTabSz="800100">
            <a:lnSpc>
              <a:spcPct val="90000"/>
            </a:lnSpc>
            <a:spcBef>
              <a:spcPct val="0"/>
            </a:spcBef>
            <a:spcAft>
              <a:spcPct val="35000"/>
            </a:spcAft>
            <a:buNone/>
          </a:pPr>
          <a:r>
            <a:rPr lang="en-US" sz="1800" b="1" kern="1200" dirty="0">
              <a:latin typeface="Times New Roman" panose="02020603050405020304" pitchFamily="18" charset="0"/>
              <a:cs typeface="Times New Roman" panose="02020603050405020304" pitchFamily="18" charset="0"/>
            </a:rPr>
            <a:t>90 </a:t>
          </a:r>
          <a:r>
            <a:rPr lang="en-US" sz="1800" b="1" kern="1200" dirty="0" err="1">
              <a:latin typeface="Times New Roman" panose="02020603050405020304" pitchFamily="18" charset="0"/>
              <a:cs typeface="Times New Roman" panose="02020603050405020304" pitchFamily="18" charset="0"/>
            </a:rPr>
            <a:t>soat</a:t>
          </a:r>
          <a:endParaRPr lang="ru-RU" sz="1800" b="1" kern="1200" dirty="0">
            <a:latin typeface="Times New Roman" panose="02020603050405020304" pitchFamily="18" charset="0"/>
            <a:cs typeface="Times New Roman" panose="02020603050405020304" pitchFamily="18" charset="0"/>
          </a:endParaRPr>
        </a:p>
      </dsp:txBody>
      <dsp:txXfrm>
        <a:off x="5869624" y="2982104"/>
        <a:ext cx="1833054" cy="624504"/>
      </dsp:txXfrm>
    </dsp:sp>
    <dsp:sp modelId="{E924D0D6-F6A1-4EFC-89F4-64AD8829042D}">
      <dsp:nvSpPr>
        <dsp:cNvPr id="0" name=""/>
        <dsp:cNvSpPr/>
      </dsp:nvSpPr>
      <dsp:spPr>
        <a:xfrm>
          <a:off x="4199293" y="2107643"/>
          <a:ext cx="1329618" cy="664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5 kredit, haftalik </a:t>
          </a:r>
          <a:endParaRPr lang="en-US" sz="1700" b="1" kern="12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4231746" y="2140096"/>
        <a:ext cx="1264712" cy="599903"/>
      </dsp:txXfrm>
    </dsp:sp>
    <dsp:sp modelId="{004B5900-CB7D-4B5F-BAF1-9358A0387580}">
      <dsp:nvSpPr>
        <dsp:cNvPr id="0" name=""/>
        <dsp:cNvSpPr/>
      </dsp:nvSpPr>
      <dsp:spPr>
        <a:xfrm>
          <a:off x="4233746" y="1164610"/>
          <a:ext cx="1329618" cy="664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dars</a:t>
          </a:r>
          <a:r>
            <a:rPr lang="en-US" sz="1700" b="1" kern="12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1700" b="1" kern="1200"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soatlari</a:t>
          </a:r>
          <a:r>
            <a:rPr lang="en-US" sz="1700" b="1" kern="120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4</a:t>
          </a:r>
          <a:endParaRPr lang="ru-RU" sz="1700" b="1" kern="1200"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dsp:txBody>
      <dsp:txXfrm>
        <a:off x="4266199" y="1197063"/>
        <a:ext cx="1264712" cy="599903"/>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4.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4.xml"/><Relationship Id="rId5" Type="http://schemas.microsoft.com/office/2007/relationships/hdphoto" Target="../media/hdphoto1.wdp"/><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4.xml"/><Relationship Id="rId5" Type="http://schemas.microsoft.com/office/2007/relationships/hdphoto" Target="../media/hdphoto1.wdp"/><Relationship Id="rId4" Type="http://schemas.openxmlformats.org/officeDocument/2006/relationships/image" Target="../media/image2.png"/></Relationships>
</file>

<file path=ppt/slideLayouts/_rels/slideLayout4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4.xml"/><Relationship Id="rId5" Type="http://schemas.microsoft.com/office/2007/relationships/hdphoto" Target="../media/hdphoto1.wdp"/><Relationship Id="rId4" Type="http://schemas.openxmlformats.org/officeDocument/2006/relationships/image" Target="../media/image2.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ru-RU"/>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3DE9F43D-092C-43D4-A7B1-C65539C660B9}" type="slidenum">
              <a:rPr lang="ru-RU" smtClean="0"/>
              <a:t>‹#›</a:t>
            </a:fld>
            <a:endParaRPr lang="ru-RU"/>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6404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4255264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810721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78605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148957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ru-RU"/>
              <a:t>Образец заголовка</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689878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892854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45127" y="2507550"/>
            <a:ext cx="5156200" cy="36805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7550"/>
            <a:ext cx="5181601" cy="36805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p:cNvSpPr>
            <a:spLocks noGrp="1"/>
          </p:cNvSpPr>
          <p:nvPr>
            <p:ph type="dt" sz="half" idx="10"/>
          </p:nvPr>
        </p:nvSpPr>
        <p:spPr/>
        <p:txBody>
          <a:bodyPr/>
          <a:lstStyle/>
          <a:p>
            <a:fld id="{535466E7-65D0-4DB0-A04F-DC945387AF39}" type="datetimeFigureOut">
              <a:rPr lang="ru-RU" smtClean="0"/>
              <a:t>05.06.2026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DE9F43D-092C-43D4-A7B1-C65539C660B9}" type="slidenum">
              <a:rPr lang="ru-RU" smtClean="0"/>
              <a:t>‹#›</a:t>
            </a:fld>
            <a:endParaRPr lang="ru-RU"/>
          </a:p>
        </p:txBody>
      </p:sp>
      <p:sp>
        <p:nvSpPr>
          <p:cNvPr id="10" name="Title 9"/>
          <p:cNvSpPr>
            <a:spLocks noGrp="1"/>
          </p:cNvSpPr>
          <p:nvPr>
            <p:ph type="title"/>
          </p:nvPr>
        </p:nvSpPr>
        <p:spPr/>
        <p:txBody>
          <a:bodyPr/>
          <a:lstStyle/>
          <a:p>
            <a:r>
              <a:rPr lang="ru-RU"/>
              <a:t>Образец заголовка</a:t>
            </a:r>
            <a:endParaRPr lang="en-US" dirty="0"/>
          </a:p>
        </p:txBody>
      </p:sp>
    </p:spTree>
    <p:extLst>
      <p:ext uri="{BB962C8B-B14F-4D97-AF65-F5344CB8AC3E}">
        <p14:creationId xmlns:p14="http://schemas.microsoft.com/office/powerpoint/2010/main" val="23977228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Только заголовок">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35466E7-65D0-4DB0-A04F-DC945387AF39}" type="datetimeFigureOut">
              <a:rPr lang="ru-RU" smtClean="0"/>
              <a:t>05.06.2026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DE9F43D-092C-43D4-A7B1-C65539C660B9}" type="slidenum">
              <a:rPr lang="ru-RU" smtClean="0"/>
              <a:t>‹#›</a:t>
            </a:fld>
            <a:endParaRPr lang="ru-RU"/>
          </a:p>
        </p:txBody>
      </p:sp>
      <p:sp>
        <p:nvSpPr>
          <p:cNvPr id="6" name="Title 5"/>
          <p:cNvSpPr>
            <a:spLocks noGrp="1"/>
          </p:cNvSpPr>
          <p:nvPr>
            <p:ph type="title"/>
          </p:nvPr>
        </p:nvSpPr>
        <p:spPr/>
        <p:txBody>
          <a:bodyPr/>
          <a:lstStyle/>
          <a:p>
            <a:r>
              <a:rPr lang="ru-RU"/>
              <a:t>Образец заголовка</a:t>
            </a:r>
            <a:endParaRPr lang="en-US"/>
          </a:p>
        </p:txBody>
      </p:sp>
    </p:spTree>
    <p:extLst>
      <p:ext uri="{BB962C8B-B14F-4D97-AF65-F5344CB8AC3E}">
        <p14:creationId xmlns:p14="http://schemas.microsoft.com/office/powerpoint/2010/main" val="1503237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5466E7-65D0-4DB0-A04F-DC945387AF39}" type="datetimeFigureOut">
              <a:rPr lang="ru-RU" smtClean="0"/>
              <a:t>05.06.2026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2240397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ru-RU"/>
              <a:t>Образец заголовка</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639507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49998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ru-RU"/>
              <a:t>Образец заголовка</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5160018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1790344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ru-RU"/>
              <a:t>Образец заголовка</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4235056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078284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7159388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1681482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7514883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35466E7-65D0-4DB0-A04F-DC945387AF39}" type="datetimeFigureOut">
              <a:rPr lang="ru-RU" smtClean="0"/>
              <a:t>05.06.2026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40671700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35466E7-65D0-4DB0-A04F-DC945387AF39}" type="datetimeFigureOut">
              <a:rPr lang="ru-RU" smtClean="0"/>
              <a:t>05.06.2026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1954653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5466E7-65D0-4DB0-A04F-DC945387AF39}" type="datetimeFigureOut">
              <a:rPr lang="ru-RU" smtClean="0"/>
              <a:t>05.06.2026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34167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ru-RU"/>
              <a:t>Образец заголовка</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03629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1421590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9167677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8268172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618612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306386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361325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3456530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4096957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9582781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ru-RU"/>
              <a:t>Образец заголовка</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3DE9F43D-092C-43D4-A7B1-C65539C660B9}" type="slidenum">
              <a:rPr lang="ru-RU" smtClean="0"/>
              <a:t>‹#›</a:t>
            </a:fld>
            <a:endParaRPr lang="ru-RU"/>
          </a:p>
        </p:txBody>
      </p:sp>
    </p:spTree>
    <p:extLst>
      <p:ext uri="{BB962C8B-B14F-4D97-AF65-F5344CB8AC3E}">
        <p14:creationId xmlns:p14="http://schemas.microsoft.com/office/powerpoint/2010/main" val="584351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5512886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5443489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ru-RU"/>
              <a:t>Образец заголовка</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8593667" y="6272784"/>
            <a:ext cx="2644309" cy="365125"/>
          </a:xfrm>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a:xfrm>
            <a:off x="2182708" y="6272784"/>
            <a:ext cx="6327648" cy="365125"/>
          </a:xfrm>
        </p:spPr>
        <p:txBody>
          <a:bodyPr/>
          <a:lstStyle/>
          <a:p>
            <a:endParaRPr lang="ru-RU"/>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3DE9F43D-092C-43D4-A7B1-C65539C660B9}" type="slidenum">
              <a:rPr lang="ru-RU" smtClean="0"/>
              <a:t>‹#›</a:t>
            </a:fld>
            <a:endParaRPr lang="ru-RU"/>
          </a:p>
        </p:txBody>
      </p:sp>
    </p:spTree>
    <p:extLst>
      <p:ext uri="{BB962C8B-B14F-4D97-AF65-F5344CB8AC3E}">
        <p14:creationId xmlns:p14="http://schemas.microsoft.com/office/powerpoint/2010/main" val="10138880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40645066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35466E7-65D0-4DB0-A04F-DC945387AF39}" type="datetimeFigureOut">
              <a:rPr lang="ru-RU" smtClean="0"/>
              <a:t>05.06.2026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7652394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35466E7-65D0-4DB0-A04F-DC945387AF39}" type="datetimeFigureOut">
              <a:rPr lang="ru-RU" smtClean="0"/>
              <a:t>05.06.2026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1871461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5466E7-65D0-4DB0-A04F-DC945387AF39}" type="datetimeFigureOut">
              <a:rPr lang="ru-RU" smtClean="0"/>
              <a:t>05.06.2026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724252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a:t>Образец заголовка</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1579567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5925964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415328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756472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35466E7-65D0-4DB0-A04F-DC945387AF39}" type="datetimeFigureOut">
              <a:rPr lang="ru-RU" smtClean="0"/>
              <a:t>05.06.2026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2097080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35466E7-65D0-4DB0-A04F-DC945387AF39}" type="datetimeFigureOut">
              <a:rPr lang="ru-RU" smtClean="0"/>
              <a:t>05.06.2026</a:t>
            </a:fld>
            <a:endParaRPr lang="ru-RU"/>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ru-RU"/>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3DE9F43D-092C-43D4-A7B1-C65539C660B9}" type="slidenum">
              <a:rPr lang="ru-RU" smtClean="0"/>
              <a:t>‹#›</a:t>
            </a:fld>
            <a:endParaRPr lang="ru-RU"/>
          </a:p>
        </p:txBody>
      </p:sp>
    </p:spTree>
    <p:extLst>
      <p:ext uri="{BB962C8B-B14F-4D97-AF65-F5344CB8AC3E}">
        <p14:creationId xmlns:p14="http://schemas.microsoft.com/office/powerpoint/2010/main" val="7908131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2784260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1740852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9229282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35466E7-65D0-4DB0-A04F-DC945387AF39}" type="datetimeFigureOut">
              <a:rPr lang="ru-RU" smtClean="0"/>
              <a:t>05.06.2026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8405875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35466E7-65D0-4DB0-A04F-DC945387AF39}" type="datetimeFigureOut">
              <a:rPr lang="ru-RU" smtClean="0"/>
              <a:t>05.06.2026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0044774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5466E7-65D0-4DB0-A04F-DC945387AF39}" type="datetimeFigureOut">
              <a:rPr lang="ru-RU" smtClean="0"/>
              <a:t>05.06.2026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598998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ru-RU"/>
              <a:t>Образец текста</a:t>
            </a:r>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3DE9F43D-092C-43D4-A7B1-C65539C660B9}" type="slidenum">
              <a:rPr lang="ru-RU" smtClean="0"/>
              <a:t>‹#›</a:t>
            </a:fld>
            <a:endParaRPr lang="ru-RU"/>
          </a:p>
        </p:txBody>
      </p:sp>
    </p:spTree>
    <p:extLst>
      <p:ext uri="{BB962C8B-B14F-4D97-AF65-F5344CB8AC3E}">
        <p14:creationId xmlns:p14="http://schemas.microsoft.com/office/powerpoint/2010/main" val="76351525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0"/>
            <a:ext cx="12192000" cy="5330952"/>
          </a:xfrm>
          <a:blipFill>
            <a:blip r:embed="rId2"/>
            <a:stretch>
              <a:fillRect/>
            </a:stretch>
          </a:blip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535466E7-65D0-4DB0-A04F-DC945387AF39}" type="datetimeFigureOut">
              <a:rPr lang="ru-RU" smtClean="0"/>
              <a:t>05.06.2026</a:t>
            </a:fld>
            <a:endParaRPr lang="ru-RU"/>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3DE9F43D-092C-43D4-A7B1-C65539C660B9}" type="slidenum">
              <a:rPr lang="ru-RU" smtClean="0"/>
              <a:t>‹#›</a:t>
            </a:fld>
            <a:endParaRPr lang="ru-RU"/>
          </a:p>
        </p:txBody>
      </p:sp>
    </p:spTree>
    <p:extLst>
      <p:ext uri="{BB962C8B-B14F-4D97-AF65-F5344CB8AC3E}">
        <p14:creationId xmlns:p14="http://schemas.microsoft.com/office/powerpoint/2010/main" val="673850953"/>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4194907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35466E7-65D0-4DB0-A04F-DC945387AF39}" type="datetimeFigureOut">
              <a:rPr lang="ru-RU" smtClean="0"/>
              <a:t>05.06.2026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04144193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846736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42316002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56695662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9889581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14841801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35466E7-65D0-4DB0-A04F-DC945387AF39}" type="datetimeFigureOut">
              <a:rPr lang="ru-RU" smtClean="0"/>
              <a:t>05.06.2026</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26442440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35466E7-65D0-4DB0-A04F-DC945387AF39}" type="datetimeFigureOut">
              <a:rPr lang="ru-RU" smtClean="0"/>
              <a:t>05.06.2026</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9698815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5466E7-65D0-4DB0-A04F-DC945387AF39}" type="datetimeFigureOut">
              <a:rPr lang="ru-RU" smtClean="0"/>
              <a:t>05.06.2026</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1530242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178109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267129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5466E7-65D0-4DB0-A04F-DC945387AF39}" type="datetimeFigureOut">
              <a:rPr lang="ru-RU" smtClean="0"/>
              <a:t>05.06.2026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6412105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2569349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DE9F43D-092C-43D4-A7B1-C65539C660B9}"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695046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629231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DE9F43D-092C-43D4-A7B1-C65539C660B9}"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1708358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38312254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69065787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7671546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ru-RU"/>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3DE9F43D-092C-43D4-A7B1-C65539C660B9}" type="slidenum">
              <a:rPr lang="ru-RU" smtClean="0"/>
              <a:t>‹#›</a:t>
            </a:fld>
            <a:endParaRPr lang="ru-RU"/>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992835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72205315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ru-RU"/>
              <a:t>Образец заголовка</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7540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a:t>Образец заголовка</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2124660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140993708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35466E7-65D0-4DB0-A04F-DC945387AF39}" type="datetimeFigureOut">
              <a:rPr lang="ru-RU" smtClean="0"/>
              <a:t>05.06.2026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88066343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35466E7-65D0-4DB0-A04F-DC945387AF39}" type="datetimeFigureOut">
              <a:rPr lang="ru-RU" smtClean="0"/>
              <a:t>05.06.2026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1096834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5466E7-65D0-4DB0-A04F-DC945387AF39}" type="datetimeFigureOut">
              <a:rPr lang="ru-RU" smtClean="0"/>
              <a:t>05.06.2026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52734399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a:t>Образец заголовка</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33714390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44502621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79105046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5466E7-65D0-4DB0-A04F-DC945387AF39}" type="datetimeFigureOut">
              <a:rPr lang="ru-RU" smtClean="0"/>
              <a:t>05.06.2026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2397065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35466E7-65D0-4DB0-A04F-DC945387AF39}" type="datetimeFigureOut">
              <a:rPr lang="ru-RU" smtClean="0"/>
              <a:t>05.06.2026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DE9F43D-092C-43D4-A7B1-C65539C660B9}" type="slidenum">
              <a:rPr lang="ru-RU" smtClean="0"/>
              <a:t>‹#›</a:t>
            </a:fld>
            <a:endParaRPr lang="ru-RU"/>
          </a:p>
        </p:txBody>
      </p:sp>
    </p:spTree>
    <p:extLst>
      <p:ext uri="{BB962C8B-B14F-4D97-AF65-F5344CB8AC3E}">
        <p14:creationId xmlns:p14="http://schemas.microsoft.com/office/powerpoint/2010/main" val="333350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2.pn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image" Target="../media/image3.png"/><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microsoft.com/office/2007/relationships/hdphoto" Target="../media/hdphoto1.wdp"/></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theme" Target="../theme/theme6.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7.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535466E7-65D0-4DB0-A04F-DC945387AF39}" type="datetimeFigureOut">
              <a:rPr lang="ru-RU" smtClean="0"/>
              <a:t>05.06.2026</a:t>
            </a:fld>
            <a:endParaRPr lang="ru-RU"/>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3DE9F43D-092C-43D4-A7B1-C65539C660B9}" type="slidenum">
              <a:rPr lang="ru-RU" smtClean="0"/>
              <a:t>‹#›</a:t>
            </a:fld>
            <a:endParaRPr lang="ru-RU"/>
          </a:p>
        </p:txBody>
      </p:sp>
    </p:spTree>
    <p:extLst>
      <p:ext uri="{BB962C8B-B14F-4D97-AF65-F5344CB8AC3E}">
        <p14:creationId xmlns:p14="http://schemas.microsoft.com/office/powerpoint/2010/main" val="250380779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535466E7-65D0-4DB0-A04F-DC945387AF39}" type="datetimeFigureOut">
              <a:rPr lang="ru-RU" smtClean="0"/>
              <a:t>05.06.2026</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ru-RU"/>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3DE9F43D-092C-43D4-A7B1-C65539C660B9}" type="slidenum">
              <a:rPr lang="ru-RU" smtClean="0"/>
              <a:t>‹#›</a:t>
            </a:fld>
            <a:endParaRPr lang="ru-RU"/>
          </a:p>
        </p:txBody>
      </p:sp>
    </p:spTree>
    <p:extLst>
      <p:ext uri="{BB962C8B-B14F-4D97-AF65-F5344CB8AC3E}">
        <p14:creationId xmlns:p14="http://schemas.microsoft.com/office/powerpoint/2010/main" val="184632293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35466E7-65D0-4DB0-A04F-DC945387AF39}" type="datetimeFigureOut">
              <a:rPr lang="ru-RU" smtClean="0"/>
              <a:t>05.06.2026</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DE9F43D-092C-43D4-A7B1-C65539C660B9}" type="slidenum">
              <a:rPr lang="ru-RU" smtClean="0"/>
              <a:t>‹#›</a:t>
            </a:fld>
            <a:endParaRPr lang="ru-RU"/>
          </a:p>
        </p:txBody>
      </p:sp>
    </p:spTree>
    <p:extLst>
      <p:ext uri="{BB962C8B-B14F-4D97-AF65-F5344CB8AC3E}">
        <p14:creationId xmlns:p14="http://schemas.microsoft.com/office/powerpoint/2010/main" val="183860798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35466E7-65D0-4DB0-A04F-DC945387AF39}" type="datetimeFigureOut">
              <a:rPr lang="ru-RU" smtClean="0"/>
              <a:t>05.06.2026</a:t>
            </a:fld>
            <a:endParaRPr lang="ru-RU"/>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ru-RU"/>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3DE9F43D-092C-43D4-A7B1-C65539C660B9}" type="slidenum">
              <a:rPr lang="ru-RU" smtClean="0"/>
              <a:t>‹#›</a:t>
            </a:fld>
            <a:endParaRPr lang="ru-RU"/>
          </a:p>
        </p:txBody>
      </p:sp>
    </p:spTree>
    <p:extLst>
      <p:ext uri="{BB962C8B-B14F-4D97-AF65-F5344CB8AC3E}">
        <p14:creationId xmlns:p14="http://schemas.microsoft.com/office/powerpoint/2010/main" val="3043018397"/>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35466E7-65D0-4DB0-A04F-DC945387AF39}" type="datetimeFigureOut">
              <a:rPr lang="ru-RU" smtClean="0"/>
              <a:t>05.06.2026</a:t>
            </a:fld>
            <a:endParaRPr lang="ru-RU"/>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ru-RU"/>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3DE9F43D-092C-43D4-A7B1-C65539C660B9}" type="slidenum">
              <a:rPr lang="ru-RU" smtClean="0"/>
              <a:t>‹#›</a:t>
            </a:fld>
            <a:endParaRPr lang="ru-RU"/>
          </a:p>
        </p:txBody>
      </p:sp>
    </p:spTree>
    <p:extLst>
      <p:ext uri="{BB962C8B-B14F-4D97-AF65-F5344CB8AC3E}">
        <p14:creationId xmlns:p14="http://schemas.microsoft.com/office/powerpoint/2010/main" val="272774374"/>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35466E7-65D0-4DB0-A04F-DC945387AF39}" type="datetimeFigureOut">
              <a:rPr lang="ru-RU" smtClean="0"/>
              <a:t>05.06.2026</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DE9F43D-092C-43D4-A7B1-C65539C660B9}" type="slidenum">
              <a:rPr lang="ru-RU" smtClean="0"/>
              <a:t>‹#›</a:t>
            </a:fld>
            <a:endParaRPr lang="ru-RU"/>
          </a:p>
        </p:txBody>
      </p:sp>
    </p:spTree>
    <p:extLst>
      <p:ext uri="{BB962C8B-B14F-4D97-AF65-F5344CB8AC3E}">
        <p14:creationId xmlns:p14="http://schemas.microsoft.com/office/powerpoint/2010/main" val="3090698897"/>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535466E7-65D0-4DB0-A04F-DC945387AF39}" type="datetimeFigureOut">
              <a:rPr lang="ru-RU" smtClean="0"/>
              <a:t>05.06.2026</a:t>
            </a:fld>
            <a:endParaRPr lang="ru-RU"/>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3DE9F43D-092C-43D4-A7B1-C65539C660B9}" type="slidenum">
              <a:rPr lang="ru-RU" smtClean="0"/>
              <a:t>‹#›</a:t>
            </a:fld>
            <a:endParaRPr lang="ru-RU"/>
          </a:p>
        </p:txBody>
      </p:sp>
    </p:spTree>
    <p:extLst>
      <p:ext uri="{BB962C8B-B14F-4D97-AF65-F5344CB8AC3E}">
        <p14:creationId xmlns:p14="http://schemas.microsoft.com/office/powerpoint/2010/main" val="3739192448"/>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a:xfrm>
            <a:off x="516835" y="1001864"/>
            <a:ext cx="5120519" cy="1932166"/>
          </a:xfrm>
        </p:spPr>
        <p:txBody>
          <a:bodyPr/>
          <a:lstStyle/>
          <a:p>
            <a:pPr algn="ctr"/>
            <a:r>
              <a:rPr lang="en-US" sz="2600" b="1" noProof="1">
                <a:solidFill>
                  <a:schemeClr val="tx1"/>
                </a:solidFill>
                <a:latin typeface="Times New Roman" panose="02020603050405020304" pitchFamily="18" charset="0"/>
                <a:cs typeface="Times New Roman" panose="02020603050405020304" pitchFamily="18" charset="0"/>
              </a:rPr>
              <a:t>Alisher Navoiy nomidagi </a:t>
            </a:r>
            <a:br>
              <a:rPr lang="en-US" sz="2600" b="1" noProof="1">
                <a:solidFill>
                  <a:schemeClr val="tx1"/>
                </a:solidFill>
                <a:latin typeface="Times New Roman" panose="02020603050405020304" pitchFamily="18" charset="0"/>
                <a:cs typeface="Times New Roman" panose="02020603050405020304" pitchFamily="18" charset="0"/>
              </a:rPr>
            </a:br>
            <a:r>
              <a:rPr lang="en-US" sz="2600" b="1" noProof="1">
                <a:solidFill>
                  <a:schemeClr val="tx1"/>
                </a:solidFill>
                <a:latin typeface="Times New Roman" panose="02020603050405020304" pitchFamily="18" charset="0"/>
                <a:cs typeface="Times New Roman" panose="02020603050405020304" pitchFamily="18" charset="0"/>
              </a:rPr>
              <a:t>Toshkent davlat o‘zbek tili va adabiyoti universiteti </a:t>
            </a:r>
            <a:br>
              <a:rPr lang="en-US" sz="2600" b="1" noProof="1">
                <a:solidFill>
                  <a:schemeClr val="tx1"/>
                </a:solidFill>
                <a:latin typeface="Times New Roman" panose="02020603050405020304" pitchFamily="18" charset="0"/>
                <a:cs typeface="Times New Roman" panose="02020603050405020304" pitchFamily="18" charset="0"/>
              </a:rPr>
            </a:br>
            <a:r>
              <a:rPr lang="en-US" sz="2600" b="1" noProof="1">
                <a:solidFill>
                  <a:schemeClr val="tx1"/>
                </a:solidFill>
                <a:latin typeface="Times New Roman" panose="02020603050405020304" pitchFamily="18" charset="0"/>
                <a:cs typeface="Times New Roman" panose="02020603050405020304" pitchFamily="18" charset="0"/>
              </a:rPr>
              <a:t>Jahon adabiyoti va qiyosiy adabiyotshunoslik kafedrasi</a:t>
            </a:r>
            <a:endParaRPr lang="ru-RU" sz="2600" b="1" dirty="0">
              <a:solidFill>
                <a:schemeClr val="tx1"/>
              </a:solidFill>
            </a:endParaRPr>
          </a:p>
        </p:txBody>
      </p:sp>
      <p:sp>
        <p:nvSpPr>
          <p:cNvPr id="11" name="Текст 10"/>
          <p:cNvSpPr>
            <a:spLocks noGrp="1"/>
          </p:cNvSpPr>
          <p:nvPr>
            <p:ph type="body" sz="half" idx="2"/>
          </p:nvPr>
        </p:nvSpPr>
        <p:spPr>
          <a:xfrm>
            <a:off x="516835" y="3231243"/>
            <a:ext cx="4858247" cy="903436"/>
          </a:xfrm>
        </p:spPr>
        <p:txBody>
          <a:bodyPr>
            <a:noAutofit/>
          </a:bodyPr>
          <a:lstStyle/>
          <a:p>
            <a:r>
              <a:rPr lang="en-US" sz="3500" b="1" dirty="0">
                <a:solidFill>
                  <a:schemeClr val="accent2"/>
                </a:solidFill>
                <a:latin typeface="Times New Roman" panose="02020603050405020304" pitchFamily="18" charset="0"/>
                <a:cs typeface="Times New Roman" panose="02020603050405020304" pitchFamily="18" charset="0"/>
              </a:rPr>
              <a:t>NAVOIYSHUNOSLIK</a:t>
            </a:r>
            <a:endParaRPr lang="ru-RU" sz="3500" b="1" dirty="0">
              <a:solidFill>
                <a:schemeClr val="accent2"/>
              </a:solidFill>
              <a:latin typeface="Times New Roman" panose="02020603050405020304" pitchFamily="18" charset="0"/>
              <a:cs typeface="Times New Roman" panose="02020603050405020304" pitchFamily="18" charset="0"/>
            </a:endParaRPr>
          </a:p>
        </p:txBody>
      </p:sp>
      <p:pic>
        <p:nvPicPr>
          <p:cNvPr id="4" name="Объект 3">
            <a:extLst>
              <a:ext uri="{FF2B5EF4-FFF2-40B4-BE49-F238E27FC236}">
                <a16:creationId xmlns:a16="http://schemas.microsoft.com/office/drawing/2014/main" id="{68B6EFD0-FE2D-4E24-9163-FFBDBC7E0A91}"/>
              </a:ext>
            </a:extLst>
          </p:cNvPr>
          <p:cNvPicPr>
            <a:picLocks noGrp="1" noChangeAspect="1"/>
          </p:cNvPicPr>
          <p:nvPr>
            <p:ph idx="1"/>
          </p:nvPr>
        </p:nvPicPr>
        <p:blipFill>
          <a:blip r:embed="rId2"/>
          <a:stretch>
            <a:fillRect/>
          </a:stretch>
        </p:blipFill>
        <p:spPr>
          <a:xfrm>
            <a:off x="5868062" y="325686"/>
            <a:ext cx="5565913" cy="6019455"/>
          </a:xfrm>
          <a:prstGeom prst="rect">
            <a:avLst/>
          </a:prstGeom>
        </p:spPr>
      </p:pic>
    </p:spTree>
    <p:extLst>
      <p:ext uri="{BB962C8B-B14F-4D97-AF65-F5344CB8AC3E}">
        <p14:creationId xmlns:p14="http://schemas.microsoft.com/office/powerpoint/2010/main" val="11864695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1FFFD5-2D8A-4199-A681-403D8C7D7075}"/>
              </a:ext>
            </a:extLst>
          </p:cNvPr>
          <p:cNvSpPr txBox="1"/>
          <p:nvPr/>
        </p:nvSpPr>
        <p:spPr>
          <a:xfrm>
            <a:off x="1478943" y="453224"/>
            <a:ext cx="9708542" cy="1477328"/>
          </a:xfrm>
          <a:prstGeom prst="rect">
            <a:avLst/>
          </a:prstGeom>
          <a:noFill/>
        </p:spPr>
        <p:txBody>
          <a:bodyPr wrap="square">
            <a:spAutoFit/>
          </a:bodyPr>
          <a:lstStyle/>
          <a:p>
            <a:pPr algn="ctr"/>
            <a:r>
              <a:rPr lang="en-US" sz="3000" b="1" noProof="1">
                <a:solidFill>
                  <a:srgbClr val="7030A0"/>
                </a:solidFill>
                <a:latin typeface="Times New Roman" panose="02020603050405020304" pitchFamily="18" charset="0"/>
                <a:cs typeface="Times New Roman" panose="02020603050405020304" pitchFamily="18" charset="0"/>
              </a:rPr>
              <a:t>Alisher Navoiy nomidagi </a:t>
            </a:r>
            <a:br>
              <a:rPr lang="en-US" sz="3000" b="1" noProof="1">
                <a:solidFill>
                  <a:srgbClr val="7030A0"/>
                </a:solidFill>
                <a:latin typeface="Times New Roman" panose="02020603050405020304" pitchFamily="18" charset="0"/>
                <a:cs typeface="Times New Roman" panose="02020603050405020304" pitchFamily="18" charset="0"/>
              </a:rPr>
            </a:br>
            <a:r>
              <a:rPr lang="en-US" sz="3000" b="1" noProof="1">
                <a:solidFill>
                  <a:srgbClr val="7030A0"/>
                </a:solidFill>
                <a:latin typeface="Times New Roman" panose="02020603050405020304" pitchFamily="18" charset="0"/>
                <a:cs typeface="Times New Roman" panose="02020603050405020304" pitchFamily="18" charset="0"/>
              </a:rPr>
              <a:t>Toshkent davlat o‘zbek tili va adabiyoti universiteti </a:t>
            </a:r>
            <a:br>
              <a:rPr lang="en-US" sz="3000" b="1" noProof="1">
                <a:solidFill>
                  <a:srgbClr val="7030A0"/>
                </a:solidFill>
                <a:latin typeface="Times New Roman" panose="02020603050405020304" pitchFamily="18" charset="0"/>
                <a:cs typeface="Times New Roman" panose="02020603050405020304" pitchFamily="18" charset="0"/>
              </a:rPr>
            </a:br>
            <a:endParaRPr lang="ru-RU" sz="3000" dirty="0"/>
          </a:p>
        </p:txBody>
      </p:sp>
      <p:sp>
        <p:nvSpPr>
          <p:cNvPr id="6" name="Свиток: вертикальный 5">
            <a:extLst>
              <a:ext uri="{FF2B5EF4-FFF2-40B4-BE49-F238E27FC236}">
                <a16:creationId xmlns:a16="http://schemas.microsoft.com/office/drawing/2014/main" id="{308F0C27-57D5-4D39-86D0-E7963C0A0762}"/>
              </a:ext>
            </a:extLst>
          </p:cNvPr>
          <p:cNvSpPr/>
          <p:nvPr/>
        </p:nvSpPr>
        <p:spPr>
          <a:xfrm>
            <a:off x="1077338" y="1719363"/>
            <a:ext cx="4942462" cy="4333672"/>
          </a:xfrm>
          <a:prstGeom prst="verticalScroll">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latin typeface="Times New Roman" panose="02020603050405020304" pitchFamily="18" charset="0"/>
              <a:cs typeface="Times New Roman" panose="02020603050405020304" pitchFamily="18" charset="0"/>
            </a:endParaRPr>
          </a:p>
          <a:p>
            <a:pPr algn="ctr"/>
            <a:endParaRPr lang="en-US" b="1" dirty="0">
              <a:solidFill>
                <a:schemeClr val="tx1"/>
              </a:solidFill>
              <a:latin typeface="Times New Roman" panose="02020603050405020304" pitchFamily="18" charset="0"/>
              <a:cs typeface="Times New Roman" panose="02020603050405020304" pitchFamily="18" charset="0"/>
            </a:endParaRPr>
          </a:p>
          <a:p>
            <a:pPr algn="ctr"/>
            <a:r>
              <a:rPr lang="en-US" b="1" dirty="0" err="1">
                <a:solidFill>
                  <a:schemeClr val="tx1"/>
                </a:solidFill>
                <a:latin typeface="Times New Roman" panose="02020603050405020304" pitchFamily="18" charset="0"/>
                <a:cs typeface="Times New Roman" panose="02020603050405020304" pitchFamily="18" charset="0"/>
              </a:rPr>
              <a:t>Xurramov</a:t>
            </a:r>
            <a:r>
              <a:rPr lang="en-US" b="1" dirty="0">
                <a:solidFill>
                  <a:schemeClr val="tx1"/>
                </a:solidFill>
                <a:latin typeface="Times New Roman" panose="02020603050405020304" pitchFamily="18" charset="0"/>
                <a:cs typeface="Times New Roman" panose="02020603050405020304" pitchFamily="18" charset="0"/>
              </a:rPr>
              <a:t> Olmos </a:t>
            </a:r>
            <a:r>
              <a:rPr lang="en-US" b="1" dirty="0" err="1">
                <a:solidFill>
                  <a:schemeClr val="tx1"/>
                </a:solidFill>
                <a:latin typeface="Times New Roman" panose="02020603050405020304" pitchFamily="18" charset="0"/>
                <a:cs typeface="Times New Roman" panose="02020603050405020304" pitchFamily="18" charset="0"/>
              </a:rPr>
              <a:t>Uralovich</a:t>
            </a:r>
            <a:endParaRPr lang="en-US" b="1" dirty="0">
              <a:solidFill>
                <a:schemeClr val="tx1"/>
              </a:solidFill>
              <a:latin typeface="Times New Roman" panose="02020603050405020304" pitchFamily="18" charset="0"/>
              <a:cs typeface="Times New Roman" panose="02020603050405020304" pitchFamily="18" charset="0"/>
            </a:endParaRPr>
          </a:p>
          <a:p>
            <a:pPr algn="ctr"/>
            <a:r>
              <a:rPr lang="en-US" b="1" dirty="0">
                <a:solidFill>
                  <a:schemeClr val="tx1"/>
                </a:solidFill>
                <a:latin typeface="Times New Roman" panose="02020603050405020304" pitchFamily="18" charset="0"/>
                <a:cs typeface="Times New Roman" panose="02020603050405020304" pitchFamily="18" charset="0"/>
              </a:rPr>
              <a:t>“</a:t>
            </a:r>
            <a:r>
              <a:rPr lang="en-US" b="1" dirty="0" err="1">
                <a:solidFill>
                  <a:schemeClr val="tx1"/>
                </a:solidFill>
                <a:latin typeface="Times New Roman" panose="02020603050405020304" pitchFamily="18" charset="0"/>
                <a:cs typeface="Times New Roman" panose="02020603050405020304" pitchFamily="18" charset="0"/>
              </a:rPr>
              <a:t>Jahon</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adabiyoti</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va</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qiyosiy</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adabiyotshunoslik</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kafedrasi</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katta</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o‘qituvchisi</a:t>
            </a:r>
            <a:r>
              <a:rPr lang="en-US" b="1" dirty="0">
                <a:solidFill>
                  <a:schemeClr val="tx1"/>
                </a:solidFill>
                <a:latin typeface="Times New Roman" panose="02020603050405020304" pitchFamily="18" charset="0"/>
                <a:cs typeface="Times New Roman" panose="02020603050405020304" pitchFamily="18" charset="0"/>
              </a:rPr>
              <a:t>, PhD</a:t>
            </a:r>
            <a:r>
              <a:rPr lang="en-US" dirty="0"/>
              <a:t>.</a:t>
            </a:r>
          </a:p>
          <a:p>
            <a:pPr algn="ctr"/>
            <a:endParaRPr lang="en-US" dirty="0"/>
          </a:p>
          <a:p>
            <a:pPr algn="ctr"/>
            <a:endParaRPr lang="en-US" dirty="0"/>
          </a:p>
          <a:p>
            <a:pPr algn="ctr"/>
            <a:endParaRPr lang="en-US" dirty="0"/>
          </a:p>
          <a:p>
            <a:pPr algn="ct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E-mail: </a:t>
            </a:r>
            <a:r>
              <a:rPr lang="en-US"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xurramovolmos@navoiy-uni.uz</a:t>
            </a:r>
            <a:endParaRPr lang="ru-RU"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dirty="0"/>
          </a:p>
        </p:txBody>
      </p:sp>
      <p:pic>
        <p:nvPicPr>
          <p:cNvPr id="12" name="Рисунок 11">
            <a:extLst>
              <a:ext uri="{FF2B5EF4-FFF2-40B4-BE49-F238E27FC236}">
                <a16:creationId xmlns:a16="http://schemas.microsoft.com/office/drawing/2014/main" id="{A843185E-5003-4467-A2E9-16EBE8B4A0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1102" y="1986212"/>
            <a:ext cx="3180523" cy="3555848"/>
          </a:xfrm>
          <a:prstGeom prst="rect">
            <a:avLst/>
          </a:prstGeom>
        </p:spPr>
      </p:pic>
    </p:spTree>
    <p:extLst>
      <p:ext uri="{BB962C8B-B14F-4D97-AF65-F5344CB8AC3E}">
        <p14:creationId xmlns:p14="http://schemas.microsoft.com/office/powerpoint/2010/main" val="2897764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710924B-0D9E-43F1-AD2E-C8E850DE1780}"/>
              </a:ext>
            </a:extLst>
          </p:cNvPr>
          <p:cNvSpPr txBox="1"/>
          <p:nvPr/>
        </p:nvSpPr>
        <p:spPr>
          <a:xfrm>
            <a:off x="3047337" y="3103847"/>
            <a:ext cx="6788425" cy="1323439"/>
          </a:xfrm>
          <a:prstGeom prst="rect">
            <a:avLst/>
          </a:prstGeom>
          <a:noFill/>
        </p:spPr>
        <p:txBody>
          <a:bodyPr wrap="square">
            <a:spAutoFit/>
          </a:bodyPr>
          <a:lstStyle/>
          <a:p>
            <a:pPr algn="ctr"/>
            <a:r>
              <a:rPr lang="en-US" sz="4000" b="1" dirty="0">
                <a:solidFill>
                  <a:schemeClr val="accent2"/>
                </a:solidFill>
                <a:latin typeface="Times New Roman" panose="02020603050405020304" pitchFamily="18" charset="0"/>
                <a:cs typeface="Times New Roman" panose="02020603050405020304" pitchFamily="18" charset="0"/>
              </a:rPr>
              <a:t>E’TIBORINGIZ UCHUN </a:t>
            </a:r>
            <a:br>
              <a:rPr lang="en-US" sz="4000" b="1" dirty="0">
                <a:solidFill>
                  <a:schemeClr val="accent2"/>
                </a:solidFill>
                <a:latin typeface="Times New Roman" panose="02020603050405020304" pitchFamily="18" charset="0"/>
                <a:cs typeface="Times New Roman" panose="02020603050405020304" pitchFamily="18" charset="0"/>
              </a:rPr>
            </a:br>
            <a:r>
              <a:rPr lang="en-US" sz="4000" b="1" dirty="0">
                <a:solidFill>
                  <a:schemeClr val="accent2"/>
                </a:solidFill>
                <a:latin typeface="Times New Roman" panose="02020603050405020304" pitchFamily="18" charset="0"/>
                <a:cs typeface="Times New Roman" panose="02020603050405020304" pitchFamily="18" charset="0"/>
              </a:rPr>
              <a:t>RAHMAT!</a:t>
            </a:r>
            <a:endParaRPr lang="ru-RU" sz="4000" b="1" dirty="0">
              <a:solidFill>
                <a:schemeClr val="accent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4776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74073" y="516834"/>
            <a:ext cx="7712766" cy="930303"/>
          </a:xfrm>
        </p:spPr>
        <p:txBody>
          <a:bodyPr>
            <a:normAutofit fontScale="90000"/>
          </a:bodyPr>
          <a:lstStyle/>
          <a:p>
            <a:r>
              <a:rPr lang="en-US" sz="11700" b="1" dirty="0">
                <a:solidFill>
                  <a:srgbClr val="002060"/>
                </a:solidFill>
                <a:latin typeface="Times New Roman" panose="02020603050405020304" pitchFamily="18" charset="0"/>
                <a:cs typeface="Times New Roman" panose="02020603050405020304" pitchFamily="18" charset="0"/>
              </a:rPr>
              <a:t>     </a:t>
            </a:r>
            <a:r>
              <a:rPr lang="en-US" sz="6700" b="1" dirty="0" err="1">
                <a:solidFill>
                  <a:srgbClr val="002060"/>
                </a:solidFill>
                <a:latin typeface="Times New Roman" panose="02020603050405020304" pitchFamily="18" charset="0"/>
                <a:cs typeface="Times New Roman" panose="02020603050405020304" pitchFamily="18" charset="0"/>
              </a:rPr>
              <a:t>Tanlov</a:t>
            </a:r>
            <a:r>
              <a:rPr lang="en-US" sz="6700" b="1" dirty="0">
                <a:solidFill>
                  <a:srgbClr val="002060"/>
                </a:solidFill>
                <a:latin typeface="Times New Roman" panose="02020603050405020304" pitchFamily="18" charset="0"/>
                <a:cs typeface="Times New Roman" panose="02020603050405020304" pitchFamily="18" charset="0"/>
              </a:rPr>
              <a:t> fan</a:t>
            </a:r>
            <a:br>
              <a:rPr lang="ru-RU" dirty="0"/>
            </a:br>
            <a:endParaRPr lang="ru-RU" dirty="0"/>
          </a:p>
        </p:txBody>
      </p:sp>
      <p:graphicFrame>
        <p:nvGraphicFramePr>
          <p:cNvPr id="8" name="Объект 3">
            <a:extLst>
              <a:ext uri="{FF2B5EF4-FFF2-40B4-BE49-F238E27FC236}">
                <a16:creationId xmlns:a16="http://schemas.microsoft.com/office/drawing/2014/main" id="{064F3C13-8E57-40BF-92B9-F6BD86101903}"/>
              </a:ext>
            </a:extLst>
          </p:cNvPr>
          <p:cNvGraphicFramePr>
            <a:graphicFrameLocks noGrp="1"/>
          </p:cNvGraphicFramePr>
          <p:nvPr>
            <p:ph idx="1"/>
            <p:extLst>
              <p:ext uri="{D42A27DB-BD31-4B8C-83A1-F6EECF244321}">
                <p14:modId xmlns:p14="http://schemas.microsoft.com/office/powerpoint/2010/main" val="2125593008"/>
              </p:ext>
            </p:extLst>
          </p:nvPr>
        </p:nvGraphicFramePr>
        <p:xfrm>
          <a:off x="1231900" y="1931988"/>
          <a:ext cx="10011244" cy="40632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0219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ADABIY</a:t>
            </a:r>
            <a:r>
              <a:rPr lang="en-US" b="1" dirty="0"/>
              <a:t>O</a:t>
            </a:r>
            <a:r>
              <a:rPr lang="ru-RU" b="1" dirty="0"/>
              <a:t>TLAR</a:t>
            </a:r>
            <a:r>
              <a:rPr lang="en-US" b="1" dirty="0"/>
              <a:t>:</a:t>
            </a:r>
            <a:endParaRPr lang="ru-RU" dirty="0"/>
          </a:p>
        </p:txBody>
      </p:sp>
      <p:sp>
        <p:nvSpPr>
          <p:cNvPr id="3" name="Объект 2"/>
          <p:cNvSpPr>
            <a:spLocks noGrp="1"/>
          </p:cNvSpPr>
          <p:nvPr>
            <p:ph idx="1"/>
          </p:nvPr>
        </p:nvSpPr>
        <p:spPr>
          <a:xfrm>
            <a:off x="1382155" y="1422402"/>
            <a:ext cx="10515600" cy="4905828"/>
          </a:xfrm>
        </p:spPr>
        <p:txBody>
          <a:bodyPr>
            <a:normAutofit/>
          </a:bodyPr>
          <a:lstStyle/>
          <a:p>
            <a:pPr marL="514350" indent="-514350">
              <a:buFont typeface="+mj-lt"/>
              <a:buAutoNum type="arabicPeriod"/>
            </a:pPr>
            <a:r>
              <a:rPr lang="uz-Cyrl-UZ" sz="2000" dirty="0">
                <a:latin typeface="Times New Roman" panose="02020603050405020304" pitchFamily="18" charset="0"/>
                <a:cs typeface="Times New Roman" panose="02020603050405020304" pitchFamily="18" charset="0"/>
              </a:rPr>
              <a:t>Алишер Навоий. Хамса: Фарҳод ва Ширин. ТАТ. 10 жилдлик. – Тошкент: Ғафур Ғулом номидаги НМИУ, 2011. 6-жилд.</a:t>
            </a:r>
            <a:endParaRPr lang="ru-RU" sz="20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uz-Cyrl-UZ" sz="2000" dirty="0">
                <a:latin typeface="Times New Roman" panose="02020603050405020304" pitchFamily="18" charset="0"/>
                <a:cs typeface="Times New Roman" panose="02020603050405020304" pitchFamily="18" charset="0"/>
              </a:rPr>
              <a:t>Alisher Navoiy. </a:t>
            </a:r>
            <a:r>
              <a:rPr lang="en-US" sz="2000" dirty="0" err="1">
                <a:latin typeface="Times New Roman" panose="02020603050405020304" pitchFamily="18" charset="0"/>
                <a:cs typeface="Times New Roman" panose="02020603050405020304" pitchFamily="18" charset="0"/>
              </a:rPr>
              <a:t>Farhod</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Shirin</a:t>
            </a:r>
            <a:r>
              <a:rPr lang="uz-Cyrl-UZ"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T.: G’.</a:t>
            </a:r>
            <a:r>
              <a:rPr lang="en-US" sz="2000" dirty="0" err="1">
                <a:latin typeface="Times New Roman" panose="02020603050405020304" pitchFamily="18" charset="0"/>
                <a:cs typeface="Times New Roman" panose="02020603050405020304" pitchFamily="18" charset="0"/>
              </a:rPr>
              <a:t>G’ulom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nomidagi</a:t>
            </a:r>
            <a:r>
              <a:rPr lang="en-US" sz="2000" dirty="0">
                <a:latin typeface="Times New Roman" panose="02020603050405020304" pitchFamily="18" charset="0"/>
                <a:cs typeface="Times New Roman" panose="02020603050405020304" pitchFamily="18" charset="0"/>
              </a:rPr>
              <a:t> NMIU</a:t>
            </a:r>
            <a:r>
              <a:rPr lang="uz-Cyrl-UZ" sz="2000" dirty="0">
                <a:latin typeface="Times New Roman" panose="02020603050405020304" pitchFamily="18" charset="0"/>
                <a:cs typeface="Times New Roman" panose="02020603050405020304" pitchFamily="18" charset="0"/>
              </a:rPr>
              <a:t>, 2006. </a:t>
            </a:r>
            <a:endParaRPr lang="ru-RU" sz="20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uz-Cyrl-UZ" sz="2000" dirty="0">
                <a:latin typeface="Times New Roman" panose="02020603050405020304" pitchFamily="18" charset="0"/>
                <a:cs typeface="Times New Roman" panose="02020603050405020304" pitchFamily="18" charset="0"/>
              </a:rPr>
              <a:t>Алишер Навоий. Фарҳод ва Ширин (насрий баёни билан). Таҳрир ҳайъати: А.Қаюмов ва бошқ. –  Т.: Адабиёт ва санъат, 1989.</a:t>
            </a:r>
            <a:r>
              <a:rPr lang="en-US"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uz-Cyrl-UZ" sz="2000" dirty="0">
                <a:latin typeface="Times New Roman" panose="02020603050405020304" pitchFamily="18" charset="0"/>
                <a:cs typeface="Times New Roman" panose="02020603050405020304" pitchFamily="18" charset="0"/>
              </a:rPr>
              <a:t>Алишер Навоий: қомусий луғат. 1-2-жилдлар /Масъул муҳаррир Ш.Сирожиддинов. – Т.: Sharq, 2016.</a:t>
            </a:r>
            <a:endParaRPr lang="ru-RU" sz="20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uz-Cyrl-UZ" sz="2000" dirty="0">
                <a:latin typeface="Times New Roman" panose="02020603050405020304" pitchFamily="18" charset="0"/>
                <a:cs typeface="Times New Roman" panose="02020603050405020304" pitchFamily="18" charset="0"/>
              </a:rPr>
              <a:t>Комилов Н. Тасаввуф. – Т.: Movarounnahr – O’zbekiston NMIU, 2009.</a:t>
            </a:r>
            <a:endParaRPr lang="ru-RU" sz="20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uz-Cyrl-UZ" sz="2000" dirty="0">
                <a:latin typeface="Times New Roman" panose="02020603050405020304" pitchFamily="18" charset="0"/>
                <a:cs typeface="Times New Roman" panose="02020603050405020304" pitchFamily="18" charset="0"/>
              </a:rPr>
              <a:t>Эркинов С. Навоий “Фарҳод ва Ширин”и ва унинг қиёсий таҳлили. – Т.: Фан, 1971. </a:t>
            </a:r>
            <a:endParaRPr lang="ru-RU" sz="20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uz-Cyrl-UZ" sz="2000" dirty="0">
                <a:latin typeface="Times New Roman" panose="02020603050405020304" pitchFamily="18" charset="0"/>
                <a:cs typeface="Times New Roman" panose="02020603050405020304" pitchFamily="18" charset="0"/>
              </a:rPr>
              <a:t>Эркинов С. Шарқ адабиётида Фарҳод қиссаси. – Тошкент: Фан, 1985.</a:t>
            </a:r>
            <a:endParaRPr lang="ru-RU" sz="2000" dirty="0">
              <a:latin typeface="Times New Roman" panose="02020603050405020304" pitchFamily="18" charset="0"/>
              <a:cs typeface="Times New Roman" panose="02020603050405020304" pitchFamily="18" charset="0"/>
            </a:endParaRPr>
          </a:p>
          <a:p>
            <a:pPr marL="514350" lvl="0" indent="-514350">
              <a:buFont typeface="+mj-lt"/>
              <a:buAutoNum type="arabicPeriod"/>
            </a:pPr>
            <a:r>
              <a:rPr lang="uz-Cyrl-UZ" sz="2000" dirty="0">
                <a:latin typeface="Times New Roman" panose="02020603050405020304" pitchFamily="18" charset="0"/>
                <a:cs typeface="Times New Roman" panose="02020603050405020304" pitchFamily="18" charset="0"/>
              </a:rPr>
              <a:t>Қаюмов А. “Фарҳод ва Ширин” сирлари. </a:t>
            </a:r>
            <a:r>
              <a:rPr lang="ru-RU" sz="2000" dirty="0">
                <a:latin typeface="Times New Roman" panose="02020603050405020304" pitchFamily="18" charset="0"/>
                <a:cs typeface="Times New Roman" panose="02020603050405020304" pitchFamily="18" charset="0"/>
              </a:rPr>
              <a:t>- </a:t>
            </a:r>
            <a:r>
              <a:rPr lang="uz-Cyrl-UZ" sz="2000" dirty="0">
                <a:latin typeface="Times New Roman" panose="02020603050405020304" pitchFamily="18" charset="0"/>
                <a:cs typeface="Times New Roman" panose="02020603050405020304" pitchFamily="18" charset="0"/>
              </a:rPr>
              <a:t>Т., 1979.</a:t>
            </a:r>
            <a:endParaRPr lang="ru-RU" sz="2000" dirty="0">
              <a:latin typeface="Times New Roman" panose="02020603050405020304" pitchFamily="18"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681857864"/>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sp>
        <p:nvSpPr>
          <p:cNvPr id="5" name="Объект 4"/>
          <p:cNvSpPr>
            <a:spLocks noGrp="1"/>
          </p:cNvSpPr>
          <p:nvPr>
            <p:ph sz="half" idx="1"/>
          </p:nvPr>
        </p:nvSpPr>
        <p:spPr>
          <a:xfrm>
            <a:off x="5512570" y="1080655"/>
            <a:ext cx="4184035" cy="5347853"/>
          </a:xfrm>
        </p:spPr>
        <p:txBody>
          <a:bodyPr>
            <a:normAutofit/>
          </a:bodyPr>
          <a:lstStyle/>
          <a:p>
            <a:pPr algn="just"/>
            <a:r>
              <a:rPr lang="uz-Latn-UZ" sz="1800" dirty="0">
                <a:effectLst/>
                <a:latin typeface="Times New Roman" panose="02020603050405020304" pitchFamily="18" charset="0"/>
                <a:ea typeface="Calibri" panose="020F0502020204030204" pitchFamily="34" charset="0"/>
              </a:rPr>
              <a:t>Alisher Navoiyning boy adabiy va ilmiy merosini filolog talabalarga o‘rgatish orqali ularni yuksak ma'naviyatli va keng ma'rifat sohibi etib tarbiyalash; yoshlarning ma'naviy dunyosini milliylik va insonparvarlik zaminida shakllanishiga g‘oyat kuchli va samarali ta'sir ko‘rsatuvchi Navoiy ijodini ta’lim berish orqali yoshlarda sog‘lom tafakkur tarzini shakllantirish, o‘zbek adabiyoti tarixining eng muhim davri haqida har tomonlama bilim hosil qilish ushbu o‘quv fanining asosiy maqsadlaridan hisoblanadi.</a:t>
            </a:r>
            <a:endParaRPr lang="ru-RU" sz="2400" dirty="0">
              <a:latin typeface="Times New Roman" panose="02020603050405020304" pitchFamily="18" charset="0"/>
              <a:cs typeface="Times New Roman" panose="02020603050405020304" pitchFamily="18" charset="0"/>
            </a:endParaRPr>
          </a:p>
        </p:txBody>
      </p:sp>
      <p:pic>
        <p:nvPicPr>
          <p:cNvPr id="7" name="Объект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05043" y="609600"/>
            <a:ext cx="4890999" cy="6255169"/>
          </a:xfrm>
        </p:spPr>
      </p:pic>
    </p:spTree>
    <p:extLst>
      <p:ext uri="{BB962C8B-B14F-4D97-AF65-F5344CB8AC3E}">
        <p14:creationId xmlns:p14="http://schemas.microsoft.com/office/powerpoint/2010/main" val="1457310543"/>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ертикальный свиток 3"/>
          <p:cNvSpPr/>
          <p:nvPr/>
        </p:nvSpPr>
        <p:spPr>
          <a:xfrm>
            <a:off x="2563091" y="387927"/>
            <a:ext cx="6123709" cy="6151418"/>
          </a:xfrm>
          <a:prstGeom prst="verticalScroll">
            <a:avLst/>
          </a:prstGeom>
          <a:solidFill>
            <a:schemeClr val="tx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uz-Latn-UZ" sz="1800" dirty="0">
                <a:effectLst/>
                <a:latin typeface="Times New Roman" panose="02020603050405020304" pitchFamily="18" charset="0"/>
                <a:ea typeface="Calibri" panose="020F0502020204030204" pitchFamily="34" charset="0"/>
              </a:rPr>
              <a:t>Alisher Navoiyning boy adabiy va ilmiy merosini filolog talabalarga o‘rgatish orqali ularni yuksak ma'naviyatli va keng ma'rifat sohibi etib tarbiyalash; yoshlarning ma'naviy dunyosini milliylik va insonparvarlik zaminida shakllanishiga g‘oyat kuchli va samarali ta'sir ko‘rsatuvchi Navoiy ijodini ta’lim berish orqali yoshlarda sog‘lom tafakkur tarzini shakllantirish, o‘zbek adabiyoti tarixining eng muhim davri haqida har tomonlama bilim hosil qilish ushbu o‘quv fanining asosiy maqsadlaridan hisoblanadi.</a:t>
            </a:r>
            <a:endParaRPr lang="en-US" sz="1800" dirty="0">
              <a:effectLst/>
              <a:latin typeface="Times New Roman" panose="02020603050405020304" pitchFamily="18" charset="0"/>
              <a:ea typeface="Calibri" panose="020F0502020204030204" pitchFamily="34" charset="0"/>
            </a:endParaRPr>
          </a:p>
          <a:p>
            <a:pPr algn="ctr"/>
            <a:endParaRPr lang="ru-RU" dirty="0"/>
          </a:p>
        </p:txBody>
      </p:sp>
    </p:spTree>
    <p:extLst>
      <p:ext uri="{BB962C8B-B14F-4D97-AF65-F5344CB8AC3E}">
        <p14:creationId xmlns:p14="http://schemas.microsoft.com/office/powerpoint/2010/main" val="2803393260"/>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25000"/>
            <a:lumOff val="7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sp>
        <p:nvSpPr>
          <p:cNvPr id="5" name="Лента лицом вниз 4"/>
          <p:cNvSpPr/>
          <p:nvPr/>
        </p:nvSpPr>
        <p:spPr>
          <a:xfrm>
            <a:off x="1233055" y="1690255"/>
            <a:ext cx="9895193" cy="4585853"/>
          </a:xfrm>
          <a:prstGeom prst="ribbon">
            <a:avLst/>
          </a:prstGeom>
          <a:ln w="76200"/>
        </p:spPr>
        <p:style>
          <a:lnRef idx="2">
            <a:schemeClr val="accent1"/>
          </a:lnRef>
          <a:fillRef idx="1">
            <a:schemeClr val="lt1"/>
          </a:fillRef>
          <a:effectRef idx="0">
            <a:schemeClr val="accent1"/>
          </a:effectRef>
          <a:fontRef idx="minor">
            <a:schemeClr val="dk1"/>
          </a:fontRef>
        </p:style>
        <p:txBody>
          <a:bodyPr rtlCol="0" anchor="ctr"/>
          <a:lstStyle/>
          <a:p>
            <a:pPr marL="68580" indent="212725" algn="just">
              <a:spcBef>
                <a:spcPts val="600"/>
              </a:spcBef>
              <a:spcAft>
                <a:spcPts val="0"/>
              </a:spcAft>
              <a:tabLst>
                <a:tab pos="359410" algn="l"/>
              </a:tabLst>
            </a:pPr>
            <a:r>
              <a:rPr lang="uz-Cyrl-UZ" sz="1800" dirty="0">
                <a:effectLst/>
                <a:latin typeface="Times New Roman" panose="02020603050405020304" pitchFamily="18" charset="0"/>
                <a:ea typeface="Times New Roman" panose="02020603050405020304" pitchFamily="18" charset="0"/>
              </a:rPr>
              <a:t>Alisher Navoiyning fenomeni, shaxsiyati, hayot yo‘li, tafakkur dahosi, o‘zbek tili va adabiyoti, millat madaniyati rivojiga qo‘shgan hissasi, ilmiy va ijodiy faoliyati, o‘zbek davlatchiligi va ma’naviyati tarixida tutgan o‘rni haqida </a:t>
            </a:r>
            <a:r>
              <a:rPr lang="uz-Latn-UZ" sz="1800" b="1" dirty="0">
                <a:effectLst/>
                <a:latin typeface="Times New Roman" panose="02020603050405020304" pitchFamily="18" charset="0"/>
                <a:ea typeface="Times New Roman" panose="02020603050405020304" pitchFamily="18" charset="0"/>
              </a:rPr>
              <a:t>bilimga;</a:t>
            </a:r>
            <a:endParaRPr lang="ru-RU" sz="1800" dirty="0">
              <a:effectLst/>
              <a:latin typeface="Arial" panose="020B0604020202020204" pitchFamily="34" charset="0"/>
              <a:ea typeface="Times New Roman" panose="02020603050405020304" pitchFamily="18" charset="0"/>
            </a:endParaRPr>
          </a:p>
          <a:p>
            <a:pPr marL="68580" indent="212725" algn="just">
              <a:tabLst>
                <a:tab pos="359410" algn="l"/>
              </a:tabLst>
            </a:pPr>
            <a:r>
              <a:rPr lang="en-US" sz="1800" dirty="0">
                <a:effectLst/>
                <a:latin typeface="Times New Roman" panose="02020603050405020304" pitchFamily="18" charset="0"/>
                <a:ea typeface="Times New Roman" panose="02020603050405020304" pitchFamily="18" charset="0"/>
              </a:rPr>
              <a:t>Alisher </a:t>
            </a:r>
            <a:r>
              <a:rPr lang="en-US" sz="1800" dirty="0" err="1">
                <a:effectLst/>
                <a:latin typeface="Times New Roman" panose="02020603050405020304" pitchFamily="18" charset="0"/>
                <a:ea typeface="Times New Roman" panose="02020603050405020304" pitchFamily="18" charset="0"/>
              </a:rPr>
              <a:t>Navoiyning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badiiy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olami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tabiati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qonuniyatlarini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tadqiq</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etish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asarlari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mohiyatini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teran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anglash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to‘g‘ri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tahlil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tadqiq</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etish</a:t>
            </a:r>
            <a:r>
              <a:rPr lang="uz-Cyrl-UZ" sz="1800" dirty="0">
                <a:effectLst/>
                <a:latin typeface="Times New Roman" panose="02020603050405020304" pitchFamily="18" charset="0"/>
                <a:ea typeface="Times New Roman" panose="02020603050405020304" pitchFamily="18" charset="0"/>
              </a:rPr>
              <a:t> bo‘yicha </a:t>
            </a:r>
            <a:r>
              <a:rPr lang="uz-Latn-UZ" sz="1800" b="1" dirty="0">
                <a:effectLst/>
                <a:latin typeface="Times New Roman" panose="02020603050405020304" pitchFamily="18" charset="0"/>
                <a:ea typeface="Times New Roman" panose="02020603050405020304" pitchFamily="18" charset="0"/>
              </a:rPr>
              <a:t>ko‘nikmaga;</a:t>
            </a:r>
            <a:endParaRPr lang="ru-RU" sz="1800" dirty="0">
              <a:effectLst/>
              <a:latin typeface="Arial" panose="020B0604020202020204" pitchFamily="34" charset="0"/>
              <a:ea typeface="Times New Roman" panose="02020603050405020304" pitchFamily="18" charset="0"/>
            </a:endParaRPr>
          </a:p>
          <a:p>
            <a:pPr algn="ctr"/>
            <a:endParaRPr lang="ru-RU" dirty="0"/>
          </a:p>
        </p:txBody>
      </p:sp>
    </p:spTree>
    <p:extLst>
      <p:ext uri="{BB962C8B-B14F-4D97-AF65-F5344CB8AC3E}">
        <p14:creationId xmlns:p14="http://schemas.microsoft.com/office/powerpoint/2010/main" val="3519412930"/>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Лента лицом вниз 1"/>
          <p:cNvSpPr/>
          <p:nvPr/>
        </p:nvSpPr>
        <p:spPr>
          <a:xfrm>
            <a:off x="1233055" y="1074057"/>
            <a:ext cx="10247745" cy="5202051"/>
          </a:xfrm>
          <a:prstGeom prst="ribbon">
            <a:avLst/>
          </a:prstGeom>
          <a:ln w="76200"/>
        </p:spPr>
        <p:style>
          <a:lnRef idx="2">
            <a:schemeClr val="accent1"/>
          </a:lnRef>
          <a:fillRef idx="1">
            <a:schemeClr val="lt1"/>
          </a:fillRef>
          <a:effectRef idx="0">
            <a:schemeClr val="accent1"/>
          </a:effectRef>
          <a:fontRef idx="minor">
            <a:schemeClr val="dk1"/>
          </a:fontRef>
        </p:style>
        <p:txBody>
          <a:bodyPr rtlCol="0" anchor="ctr"/>
          <a:lstStyle/>
          <a:p>
            <a:pPr algn="ctr"/>
            <a:r>
              <a:rPr lang="uz-Latn-UZ" sz="1800" dirty="0">
                <a:effectLst/>
                <a:latin typeface="Times New Roman" panose="02020603050405020304" pitchFamily="18" charset="0"/>
                <a:ea typeface="Calibri" panose="020F0502020204030204" pitchFamily="34" charset="0"/>
              </a:rPr>
              <a:t>Alisher </a:t>
            </a:r>
            <a:r>
              <a:rPr lang="uz-Cyrl-UZ" sz="1800" dirty="0">
                <a:effectLst/>
                <a:latin typeface="Times New Roman" panose="02020603050405020304" pitchFamily="18" charset="0"/>
                <a:ea typeface="Calibri" panose="020F0502020204030204" pitchFamily="34" charset="0"/>
              </a:rPr>
              <a:t>Navoiy asarlarining o‘rganilish tarixi, mazmun-mohiyati, adabiy merosining vazn xususiyatlari, janrlar</a:t>
            </a:r>
            <a:r>
              <a:rPr lang="uz-Latn-UZ" sz="1800" dirty="0">
                <a:effectLst/>
                <a:latin typeface="Times New Roman" panose="02020603050405020304" pitchFamily="18" charset="0"/>
                <a:ea typeface="Calibri" panose="020F0502020204030204" pitchFamily="34" charset="0"/>
              </a:rPr>
              <a:t>i</a:t>
            </a:r>
            <a:r>
              <a:rPr lang="uz-Cyrl-UZ" sz="1800" dirty="0">
                <a:effectLst/>
                <a:latin typeface="Times New Roman" panose="02020603050405020304" pitchFamily="18" charset="0"/>
                <a:ea typeface="Calibri" panose="020F0502020204030204" pitchFamily="34" charset="0"/>
              </a:rPr>
              <a:t> poetikasi</a:t>
            </a:r>
            <a:r>
              <a:rPr lang="en-US" sz="1800" dirty="0">
                <a:effectLst/>
                <a:latin typeface="Times New Roman" panose="02020603050405020304" pitchFamily="18" charset="0"/>
                <a:ea typeface="Calibri" panose="020F0502020204030204" pitchFamily="34" charset="0"/>
              </a:rPr>
              <a:t> </a:t>
            </a:r>
            <a:r>
              <a:rPr lang="uz-Cyrl-UZ" sz="1800" dirty="0">
                <a:effectLst/>
                <a:latin typeface="Times New Roman" panose="02020603050405020304" pitchFamily="18" charset="0"/>
                <a:ea typeface="Calibri" panose="020F0502020204030204" pitchFamily="34" charset="0"/>
              </a:rPr>
              <a:t>xamsachilik an’anasi, tatabbu, nazira, mu</a:t>
            </a:r>
            <a:r>
              <a:rPr lang="uz-Latn-UZ" sz="1800" dirty="0">
                <a:effectLst/>
                <a:latin typeface="Times New Roman" panose="02020603050405020304" pitchFamily="18" charset="0"/>
                <a:ea typeface="Calibri" panose="020F0502020204030204" pitchFamily="34" charset="0"/>
              </a:rPr>
              <a:t>x</a:t>
            </a:r>
            <a:r>
              <a:rPr lang="uz-Cyrl-UZ" sz="1800" dirty="0">
                <a:effectLst/>
                <a:latin typeface="Times New Roman" panose="02020603050405020304" pitchFamily="18" charset="0"/>
                <a:ea typeface="Calibri" panose="020F0502020204030204" pitchFamily="34" charset="0"/>
              </a:rPr>
              <a:t>tara g‘azallarning o‘ziga xos jihatlari, Navoiy ijodida qo‘llanilgan qofiya unsurlari, badiiy san’atlarning hosil bo‘lish yo‘llari, majoz tariqida yozilgan she’rlarda qo‘llanilgan ilmiy, diniy-asotiriy va tasavvufiy istilohlarni sharhlash,  badiiy nasr stilistikasi, ramz, timsol va obrazlar mohiyatini anglash, Navoiy asarlari tili, forsiy merosining badiiyati, ilmiy-filologik, tarixiy, irfoniy asarlarining o‘ziga xos jihatlari, ma’no qatlamlari, o‘zbek va jahon adabiyotining keyingi rivojiga ko‘rsatgan ta’siri bilan bog‘liq masalalarni </a:t>
            </a:r>
            <a:r>
              <a:rPr lang="uz-Latn-UZ" sz="1800" dirty="0">
                <a:effectLst/>
                <a:latin typeface="Times New Roman" panose="02020603050405020304" pitchFamily="18" charset="0"/>
                <a:ea typeface="Calibri" panose="020F0502020204030204" pitchFamily="34" charset="0"/>
              </a:rPr>
              <a:t>tahlil qila olish </a:t>
            </a:r>
            <a:r>
              <a:rPr lang="uz-Latn-UZ" sz="1800" b="1" dirty="0">
                <a:effectLst/>
                <a:latin typeface="Times New Roman" panose="02020603050405020304" pitchFamily="18" charset="0"/>
                <a:ea typeface="Calibri" panose="020F0502020204030204" pitchFamily="34" charset="0"/>
              </a:rPr>
              <a:t>kasbiy kompetensiyalarga</a:t>
            </a:r>
            <a:r>
              <a:rPr lang="uz-Latn-UZ" sz="1800" dirty="0">
                <a:effectLst/>
                <a:latin typeface="Times New Roman" panose="02020603050405020304" pitchFamily="18" charset="0"/>
                <a:ea typeface="Calibri" panose="020F0502020204030204" pitchFamily="34" charset="0"/>
              </a:rPr>
              <a:t> ega bo‘ladi.</a:t>
            </a:r>
            <a:endParaRPr lang="ru-RU" dirty="0"/>
          </a:p>
        </p:txBody>
      </p:sp>
    </p:spTree>
    <p:extLst>
      <p:ext uri="{BB962C8B-B14F-4D97-AF65-F5344CB8AC3E}">
        <p14:creationId xmlns:p14="http://schemas.microsoft.com/office/powerpoint/2010/main" val="248603425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ертикальный свиток 1"/>
          <p:cNvSpPr/>
          <p:nvPr/>
        </p:nvSpPr>
        <p:spPr>
          <a:xfrm>
            <a:off x="2563091" y="387927"/>
            <a:ext cx="6421252" cy="6151418"/>
          </a:xfrm>
          <a:prstGeom prst="verticalScroll">
            <a:avLst/>
          </a:prstGeom>
          <a:solidFill>
            <a:schemeClr val="tx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ru-RU" dirty="0"/>
          </a:p>
        </p:txBody>
      </p:sp>
      <p:graphicFrame>
        <p:nvGraphicFramePr>
          <p:cNvPr id="3" name="Таблица 2">
            <a:extLst>
              <a:ext uri="{FF2B5EF4-FFF2-40B4-BE49-F238E27FC236}">
                <a16:creationId xmlns:a16="http://schemas.microsoft.com/office/drawing/2014/main" id="{69F47812-42B4-4B83-89E2-FE0D85E60F09}"/>
              </a:ext>
            </a:extLst>
          </p:cNvPr>
          <p:cNvGraphicFramePr>
            <a:graphicFrameLocks noGrp="1"/>
          </p:cNvGraphicFramePr>
          <p:nvPr>
            <p:extLst>
              <p:ext uri="{D42A27DB-BD31-4B8C-83A1-F6EECF244321}">
                <p14:modId xmlns:p14="http://schemas.microsoft.com/office/powerpoint/2010/main" val="3783572487"/>
              </p:ext>
            </p:extLst>
          </p:nvPr>
        </p:nvGraphicFramePr>
        <p:xfrm>
          <a:off x="3379304" y="1192695"/>
          <a:ext cx="4826442" cy="5277377"/>
        </p:xfrm>
        <a:graphic>
          <a:graphicData uri="http://schemas.openxmlformats.org/drawingml/2006/table">
            <a:tbl>
              <a:tblPr firstRow="1" firstCol="1" bandRow="1">
                <a:tableStyleId>{5C22544A-7EE6-4342-B048-85BDC9FD1C3A}</a:tableStyleId>
              </a:tblPr>
              <a:tblGrid>
                <a:gridCol w="4826442">
                  <a:extLst>
                    <a:ext uri="{9D8B030D-6E8A-4147-A177-3AD203B41FA5}">
                      <a16:colId xmlns:a16="http://schemas.microsoft.com/office/drawing/2014/main" val="1375159435"/>
                    </a:ext>
                  </a:extLst>
                </a:gridCol>
              </a:tblGrid>
              <a:tr h="632294">
                <a:tc>
                  <a:txBody>
                    <a:bodyPr/>
                    <a:lstStyle/>
                    <a:p>
                      <a:r>
                        <a:rPr lang="uz-Latn-UZ" sz="1400" dirty="0">
                          <a:effectLst/>
                        </a:rPr>
                        <a:t>Alish</a:t>
                      </a:r>
                      <a:r>
                        <a:rPr lang="en-US" sz="1400" dirty="0">
                          <a:effectLst/>
                        </a:rPr>
                        <a:t>er </a:t>
                      </a:r>
                      <a:r>
                        <a:rPr lang="en-US" sz="1400" dirty="0" err="1">
                          <a:effectLst/>
                        </a:rPr>
                        <a:t>Navoiy</a:t>
                      </a:r>
                      <a:r>
                        <a:rPr lang="en-US" sz="1400" dirty="0">
                          <a:effectLst/>
                        </a:rPr>
                        <a:t> </a:t>
                      </a:r>
                      <a:r>
                        <a:rPr lang="en-US" sz="1400" dirty="0" err="1">
                          <a:effectLst/>
                        </a:rPr>
                        <a:t>ijodining</a:t>
                      </a:r>
                      <a:r>
                        <a:rPr lang="en-US" sz="1400" dirty="0">
                          <a:effectLst/>
                        </a:rPr>
                        <a:t> </a:t>
                      </a:r>
                      <a:r>
                        <a:rPr lang="en-US" sz="1400" dirty="0" err="1">
                          <a:effectLst/>
                        </a:rPr>
                        <a:t>o‘rganilishi</a:t>
                      </a:r>
                      <a:r>
                        <a:rPr lang="en-US" sz="1400" dirty="0">
                          <a:effectLst/>
                        </a:rPr>
                        <a:t>. </a:t>
                      </a:r>
                      <a:r>
                        <a:rPr lang="en-US" sz="1400" dirty="0" err="1">
                          <a:effectLst/>
                        </a:rPr>
                        <a:t>Hayotiga</a:t>
                      </a:r>
                      <a:r>
                        <a:rPr lang="en-US" sz="1400" dirty="0">
                          <a:effectLst/>
                        </a:rPr>
                        <a:t> </a:t>
                      </a:r>
                      <a:r>
                        <a:rPr lang="en-US" sz="1400" dirty="0" err="1">
                          <a:effectLst/>
                        </a:rPr>
                        <a:t>doir</a:t>
                      </a:r>
                      <a:r>
                        <a:rPr lang="en-US" sz="1400" dirty="0">
                          <a:effectLst/>
                        </a:rPr>
                        <a:t> </a:t>
                      </a:r>
                      <a:r>
                        <a:rPr lang="en-US" sz="1400" dirty="0" err="1">
                          <a:effectLst/>
                        </a:rPr>
                        <a:t>muhim</a:t>
                      </a:r>
                      <a:r>
                        <a:rPr lang="en-US" sz="1400" dirty="0">
                          <a:effectLst/>
                        </a:rPr>
                        <a:t> </a:t>
                      </a:r>
                      <a:r>
                        <a:rPr lang="en-US" sz="1400" dirty="0" err="1">
                          <a:effectLst/>
                        </a:rPr>
                        <a:t>ma'lumotlar</a:t>
                      </a:r>
                      <a:r>
                        <a:rPr lang="en-US" sz="1400" dirty="0">
                          <a:effectLst/>
                        </a:rPr>
                        <a:t>. 4 </a:t>
                      </a:r>
                      <a:r>
                        <a:rPr lang="en-US" sz="1400" dirty="0" err="1">
                          <a:effectLst/>
                        </a:rPr>
                        <a:t>soat</a:t>
                      </a:r>
                      <a:endParaRPr lang="ru-RU" sz="1200" dirty="0">
                        <a:effectLst/>
                        <a:latin typeface="SILDoulos Asian"/>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64559404"/>
                  </a:ext>
                </a:extLst>
              </a:tr>
              <a:tr h="445656">
                <a:tc>
                  <a:txBody>
                    <a:bodyPr/>
                    <a:lstStyle/>
                    <a:p>
                      <a:r>
                        <a:rPr lang="en-US" sz="1400" dirty="0">
                          <a:effectLst/>
                        </a:rPr>
                        <a:t>Alisher </a:t>
                      </a:r>
                      <a:r>
                        <a:rPr lang="en-US" sz="1400" dirty="0" err="1">
                          <a:effectLst/>
                        </a:rPr>
                        <a:t>Navoiyning</a:t>
                      </a:r>
                      <a:r>
                        <a:rPr lang="en-US" sz="1400" dirty="0">
                          <a:effectLst/>
                        </a:rPr>
                        <a:t> </a:t>
                      </a:r>
                      <a:r>
                        <a:rPr lang="en-US" sz="1400" dirty="0" err="1">
                          <a:effectLst/>
                        </a:rPr>
                        <a:t>lirik</a:t>
                      </a:r>
                      <a:r>
                        <a:rPr lang="en-US" sz="1400" dirty="0">
                          <a:effectLst/>
                        </a:rPr>
                        <a:t> </a:t>
                      </a:r>
                      <a:r>
                        <a:rPr lang="en-US" sz="1400" dirty="0" err="1">
                          <a:effectLst/>
                        </a:rPr>
                        <a:t>merosi</a:t>
                      </a:r>
                      <a:r>
                        <a:rPr lang="en-US" sz="1400" dirty="0">
                          <a:effectLst/>
                        </a:rPr>
                        <a:t>. </a:t>
                      </a:r>
                      <a:r>
                        <a:rPr lang="en-US" sz="1400" dirty="0" err="1">
                          <a:effectLst/>
                        </a:rPr>
                        <a:t>Devonlari</a:t>
                      </a:r>
                      <a:r>
                        <a:rPr lang="en-US" sz="1400" dirty="0">
                          <a:effectLst/>
                        </a:rPr>
                        <a:t>. 2 </a:t>
                      </a:r>
                      <a:r>
                        <a:rPr lang="en-US" sz="1400" dirty="0" err="1">
                          <a:effectLst/>
                        </a:rPr>
                        <a:t>soat</a:t>
                      </a:r>
                      <a:endParaRPr lang="ru-RU" sz="1200" dirty="0">
                        <a:effectLst/>
                        <a:latin typeface="SILDoulos Asian"/>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31524555"/>
                  </a:ext>
                </a:extLst>
              </a:tr>
              <a:tr h="596312">
                <a:tc>
                  <a:txBody>
                    <a:bodyPr/>
                    <a:lstStyle/>
                    <a:p>
                      <a:r>
                        <a:rPr lang="uz-Cyrl-UZ" sz="1400" dirty="0">
                          <a:effectLst/>
                        </a:rPr>
                        <a:t>Xamsanavislik an'anasi va Alisher Navoiy “Xamsa”si.  “Hayrat ul-abror”</a:t>
                      </a:r>
                      <a:r>
                        <a:rPr lang="en-US" sz="1400" dirty="0">
                          <a:effectLst/>
                        </a:rPr>
                        <a:t>. 4 </a:t>
                      </a:r>
                      <a:r>
                        <a:rPr lang="en-US" sz="1400" dirty="0" err="1">
                          <a:effectLst/>
                        </a:rPr>
                        <a:t>soat</a:t>
                      </a:r>
                      <a:endParaRPr lang="ru-RU" sz="1200" dirty="0">
                        <a:effectLst/>
                        <a:latin typeface="SILDoulos Asia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62432773"/>
                  </a:ext>
                </a:extLst>
              </a:tr>
              <a:tr h="1457060">
                <a:tc>
                  <a:txBody>
                    <a:bodyPr/>
                    <a:lstStyle/>
                    <a:p>
                      <a:pPr indent="575945" algn="just">
                        <a:lnSpc>
                          <a:spcPct val="100000"/>
                        </a:lnSpc>
                        <a:spcBef>
                          <a:spcPts val="1200"/>
                        </a:spcBef>
                        <a:spcAft>
                          <a:spcPts val="1200"/>
                        </a:spcAft>
                        <a:tabLst>
                          <a:tab pos="619125" algn="l"/>
                        </a:tabLst>
                      </a:pPr>
                      <a:r>
                        <a:rPr lang="uz-Cyrl-UZ" sz="1400" dirty="0">
                          <a:effectLst/>
                        </a:rPr>
                        <a:t>“Farhod va Shirin” dostonining timsollar ol</a:t>
                      </a:r>
                      <a:r>
                        <a:rPr lang="en-US" sz="1400" dirty="0" err="1">
                          <a:effectLst/>
                        </a:rPr>
                        <a:t>ami</a:t>
                      </a:r>
                      <a:r>
                        <a:rPr lang="en-US" sz="1400" dirty="0">
                          <a:effectLst/>
                        </a:rPr>
                        <a:t>. 2 </a:t>
                      </a:r>
                      <a:r>
                        <a:rPr lang="en-US" sz="1400" dirty="0" err="1">
                          <a:effectLst/>
                        </a:rPr>
                        <a:t>soat</a:t>
                      </a:r>
                      <a:endParaRPr lang="en-US" sz="1400" dirty="0">
                        <a:effectLst/>
                      </a:endParaRPr>
                    </a:p>
                    <a:p>
                      <a:pPr indent="575945" algn="just">
                        <a:lnSpc>
                          <a:spcPct val="100000"/>
                        </a:lnSpc>
                        <a:spcBef>
                          <a:spcPts val="1200"/>
                        </a:spcBef>
                        <a:spcAft>
                          <a:spcPts val="1200"/>
                        </a:spcAft>
                        <a:tabLst>
                          <a:tab pos="619125" algn="l"/>
                        </a:tabLst>
                      </a:pPr>
                      <a:r>
                        <a:rPr lang="en-US" sz="1400" dirty="0">
                          <a:effectLst/>
                        </a:rPr>
                        <a:t>“</a:t>
                      </a:r>
                      <a:r>
                        <a:rPr lang="en-US" sz="1400" dirty="0" err="1">
                          <a:effectLst/>
                        </a:rPr>
                        <a:t>Layli</a:t>
                      </a:r>
                      <a:r>
                        <a:rPr lang="en-US" sz="1400" dirty="0">
                          <a:effectLst/>
                        </a:rPr>
                        <a:t> </a:t>
                      </a:r>
                      <a:r>
                        <a:rPr lang="en-US" sz="1400" dirty="0" err="1">
                          <a:effectLst/>
                        </a:rPr>
                        <a:t>va</a:t>
                      </a:r>
                      <a:r>
                        <a:rPr lang="en-US" sz="1400" dirty="0">
                          <a:effectLst/>
                        </a:rPr>
                        <a:t> </a:t>
                      </a:r>
                      <a:r>
                        <a:rPr lang="en-US" sz="1400" dirty="0" err="1">
                          <a:effectLst/>
                        </a:rPr>
                        <a:t>Majnun</a:t>
                      </a:r>
                      <a:r>
                        <a:rPr lang="en-US" sz="1400" dirty="0">
                          <a:effectLst/>
                        </a:rPr>
                        <a:t>” </a:t>
                      </a:r>
                      <a:r>
                        <a:rPr lang="en-US" sz="1400" dirty="0" err="1">
                          <a:effectLst/>
                        </a:rPr>
                        <a:t>dostonida</a:t>
                      </a:r>
                      <a:r>
                        <a:rPr lang="en-US" sz="1400" dirty="0">
                          <a:effectLst/>
                        </a:rPr>
                        <a:t> </a:t>
                      </a:r>
                      <a:r>
                        <a:rPr lang="en-US" sz="1400" dirty="0" err="1">
                          <a:effectLst/>
                        </a:rPr>
                        <a:t>muallif</a:t>
                      </a:r>
                      <a:r>
                        <a:rPr lang="en-US" sz="1400" dirty="0">
                          <a:effectLst/>
                        </a:rPr>
                        <a:t> </a:t>
                      </a:r>
                      <a:r>
                        <a:rPr lang="en-US" sz="1400" dirty="0" err="1">
                          <a:effectLst/>
                        </a:rPr>
                        <a:t>badiiy</a:t>
                      </a:r>
                      <a:r>
                        <a:rPr lang="en-US" sz="1400" dirty="0">
                          <a:effectLst/>
                        </a:rPr>
                        <a:t> </a:t>
                      </a:r>
                      <a:r>
                        <a:rPr lang="en-US" sz="1400" dirty="0" err="1">
                          <a:effectLst/>
                        </a:rPr>
                        <a:t>niyatining</a:t>
                      </a:r>
                      <a:r>
                        <a:rPr lang="en-US" sz="1400" dirty="0">
                          <a:effectLst/>
                        </a:rPr>
                        <a:t>  </a:t>
                      </a:r>
                      <a:r>
                        <a:rPr lang="en-US" sz="1400" dirty="0" err="1">
                          <a:effectLst/>
                        </a:rPr>
                        <a:t>ifodalanishi</a:t>
                      </a:r>
                      <a:r>
                        <a:rPr lang="en-US" sz="1400" dirty="0">
                          <a:effectLst/>
                        </a:rPr>
                        <a:t>. 4 </a:t>
                      </a:r>
                      <a:r>
                        <a:rPr lang="en-US" sz="1400" dirty="0" err="1">
                          <a:effectLst/>
                        </a:rPr>
                        <a:t>soat</a:t>
                      </a:r>
                      <a:endParaRPr lang="ru-RU" sz="1400" b="1"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709026355"/>
                  </a:ext>
                </a:extLst>
              </a:tr>
              <a:tr h="689474">
                <a:tc>
                  <a:txBody>
                    <a:bodyPr/>
                    <a:lstStyle/>
                    <a:p>
                      <a:r>
                        <a:rPr lang="en-US" sz="1400" dirty="0">
                          <a:effectLst/>
                        </a:rPr>
                        <a:t>“</a:t>
                      </a:r>
                      <a:r>
                        <a:rPr lang="en-US" sz="1400" dirty="0" err="1">
                          <a:effectLst/>
                        </a:rPr>
                        <a:t>Sab'ai</a:t>
                      </a:r>
                      <a:r>
                        <a:rPr lang="en-US" sz="1400" dirty="0">
                          <a:effectLst/>
                        </a:rPr>
                        <a:t> </a:t>
                      </a:r>
                      <a:r>
                        <a:rPr lang="en-US" sz="1400" dirty="0" err="1">
                          <a:effectLst/>
                        </a:rPr>
                        <a:t>sayyor</a:t>
                      </a:r>
                      <a:r>
                        <a:rPr lang="en-US" sz="1400" dirty="0">
                          <a:effectLst/>
                        </a:rPr>
                        <a:t>” </a:t>
                      </a:r>
                      <a:r>
                        <a:rPr lang="en-US" sz="1400" dirty="0" err="1">
                          <a:effectLst/>
                        </a:rPr>
                        <a:t>dostonining</a:t>
                      </a:r>
                      <a:r>
                        <a:rPr lang="en-US" sz="1400" dirty="0">
                          <a:effectLst/>
                        </a:rPr>
                        <a:t> </a:t>
                      </a:r>
                      <a:r>
                        <a:rPr lang="en-US" sz="1400" dirty="0" err="1">
                          <a:effectLst/>
                        </a:rPr>
                        <a:t>tarkibiy</a:t>
                      </a:r>
                      <a:r>
                        <a:rPr lang="en-US" sz="1400" dirty="0">
                          <a:effectLst/>
                        </a:rPr>
                        <a:t> </a:t>
                      </a:r>
                      <a:r>
                        <a:rPr lang="en-US" sz="1400" dirty="0" err="1">
                          <a:effectLst/>
                        </a:rPr>
                        <a:t>tuzilishi</a:t>
                      </a:r>
                      <a:r>
                        <a:rPr lang="en-US" sz="1400" dirty="0">
                          <a:effectLst/>
                        </a:rPr>
                        <a:t>, </a:t>
                      </a:r>
                      <a:r>
                        <a:rPr lang="en-US" sz="1400" dirty="0" err="1">
                          <a:effectLst/>
                        </a:rPr>
                        <a:t>hikoyatlar</a:t>
                      </a:r>
                      <a:r>
                        <a:rPr lang="en-US" sz="1400" dirty="0">
                          <a:effectLst/>
                        </a:rPr>
                        <a:t> </a:t>
                      </a:r>
                      <a:r>
                        <a:rPr lang="en-US" sz="1400" dirty="0" err="1">
                          <a:effectLst/>
                        </a:rPr>
                        <a:t>tahlili</a:t>
                      </a:r>
                      <a:r>
                        <a:rPr lang="en-US" sz="1400" dirty="0">
                          <a:effectLst/>
                        </a:rPr>
                        <a:t>. 4 </a:t>
                      </a:r>
                      <a:r>
                        <a:rPr lang="en-US" sz="1400" dirty="0" err="1">
                          <a:effectLst/>
                        </a:rPr>
                        <a:t>soat</a:t>
                      </a:r>
                      <a:endParaRPr lang="ru-RU" sz="1200" dirty="0">
                        <a:effectLst/>
                        <a:latin typeface="SILDoulos Asia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1618241"/>
                  </a:ext>
                </a:extLst>
              </a:tr>
              <a:tr h="689474">
                <a:tc>
                  <a:txBody>
                    <a:bodyPr/>
                    <a:lstStyle/>
                    <a:p>
                      <a:r>
                        <a:rPr lang="en-US" sz="1400" dirty="0">
                          <a:effectLst/>
                        </a:rPr>
                        <a:t>“</a:t>
                      </a:r>
                      <a:r>
                        <a:rPr lang="en-US" sz="1400" dirty="0" err="1">
                          <a:effectLst/>
                        </a:rPr>
                        <a:t>Saddi</a:t>
                      </a:r>
                      <a:r>
                        <a:rPr lang="en-US" sz="1400" dirty="0">
                          <a:effectLst/>
                        </a:rPr>
                        <a:t> </a:t>
                      </a:r>
                      <a:r>
                        <a:rPr lang="en-US" sz="1400" dirty="0" err="1">
                          <a:effectLst/>
                        </a:rPr>
                        <a:t>Iskandariy</a:t>
                      </a:r>
                      <a:r>
                        <a:rPr lang="en-US" sz="1400" dirty="0">
                          <a:effectLst/>
                        </a:rPr>
                        <a:t>” </a:t>
                      </a:r>
                      <a:r>
                        <a:rPr lang="en-US" sz="1400" dirty="0" err="1">
                          <a:effectLst/>
                        </a:rPr>
                        <a:t>dostonining</a:t>
                      </a:r>
                      <a:r>
                        <a:rPr lang="en-US" sz="1400" dirty="0">
                          <a:effectLst/>
                        </a:rPr>
                        <a:t> </a:t>
                      </a:r>
                      <a:r>
                        <a:rPr lang="en-US" sz="1400" dirty="0" err="1">
                          <a:effectLst/>
                        </a:rPr>
                        <a:t>g‘oyaviy-badiiy</a:t>
                      </a:r>
                      <a:r>
                        <a:rPr lang="en-US" sz="1400" dirty="0">
                          <a:effectLst/>
                        </a:rPr>
                        <a:t> </a:t>
                      </a:r>
                      <a:r>
                        <a:rPr lang="en-US" sz="1400" dirty="0" err="1">
                          <a:effectLst/>
                        </a:rPr>
                        <a:t>xususiyatlari</a:t>
                      </a:r>
                      <a:r>
                        <a:rPr lang="en-US" sz="1400" dirty="0">
                          <a:effectLst/>
                        </a:rPr>
                        <a:t>. 4 </a:t>
                      </a:r>
                      <a:r>
                        <a:rPr lang="en-US" sz="1400" dirty="0" err="1">
                          <a:effectLst/>
                        </a:rPr>
                        <a:t>soat</a:t>
                      </a:r>
                      <a:endParaRPr lang="ru-RU" sz="1200" dirty="0">
                        <a:effectLst/>
                        <a:latin typeface="SILDoulos Asia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17661421"/>
                  </a:ext>
                </a:extLst>
              </a:tr>
              <a:tr h="767107">
                <a:tc>
                  <a:txBody>
                    <a:bodyPr/>
                    <a:lstStyle/>
                    <a:p>
                      <a:r>
                        <a:rPr lang="en-US" sz="1400" dirty="0">
                          <a:effectLst/>
                        </a:rPr>
                        <a:t>Alisher </a:t>
                      </a:r>
                      <a:r>
                        <a:rPr lang="en-US" sz="1400" dirty="0" err="1">
                          <a:effectLst/>
                        </a:rPr>
                        <a:t>Navoiyning</a:t>
                      </a:r>
                      <a:r>
                        <a:rPr lang="en-US" sz="1400" dirty="0">
                          <a:effectLst/>
                        </a:rPr>
                        <a:t> </a:t>
                      </a:r>
                      <a:r>
                        <a:rPr lang="en-US" sz="1400" dirty="0" err="1">
                          <a:effectLst/>
                        </a:rPr>
                        <a:t>ilmiy</a:t>
                      </a:r>
                      <a:r>
                        <a:rPr lang="en-US" sz="1400" dirty="0">
                          <a:effectLst/>
                        </a:rPr>
                        <a:t> </a:t>
                      </a:r>
                      <a:r>
                        <a:rPr lang="en-US" sz="1400" dirty="0" err="1">
                          <a:effectLst/>
                        </a:rPr>
                        <a:t>merosi</a:t>
                      </a:r>
                      <a:r>
                        <a:rPr lang="en-US" sz="1400" dirty="0">
                          <a:effectLst/>
                        </a:rPr>
                        <a:t>. </a:t>
                      </a:r>
                      <a:r>
                        <a:rPr lang="en-US" sz="1400" dirty="0" err="1">
                          <a:effectLst/>
                        </a:rPr>
                        <a:t>Ma'rifiy-ta'limiy</a:t>
                      </a:r>
                      <a:r>
                        <a:rPr lang="en-US" sz="1400" dirty="0">
                          <a:effectLst/>
                        </a:rPr>
                        <a:t>, </a:t>
                      </a:r>
                      <a:r>
                        <a:rPr lang="en-US" sz="1400" dirty="0" err="1">
                          <a:effectLst/>
                        </a:rPr>
                        <a:t>diniy</a:t>
                      </a:r>
                      <a:r>
                        <a:rPr lang="en-US" sz="1400" dirty="0">
                          <a:effectLst/>
                        </a:rPr>
                        <a:t> </a:t>
                      </a:r>
                      <a:r>
                        <a:rPr lang="en-US" sz="1400" dirty="0" err="1">
                          <a:effectLst/>
                        </a:rPr>
                        <a:t>va</a:t>
                      </a:r>
                      <a:r>
                        <a:rPr lang="en-US" sz="1400" dirty="0">
                          <a:effectLst/>
                        </a:rPr>
                        <a:t> </a:t>
                      </a:r>
                      <a:r>
                        <a:rPr lang="en-US" sz="1400" dirty="0" err="1">
                          <a:effectLst/>
                        </a:rPr>
                        <a:t>tasavvufiy</a:t>
                      </a:r>
                      <a:r>
                        <a:rPr lang="en-US" sz="1400" dirty="0">
                          <a:effectLst/>
                        </a:rPr>
                        <a:t> </a:t>
                      </a:r>
                      <a:r>
                        <a:rPr lang="en-US" sz="1400" dirty="0" err="1">
                          <a:effectLst/>
                        </a:rPr>
                        <a:t>asarlari</a:t>
                      </a:r>
                      <a:r>
                        <a:rPr lang="en-US" sz="1400" dirty="0">
                          <a:effectLst/>
                        </a:rPr>
                        <a:t>. 4 </a:t>
                      </a:r>
                      <a:r>
                        <a:rPr lang="en-US" sz="1400" dirty="0" err="1">
                          <a:effectLst/>
                        </a:rPr>
                        <a:t>soat</a:t>
                      </a:r>
                      <a:endParaRPr lang="ru-RU" sz="1200" dirty="0">
                        <a:effectLst/>
                        <a:latin typeface="SILDoulos Asian"/>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95734471"/>
                  </a:ext>
                </a:extLst>
              </a:tr>
            </a:tbl>
          </a:graphicData>
        </a:graphic>
      </p:graphicFrame>
    </p:spTree>
    <p:extLst>
      <p:ext uri="{BB962C8B-B14F-4D97-AF65-F5344CB8AC3E}">
        <p14:creationId xmlns:p14="http://schemas.microsoft.com/office/powerpoint/2010/main" val="3150816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ая выноска 1"/>
          <p:cNvSpPr/>
          <p:nvPr/>
        </p:nvSpPr>
        <p:spPr>
          <a:xfrm>
            <a:off x="841829" y="683812"/>
            <a:ext cx="5065486" cy="2745188"/>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err="1">
                <a:effectLst/>
                <a:latin typeface="Times New Roman" panose="02020603050405020304" pitchFamily="18" charset="0"/>
                <a:ea typeface="Times New Roman" panose="02020603050405020304" pitchFamily="18" charset="0"/>
              </a:rPr>
              <a:t>Navoiy</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hayoti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ijodi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zamondoshlari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xotirasida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Xondamir</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asarlari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misolida</a:t>
            </a:r>
            <a:r>
              <a:rPr lang="en-US" sz="2000" dirty="0">
                <a:effectLst/>
                <a:latin typeface="Times New Roman" panose="02020603050405020304" pitchFamily="18" charset="0"/>
                <a:ea typeface="Times New Roman" panose="02020603050405020304" pitchFamily="18" charset="0"/>
              </a:rPr>
              <a:t>)</a:t>
            </a:r>
          </a:p>
          <a:p>
            <a:r>
              <a:rPr lang="en-US" sz="2000" dirty="0">
                <a:effectLst/>
                <a:latin typeface="Times New Roman" panose="02020603050405020304" pitchFamily="18" charset="0"/>
                <a:ea typeface="Times New Roman" panose="02020603050405020304" pitchFamily="18" charset="0"/>
              </a:rPr>
              <a:t>“</a:t>
            </a:r>
            <a:r>
              <a:rPr lang="en-US" sz="2000" dirty="0" err="1">
                <a:effectLst/>
                <a:latin typeface="Times New Roman" panose="02020603050405020304" pitchFamily="18" charset="0"/>
                <a:ea typeface="Times New Roman" panose="02020603050405020304" pitchFamily="18" charset="0"/>
              </a:rPr>
              <a:t>Xazoyin</a:t>
            </a:r>
            <a:r>
              <a:rPr lang="en-US" sz="2000" dirty="0">
                <a:effectLst/>
                <a:latin typeface="Times New Roman" panose="02020603050405020304" pitchFamily="18" charset="0"/>
                <a:ea typeface="Times New Roman" panose="02020603050405020304" pitchFamily="18" charset="0"/>
              </a:rPr>
              <a:t> ul-</a:t>
            </a:r>
            <a:r>
              <a:rPr lang="en-US" sz="2000" dirty="0" err="1">
                <a:effectLst/>
                <a:latin typeface="Times New Roman" panose="02020603050405020304" pitchFamily="18" charset="0"/>
                <a:ea typeface="Times New Roman" panose="02020603050405020304" pitchFamily="18" charset="0"/>
              </a:rPr>
              <a:t>maoniy</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kulliyoti</a:t>
            </a:r>
            <a:endParaRPr lang="en-US" sz="2000" dirty="0">
              <a:effectLst/>
              <a:latin typeface="Times New Roman" panose="02020603050405020304" pitchFamily="18" charset="0"/>
              <a:ea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rPr>
              <a:t>“</a:t>
            </a:r>
            <a:r>
              <a:rPr lang="en-US" sz="2000" dirty="0" err="1">
                <a:effectLst/>
                <a:latin typeface="Times New Roman" panose="02020603050405020304" pitchFamily="18" charset="0"/>
                <a:ea typeface="Times New Roman" panose="02020603050405020304" pitchFamily="18" charset="0"/>
              </a:rPr>
              <a:t>Hayrat</a:t>
            </a:r>
            <a:r>
              <a:rPr lang="en-US" sz="2000" dirty="0">
                <a:effectLst/>
                <a:latin typeface="Times New Roman" panose="02020603050405020304" pitchFamily="18" charset="0"/>
                <a:ea typeface="Times New Roman" panose="02020603050405020304" pitchFamily="18" charset="0"/>
              </a:rPr>
              <a:t> ul-</a:t>
            </a:r>
            <a:r>
              <a:rPr lang="en-US" sz="2000" dirty="0" err="1">
                <a:effectLst/>
                <a:latin typeface="Times New Roman" panose="02020603050405020304" pitchFamily="18" charset="0"/>
                <a:ea typeface="Times New Roman" panose="02020603050405020304" pitchFamily="18" charset="0"/>
              </a:rPr>
              <a:t>abror</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dostonidagi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maqolat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hikoyatlar</a:t>
            </a:r>
            <a:endParaRPr lang="en-US" sz="2000" dirty="0">
              <a:effectLst/>
              <a:latin typeface="Times New Roman" panose="02020603050405020304" pitchFamily="18" charset="0"/>
              <a:ea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rPr>
              <a:t>“</a:t>
            </a:r>
            <a:r>
              <a:rPr lang="en-US" sz="2000" dirty="0" err="1">
                <a:effectLst/>
                <a:latin typeface="Times New Roman" panose="02020603050405020304" pitchFamily="18" charset="0"/>
                <a:ea typeface="Times New Roman" panose="02020603050405020304" pitchFamily="18" charset="0"/>
              </a:rPr>
              <a:t>Farhod</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va</a:t>
            </a:r>
            <a:r>
              <a:rPr lang="en-US" sz="2000" dirty="0">
                <a:effectLst/>
                <a:latin typeface="Times New Roman" panose="02020603050405020304" pitchFamily="18" charset="0"/>
                <a:ea typeface="Times New Roman" panose="02020603050405020304" pitchFamily="18" charset="0"/>
              </a:rPr>
              <a:t> Shirin” </a:t>
            </a:r>
            <a:r>
              <a:rPr lang="en-US" sz="2000" dirty="0" err="1">
                <a:effectLst/>
                <a:latin typeface="Times New Roman" panose="02020603050405020304" pitchFamily="18" charset="0"/>
                <a:ea typeface="Times New Roman" panose="02020603050405020304" pitchFamily="18" charset="0"/>
              </a:rPr>
              <a:t>dostonida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yetakchi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timsollar</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tizimi</a:t>
            </a:r>
            <a:endParaRPr lang="en-US" sz="2000" dirty="0">
              <a:latin typeface="Times New Roman" panose="02020603050405020304" pitchFamily="18" charset="0"/>
              <a:ea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rPr>
              <a:t>“</a:t>
            </a:r>
            <a:r>
              <a:rPr lang="en-US" sz="2000" dirty="0" err="1">
                <a:effectLst/>
                <a:latin typeface="Times New Roman" panose="02020603050405020304" pitchFamily="18" charset="0"/>
                <a:ea typeface="Times New Roman" panose="02020603050405020304" pitchFamily="18" charset="0"/>
              </a:rPr>
              <a:t>Layli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va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Majnun”ning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tasavvufiy</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talqini</a:t>
            </a:r>
            <a:endParaRPr lang="en-US" sz="2000" dirty="0">
              <a:latin typeface="Times New Roman" panose="02020603050405020304" pitchFamily="18" charset="0"/>
              <a:ea typeface="Times New Roman" panose="02020603050405020304" pitchFamily="18" charset="0"/>
            </a:endParaRPr>
          </a:p>
          <a:p>
            <a:endParaRPr lang="ru-RU" dirty="0"/>
          </a:p>
        </p:txBody>
      </p:sp>
      <p:sp>
        <p:nvSpPr>
          <p:cNvPr id="3" name="Прямоугольная выноска 2"/>
          <p:cNvSpPr/>
          <p:nvPr/>
        </p:nvSpPr>
        <p:spPr>
          <a:xfrm>
            <a:off x="6284687" y="3289568"/>
            <a:ext cx="5471886" cy="2648857"/>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800" dirty="0">
                <a:effectLst/>
                <a:latin typeface="Times New Roman" panose="02020603050405020304" pitchFamily="18" charset="0"/>
                <a:ea typeface="Times New Roman" panose="02020603050405020304" pitchFamily="18" charset="0"/>
              </a:rPr>
              <a:t>“</a:t>
            </a:r>
            <a:r>
              <a:rPr lang="en-US" sz="1800" dirty="0" err="1">
                <a:effectLst/>
                <a:latin typeface="Times New Roman" panose="02020603050405020304" pitchFamily="18" charset="0"/>
                <a:ea typeface="Times New Roman" panose="02020603050405020304" pitchFamily="18" charset="0"/>
              </a:rPr>
              <a:t>Sab’ayi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sayyor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dostonida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yettilik”lar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tahlili</a:t>
            </a:r>
            <a:endParaRPr lang="en-US" sz="1800" dirty="0">
              <a:effectLst/>
              <a:latin typeface="Times New Roman" panose="02020603050405020304" pitchFamily="18" charset="0"/>
              <a:ea typeface="Times New Roman" panose="02020603050405020304" pitchFamily="18" charset="0"/>
            </a:endParaRPr>
          </a:p>
          <a:p>
            <a:pPr algn="just"/>
            <a:r>
              <a:rPr lang="fi-FI" sz="1800" dirty="0">
                <a:effectLst/>
                <a:latin typeface="Times New Roman" panose="02020603050405020304" pitchFamily="18" charset="0"/>
                <a:ea typeface="Times New Roman" panose="02020603050405020304" pitchFamily="18" charset="0"/>
              </a:rPr>
              <a:t>“Lison ut-tayr” dostonida tasavvuf masalalari</a:t>
            </a:r>
          </a:p>
          <a:p>
            <a:pPr algn="just"/>
            <a:r>
              <a:rPr lang="en-US" sz="1800" dirty="0">
                <a:effectLst/>
                <a:latin typeface="Times New Roman" panose="02020603050405020304" pitchFamily="18" charset="0"/>
                <a:ea typeface="Times New Roman" panose="02020603050405020304" pitchFamily="18" charset="0"/>
              </a:rPr>
              <a:t>“Mahbub ul-</a:t>
            </a:r>
            <a:r>
              <a:rPr lang="en-US" sz="1800" dirty="0" err="1">
                <a:effectLst/>
                <a:latin typeface="Times New Roman" panose="02020603050405020304" pitchFamily="18" charset="0"/>
                <a:ea typeface="Times New Roman" panose="02020603050405020304" pitchFamily="18" charset="0"/>
              </a:rPr>
              <a:t>qulub</a:t>
            </a:r>
            <a:r>
              <a:rPr lang="en-US" sz="1800" dirty="0">
                <a:effectLst/>
                <a:latin typeface="Times New Roman" panose="02020603050405020304" pitchFamily="18" charset="0"/>
                <a:ea typeface="Times New Roman" panose="02020603050405020304" pitchFamily="18" charset="0"/>
              </a:rPr>
              <a:t>” – </a:t>
            </a:r>
            <a:r>
              <a:rPr lang="en-US" sz="1800" dirty="0" err="1">
                <a:effectLst/>
                <a:latin typeface="Times New Roman" panose="02020603050405020304" pitchFamily="18" charset="0"/>
                <a:ea typeface="Times New Roman" panose="02020603050405020304" pitchFamily="18" charset="0"/>
              </a:rPr>
              <a:t>axloqiy-ta’limiy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asar</a:t>
            </a:r>
            <a:endParaRPr lang="en-US" sz="1800" dirty="0">
              <a:effectLst/>
              <a:latin typeface="Times New Roman" panose="02020603050405020304" pitchFamily="18" charset="0"/>
              <a:ea typeface="Times New Roman" panose="02020603050405020304" pitchFamily="18" charset="0"/>
            </a:endParaRPr>
          </a:p>
          <a:p>
            <a:pPr marL="107950" marR="90170" algn="just">
              <a:spcAft>
                <a:spcPts val="0"/>
              </a:spcAft>
              <a:tabLst>
                <a:tab pos="723900" algn="l"/>
              </a:tabLst>
            </a:pP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Navoiyning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adabiyotshunoslik</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tilshunoslik</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asarlari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800" dirty="0">
              <a:effectLst/>
              <a:latin typeface="SILDoulos Asian"/>
              <a:ea typeface="Times New Roman" panose="02020603050405020304" pitchFamily="18" charset="0"/>
              <a:cs typeface="Times New Roman" panose="02020603050405020304" pitchFamily="18" charset="0"/>
            </a:endParaRPr>
          </a:p>
          <a:p>
            <a:pPr algn="just"/>
            <a:r>
              <a:rPr lang="en-US" sz="1800" dirty="0" err="1">
                <a:effectLst/>
                <a:latin typeface="Times New Roman" panose="02020603050405020304" pitchFamily="18" charset="0"/>
                <a:ea typeface="Times New Roman" panose="02020603050405020304" pitchFamily="18" charset="0"/>
              </a:rPr>
              <a:t>Diniy-tasavvufiy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asarlari</a:t>
            </a:r>
            <a:r>
              <a:rPr lang="en-US" sz="1800" dirty="0">
                <a:effectLst/>
                <a:latin typeface="Times New Roman" panose="02020603050405020304" pitchFamily="18" charset="0"/>
                <a:ea typeface="Times New Roman" panose="02020603050405020304" pitchFamily="18" charset="0"/>
              </a:rPr>
              <a:t> </a:t>
            </a:r>
          </a:p>
          <a:p>
            <a:pPr algn="just"/>
            <a:r>
              <a:rPr lang="en-US" sz="1800" dirty="0" err="1">
                <a:effectLst/>
                <a:latin typeface="Times New Roman" panose="02020603050405020304" pitchFamily="18" charset="0"/>
                <a:ea typeface="Times New Roman" panose="02020603050405020304" pitchFamily="18" charset="0"/>
              </a:rPr>
              <a:t>Navoiy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lirikasiga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mansub</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janrlar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tavsifi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Xamsa”da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vazn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mazmun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munosabati</a:t>
            </a:r>
            <a:endParaRPr lang="ru-RU" sz="20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89137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Базис">
  <a:themeElements>
    <a:clrScheme name="Базис">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Базис">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Базис">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ppt/theme/theme2.xml><?xml version="1.0" encoding="utf-8"?>
<a:theme xmlns:a="http://schemas.openxmlformats.org/drawingml/2006/main" name="HDOfficeLightV0">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Дерево">
  <a:themeElements>
    <a:clrScheme name="Дерево">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Дерево">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Дерево">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5.xml><?xml version="1.0" encoding="utf-8"?>
<a:theme xmlns:a="http://schemas.openxmlformats.org/drawingml/2006/main" name="Метрополия">
  <a:themeElements>
    <a:clrScheme name="Метрополия">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Метрополи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Метрополия">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6.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7.xml><?xml version="1.0" encoding="utf-8"?>
<a:theme xmlns:a="http://schemas.openxmlformats.org/drawingml/2006/main" name="1_Базис">
  <a:themeElements>
    <a:clrScheme name="Базис">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Базис">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Базис">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docProps/app.xml><?xml version="1.0" encoding="utf-8"?>
<Properties xmlns="http://schemas.openxmlformats.org/officeDocument/2006/extended-properties" xmlns:vt="http://schemas.openxmlformats.org/officeDocument/2006/docPropsVTypes">
  <Template>TM03457444[[fn=Основа]]</Template>
  <TotalTime>112</TotalTime>
  <Words>814</Words>
  <Application>Microsoft Office PowerPoint</Application>
  <PresentationFormat>Широкоэкранный</PresentationFormat>
  <Paragraphs>54</Paragraphs>
  <Slides>11</Slides>
  <Notes>0</Notes>
  <HiddenSlides>0</HiddenSlides>
  <MMClips>0</MMClips>
  <ScaleCrop>false</ScaleCrop>
  <HeadingPairs>
    <vt:vector size="6" baseType="variant">
      <vt:variant>
        <vt:lpstr>Использованные шрифты</vt:lpstr>
      </vt:variant>
      <vt:variant>
        <vt:i4>14</vt:i4>
      </vt:variant>
      <vt:variant>
        <vt:lpstr>Тема</vt:lpstr>
      </vt:variant>
      <vt:variant>
        <vt:i4>7</vt:i4>
      </vt:variant>
      <vt:variant>
        <vt:lpstr>Заголовки слайдов</vt:lpstr>
      </vt:variant>
      <vt:variant>
        <vt:i4>11</vt:i4>
      </vt:variant>
    </vt:vector>
  </HeadingPairs>
  <TitlesOfParts>
    <vt:vector size="32" baseType="lpstr">
      <vt:lpstr>Arial</vt:lpstr>
      <vt:lpstr>Calibri</vt:lpstr>
      <vt:lpstr>Calibri Light</vt:lpstr>
      <vt:lpstr>Cambria</vt:lpstr>
      <vt:lpstr>Century Gothic</vt:lpstr>
      <vt:lpstr>Corbel</vt:lpstr>
      <vt:lpstr>Rockwell</vt:lpstr>
      <vt:lpstr>Rockwell Condensed</vt:lpstr>
      <vt:lpstr>SILDoulos Asian</vt:lpstr>
      <vt:lpstr>Times New Roman</vt:lpstr>
      <vt:lpstr>Trebuchet MS</vt:lpstr>
      <vt:lpstr>Wingdings</vt:lpstr>
      <vt:lpstr>Wingdings 2</vt:lpstr>
      <vt:lpstr>Wingdings 3</vt:lpstr>
      <vt:lpstr>Базис</vt:lpstr>
      <vt:lpstr>HDOfficeLightV0</vt:lpstr>
      <vt:lpstr>Аспект</vt:lpstr>
      <vt:lpstr>Дерево</vt:lpstr>
      <vt:lpstr>Метрополия</vt:lpstr>
      <vt:lpstr>Легкий дым</vt:lpstr>
      <vt:lpstr>1_Базис</vt:lpstr>
      <vt:lpstr>Alisher Navoiy nomidagi  Toshkent davlat o‘zbek tili va adabiyoti universiteti  Jahon adabiyoti va qiyosiy adabiyotshunoslik kafedrasi</vt:lpstr>
      <vt:lpstr>     Tanlov fan </vt:lpstr>
      <vt:lpstr>ADABIYOTLAR: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Acer-PC</dc:creator>
  <cp:lastModifiedBy>Admin</cp:lastModifiedBy>
  <cp:revision>10</cp:revision>
  <dcterms:created xsi:type="dcterms:W3CDTF">2019-09-03T16:57:32Z</dcterms:created>
  <dcterms:modified xsi:type="dcterms:W3CDTF">2026-06-05T10:28:50Z</dcterms:modified>
</cp:coreProperties>
</file>