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37" r:id="rId1"/>
  </p:sldMasterIdLst>
  <p:sldIdLst>
    <p:sldId id="270" r:id="rId2"/>
    <p:sldId id="268" r:id="rId3"/>
    <p:sldId id="271" r:id="rId4"/>
    <p:sldId id="350" r:id="rId5"/>
    <p:sldId id="379" r:id="rId6"/>
    <p:sldId id="363" r:id="rId7"/>
    <p:sldId id="345" r:id="rId8"/>
    <p:sldId id="346" r:id="rId9"/>
    <p:sldId id="347" r:id="rId10"/>
    <p:sldId id="37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158" autoAdjust="0"/>
  </p:normalViewPr>
  <p:slideViewPr>
    <p:cSldViewPr snapToGrid="0">
      <p:cViewPr varScale="1">
        <p:scale>
          <a:sx n="88" d="100"/>
          <a:sy n="88" d="100"/>
        </p:scale>
        <p:origin x="14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7596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FE7A3EA4-832A-4DC5-BED8-833F36CC2862}" type="datetimeFigureOut">
              <a:rPr lang="ru-RU" smtClean="0"/>
              <a:t>13.05.2025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1421643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4217640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90624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3409991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91747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972942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4170037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846374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3870506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7A3EA4-832A-4DC5-BED8-833F36CC2862}" type="datetimeFigureOut">
              <a:rPr lang="ru-RU" smtClean="0"/>
              <a:t>13.05.2025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1241004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E7A3EA4-832A-4DC5-BED8-833F36CC2862}" type="datetimeFigureOut">
              <a:rPr lang="ru-RU" smtClean="0"/>
              <a:t>13.05.2025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2973268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E7A3EA4-832A-4DC5-BED8-833F36CC2862}" type="datetimeFigureOut">
              <a:rPr lang="ru-RU" smtClean="0"/>
              <a:t>13.05.2025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3582188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E7A3EA4-832A-4DC5-BED8-833F36CC2862}" type="datetimeFigureOut">
              <a:rPr lang="ru-RU" smtClean="0"/>
              <a:t>13.05.2025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915738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7A3EA4-832A-4DC5-BED8-833F36CC2862}" type="datetimeFigureOut">
              <a:rPr lang="ru-RU" smtClean="0"/>
              <a:t>13.05.2025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3450563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E7A3EA4-832A-4DC5-BED8-833F36CC2862}" type="datetimeFigureOut">
              <a:rPr lang="ru-RU" smtClean="0"/>
              <a:t>13.05.2025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2786591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E7A3EA4-832A-4DC5-BED8-833F36CC2862}" type="datetimeFigureOut">
              <a:rPr lang="ru-RU" smtClean="0"/>
              <a:t>13.05.2025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195CB62-1FD7-4EAC-B4C2-54CC03EDA712}" type="slidenum">
              <a:rPr lang="ru-RU" smtClean="0"/>
              <a:t>‹#›</a:t>
            </a:fld>
            <a:endParaRPr lang="ru-RU"/>
          </a:p>
        </p:txBody>
      </p:sp>
    </p:spTree>
    <p:extLst>
      <p:ext uri="{BB962C8B-B14F-4D97-AF65-F5344CB8AC3E}">
        <p14:creationId xmlns:p14="http://schemas.microsoft.com/office/powerpoint/2010/main" val="342744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E7A3EA4-832A-4DC5-BED8-833F36CC2862}" type="datetimeFigureOut">
              <a:rPr lang="ru-RU" smtClean="0"/>
              <a:t>13.05.2025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195CB62-1FD7-4EAC-B4C2-54CC03EDA712}" type="slidenum">
              <a:rPr lang="ru-RU" smtClean="0"/>
              <a:t>‹#›</a:t>
            </a:fld>
            <a:endParaRPr lang="ru-RU"/>
          </a:p>
        </p:txBody>
      </p:sp>
    </p:spTree>
    <p:extLst>
      <p:ext uri="{BB962C8B-B14F-4D97-AF65-F5344CB8AC3E}">
        <p14:creationId xmlns:p14="http://schemas.microsoft.com/office/powerpoint/2010/main" val="149804280"/>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sv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Rectangle 1"/>
          <p:cNvSpPr>
            <a:spLocks noChangeArrowheads="1"/>
          </p:cNvSpPr>
          <p:nvPr/>
        </p:nvSpPr>
        <p:spPr bwMode="auto">
          <a:xfrm>
            <a:off x="1195754" y="366562"/>
            <a:ext cx="1050276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488" algn="l"/>
              </a:tabLst>
              <a:defRPr>
                <a:solidFill>
                  <a:schemeClr val="tx1"/>
                </a:solidFill>
                <a:latin typeface="Arial" panose="020B0604020202020204" pitchFamily="34" charset="0"/>
              </a:defRPr>
            </a:lvl1pPr>
            <a:lvl2pPr eaLnBrk="0" fontAlgn="base" hangingPunct="0">
              <a:spcBef>
                <a:spcPct val="0"/>
              </a:spcBef>
              <a:spcAft>
                <a:spcPct val="0"/>
              </a:spcAft>
              <a:tabLst>
                <a:tab pos="90488" algn="l"/>
              </a:tabLst>
              <a:defRPr>
                <a:solidFill>
                  <a:schemeClr val="tx1"/>
                </a:solidFill>
                <a:latin typeface="Arial" panose="020B0604020202020204" pitchFamily="34" charset="0"/>
              </a:defRPr>
            </a:lvl2pPr>
            <a:lvl3pPr eaLnBrk="0" fontAlgn="base" hangingPunct="0">
              <a:spcBef>
                <a:spcPct val="0"/>
              </a:spcBef>
              <a:spcAft>
                <a:spcPct val="0"/>
              </a:spcAft>
              <a:tabLst>
                <a:tab pos="90488" algn="l"/>
              </a:tabLst>
              <a:defRPr>
                <a:solidFill>
                  <a:schemeClr val="tx1"/>
                </a:solidFill>
                <a:latin typeface="Arial" panose="020B0604020202020204" pitchFamily="34" charset="0"/>
              </a:defRPr>
            </a:lvl3pPr>
            <a:lvl4pPr eaLnBrk="0" fontAlgn="base" hangingPunct="0">
              <a:spcBef>
                <a:spcPct val="0"/>
              </a:spcBef>
              <a:spcAft>
                <a:spcPct val="0"/>
              </a:spcAft>
              <a:tabLst>
                <a:tab pos="90488" algn="l"/>
              </a:tabLst>
              <a:defRPr>
                <a:solidFill>
                  <a:schemeClr val="tx1"/>
                </a:solidFill>
                <a:latin typeface="Arial" panose="020B0604020202020204" pitchFamily="34" charset="0"/>
              </a:defRPr>
            </a:lvl4pPr>
            <a:lvl5pPr eaLnBrk="0" fontAlgn="base" hangingPunct="0">
              <a:spcBef>
                <a:spcPct val="0"/>
              </a:spcBef>
              <a:spcAft>
                <a:spcPct val="0"/>
              </a:spcAft>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algn="ctr"/>
            <a:r>
              <a:rPr lang="en-US" sz="2400" b="1" dirty="0">
                <a:solidFill>
                  <a:schemeClr val="bg1"/>
                </a:solidFill>
                <a:latin typeface="Times New Roman" panose="02020603050405020304" pitchFamily="18" charset="0"/>
                <a:cs typeface="Times New Roman" panose="02020603050405020304" pitchFamily="18" charset="0"/>
              </a:rPr>
              <a:t>ALISHER NAVOIY NOMIDAGI </a:t>
            </a:r>
          </a:p>
          <a:p>
            <a:pPr algn="ctr"/>
            <a:r>
              <a:rPr lang="uz-Cyrl-UZ" sz="2400" b="1" dirty="0">
                <a:solidFill>
                  <a:schemeClr val="bg1"/>
                </a:solidFill>
                <a:latin typeface="Times New Roman" panose="02020603050405020304" pitchFamily="18" charset="0"/>
                <a:cs typeface="Times New Roman" panose="02020603050405020304" pitchFamily="18" charset="0"/>
              </a:rPr>
              <a:t>TOSHKENT DAVLAT  O‘ZBEK TILI VA ADABIYOTI UNIVERSITETI</a:t>
            </a:r>
            <a:r>
              <a:rPr kumimoji="0" lang="ru-RU" altLang="ru-RU" sz="2400" b="1"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 </a:t>
            </a:r>
            <a:endParaRPr kumimoji="0" lang="en-US" altLang="ru-RU" sz="2400" b="1"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15262" y="1382225"/>
            <a:ext cx="11371938" cy="4801314"/>
          </a:xfrm>
          <a:prstGeom prst="rect">
            <a:avLst/>
          </a:prstGeom>
        </p:spPr>
        <p:txBody>
          <a:bodyPr wrap="square">
            <a:spAutoFit/>
          </a:bodyPr>
          <a:lstStyle/>
          <a:p>
            <a:pPr lvl="0" algn="ctr" eaLnBrk="0" fontAlgn="base" hangingPunct="0">
              <a:spcBef>
                <a:spcPct val="0"/>
              </a:spcBef>
              <a:spcAft>
                <a:spcPct val="0"/>
              </a:spcAft>
              <a:tabLst>
                <a:tab pos="90488" algn="l"/>
              </a:tabLst>
            </a:pPr>
            <a:endParaRPr lang="en-GB" sz="2400" b="1" dirty="0">
              <a:solidFill>
                <a:schemeClr val="bg1"/>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90488" algn="l"/>
              </a:tabLst>
            </a:pPr>
            <a:endParaRPr lang="en-GB" sz="2400" b="1" dirty="0">
              <a:solidFill>
                <a:schemeClr val="bg1"/>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90488" algn="l"/>
              </a:tabLst>
            </a:pPr>
            <a:endParaRPr lang="en-GB" sz="2400" b="1" dirty="0">
              <a:solidFill>
                <a:schemeClr val="bg1"/>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tabLst>
                <a:tab pos="90488" algn="l"/>
              </a:tabLst>
            </a:pPr>
            <a:r>
              <a:rPr lang="uz-Latn-UZ" sz="2800" b="1" dirty="0">
                <a:solidFill>
                  <a:schemeClr val="bg1"/>
                </a:solidFill>
                <a:latin typeface="Times New Roman" panose="02020603050405020304" pitchFamily="18" charset="0"/>
                <a:cs typeface="Times New Roman" panose="02020603050405020304" pitchFamily="18" charset="0"/>
              </a:rPr>
              <a:t>OʻZBEK</a:t>
            </a:r>
            <a:r>
              <a:rPr lang="en-US" sz="2800" b="1" dirty="0">
                <a:solidFill>
                  <a:schemeClr val="bg1"/>
                </a:solidFill>
                <a:latin typeface="Times New Roman" panose="02020603050405020304" pitchFamily="18" charset="0"/>
                <a:cs typeface="Times New Roman" panose="02020603050405020304" pitchFamily="18" charset="0"/>
              </a:rPr>
              <a:t> FOLKLORI </a:t>
            </a:r>
            <a:endParaRPr lang="ru-RU" sz="2800" b="1" dirty="0">
              <a:solidFill>
                <a:schemeClr val="bg1"/>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90488" algn="l"/>
              </a:tabLst>
            </a:pPr>
            <a:endParaRPr lang="uz-Cyrl-UZ" sz="2400" b="1" dirty="0">
              <a:solidFill>
                <a:schemeClr val="bg1"/>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90488" algn="l"/>
              </a:tabLst>
            </a:pPr>
            <a:endParaRPr lang="uz-Cyrl-UZ" sz="2400" b="1" dirty="0">
              <a:solidFill>
                <a:schemeClr val="bg1"/>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90488" algn="l"/>
              </a:tabLst>
            </a:pPr>
            <a:endParaRPr lang="uz-Cyrl-UZ" sz="2400" b="1" dirty="0">
              <a:solidFill>
                <a:schemeClr val="bg1"/>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90488" algn="l"/>
              </a:tabLst>
            </a:pPr>
            <a:endParaRPr lang="en-US" sz="2400" b="1" dirty="0">
              <a:solidFill>
                <a:schemeClr val="bg1"/>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tabLst>
                <a:tab pos="90488" algn="l"/>
              </a:tabLst>
            </a:pPr>
            <a:endParaRPr lang="en-US" sz="2400" b="1" dirty="0">
              <a:solidFill>
                <a:schemeClr val="bg1"/>
              </a:solidFill>
              <a:latin typeface="Times New Roman" panose="02020603050405020304" pitchFamily="18" charset="0"/>
              <a:cs typeface="Times New Roman" panose="02020603050405020304" pitchFamily="18" charset="0"/>
            </a:endParaRPr>
          </a:p>
          <a:p>
            <a:pPr marL="3589338" algn="ctr"/>
            <a:endParaRPr lang="uz-Cyrl-UZ" sz="2400" b="1" dirty="0">
              <a:solidFill>
                <a:schemeClr val="bg1"/>
              </a:solidFill>
              <a:latin typeface="Times New Roman" panose="02020603050405020304" pitchFamily="18" charset="0"/>
              <a:cs typeface="Times New Roman" panose="02020603050405020304" pitchFamily="18" charset="0"/>
            </a:endParaRPr>
          </a:p>
          <a:p>
            <a:pPr algn="ctr"/>
            <a:r>
              <a:rPr lang="en-US" sz="2200" b="1" dirty="0">
                <a:solidFill>
                  <a:schemeClr val="bg1"/>
                </a:solidFill>
                <a:latin typeface="Times New Roman" panose="02020603050405020304" pitchFamily="18" charset="0"/>
                <a:cs typeface="Times New Roman" panose="02020603050405020304" pitchFamily="18" charset="0"/>
              </a:rPr>
              <a:t>MAS</a:t>
            </a:r>
            <a:r>
              <a:rPr lang="en-GB" sz="2200" b="1" dirty="0">
                <a:solidFill>
                  <a:schemeClr val="bg1"/>
                </a:solidFill>
                <a:latin typeface="Times New Roman" panose="02020603050405020304" pitchFamily="18" charset="0"/>
                <a:cs typeface="Times New Roman" panose="02020603050405020304" pitchFamily="18" charset="0"/>
              </a:rPr>
              <a:t>’UL KAFEDRA: </a:t>
            </a:r>
            <a:r>
              <a:rPr lang="en-US" sz="2200" b="1" dirty="0">
                <a:solidFill>
                  <a:schemeClr val="bg1"/>
                </a:solidFill>
                <a:latin typeface="Times New Roman" panose="02020603050405020304" pitchFamily="18" charset="0"/>
                <a:cs typeface="Times New Roman" panose="02020603050405020304" pitchFamily="18" charset="0"/>
              </a:rPr>
              <a:t>FOLKLORSHUNOSLIK VA DIALEKTOLOGIYA</a:t>
            </a:r>
          </a:p>
          <a:p>
            <a:pPr algn="ctr"/>
            <a:endParaRPr lang="en-US" sz="2200" b="1" dirty="0">
              <a:solidFill>
                <a:schemeClr val="bg1"/>
              </a:solidFill>
              <a:latin typeface="Times New Roman" panose="02020603050405020304" pitchFamily="18" charset="0"/>
              <a:cs typeface="Times New Roman" panose="02020603050405020304" pitchFamily="18" charset="0"/>
            </a:endParaRPr>
          </a:p>
          <a:p>
            <a:pPr algn="ctr"/>
            <a:r>
              <a:rPr lang="en-US" b="1" dirty="0">
                <a:solidFill>
                  <a:schemeClr val="bg1"/>
                </a:solidFill>
                <a:latin typeface="Times New Roman" panose="02020603050405020304" pitchFamily="18" charset="0"/>
                <a:cs typeface="Times New Roman" panose="02020603050405020304" pitchFamily="18" charset="0"/>
              </a:rPr>
              <a:t>TOSHKENT - 2025</a:t>
            </a:r>
            <a:endParaRPr lang="ru-RU" dirty="0">
              <a:solidFill>
                <a:schemeClr val="bg1"/>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9" name="Рисунок 8"/>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spTree>
    <p:extLst>
      <p:ext uri="{BB962C8B-B14F-4D97-AF65-F5344CB8AC3E}">
        <p14:creationId xmlns:p14="http://schemas.microsoft.com/office/powerpoint/2010/main" val="3418666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6" name="Скругленный прямоугольник 5"/>
          <p:cNvSpPr/>
          <p:nvPr/>
        </p:nvSpPr>
        <p:spPr>
          <a:xfrm>
            <a:off x="660903" y="2460281"/>
            <a:ext cx="11009014" cy="968720"/>
          </a:xfrm>
          <a:prstGeom prst="roundRect">
            <a:avLst/>
          </a:prstGeom>
          <a:ln w="12700"/>
          <a:effectLst>
            <a:glow rad="101600">
              <a:schemeClr val="accent1">
                <a:satMod val="175000"/>
                <a:alpha val="40000"/>
              </a:schemeClr>
            </a:glow>
          </a:effectLst>
        </p:spPr>
        <p:style>
          <a:lnRef idx="1">
            <a:schemeClr val="accent4"/>
          </a:lnRef>
          <a:fillRef idx="1002">
            <a:schemeClr val="lt2"/>
          </a:fillRef>
          <a:effectRef idx="1">
            <a:schemeClr val="accent4"/>
          </a:effectRef>
          <a:fontRef idx="minor">
            <a:schemeClr val="dk1"/>
          </a:fontRef>
        </p:style>
        <p:txBody>
          <a:bodyPr rtlCol="0" anchor="ctr"/>
          <a:lstStyle/>
          <a:p>
            <a:pPr algn="ctr"/>
            <a:r>
              <a:rPr lang="en-US" sz="2400" b="1" dirty="0" err="1">
                <a:solidFill>
                  <a:srgbClr val="FF0000"/>
                </a:solidFill>
                <a:cs typeface="Times New Roman" panose="02020603050405020304" pitchFamily="18" charset="0"/>
              </a:rPr>
              <a:t>E’tiboringiz</a:t>
            </a:r>
            <a:r>
              <a:rPr lang="en-US" sz="2400" b="1" dirty="0">
                <a:solidFill>
                  <a:srgbClr val="FF0000"/>
                </a:solidFill>
                <a:cs typeface="Times New Roman" panose="02020603050405020304" pitchFamily="18" charset="0"/>
              </a:rPr>
              <a:t> </a:t>
            </a:r>
            <a:r>
              <a:rPr lang="en-US" sz="2400" b="1" dirty="0" err="1">
                <a:solidFill>
                  <a:srgbClr val="FF0000"/>
                </a:solidFill>
                <a:cs typeface="Times New Roman" panose="02020603050405020304" pitchFamily="18" charset="0"/>
              </a:rPr>
              <a:t>uchun</a:t>
            </a:r>
            <a:r>
              <a:rPr lang="en-US" sz="2400" b="1" dirty="0">
                <a:solidFill>
                  <a:srgbClr val="FF0000"/>
                </a:solidFill>
                <a:cs typeface="Times New Roman" panose="02020603050405020304" pitchFamily="18" charset="0"/>
              </a:rPr>
              <a:t> </a:t>
            </a:r>
            <a:r>
              <a:rPr lang="en-US" sz="2400" b="1" dirty="0" err="1">
                <a:solidFill>
                  <a:srgbClr val="FF0000"/>
                </a:solidFill>
                <a:cs typeface="Times New Roman" panose="02020603050405020304" pitchFamily="18" charset="0"/>
              </a:rPr>
              <a:t>rahmat</a:t>
            </a:r>
            <a:r>
              <a:rPr lang="en-US" sz="2400" b="1" dirty="0">
                <a:solidFill>
                  <a:srgbClr val="FF0000"/>
                </a:solidFill>
                <a:cs typeface="Times New Roman" panose="02020603050405020304" pitchFamily="18" charset="0"/>
              </a:rPr>
              <a:t>!</a:t>
            </a:r>
            <a:endParaRPr lang="ru-RU" sz="2400" b="1" dirty="0">
              <a:solidFill>
                <a:srgbClr val="FF0000"/>
              </a:solidFill>
              <a:cs typeface="Times New Roman" panose="02020603050405020304" pitchFamily="18" charset="0"/>
            </a:endParaRPr>
          </a:p>
        </p:txBody>
      </p:sp>
      <p:pic>
        <p:nvPicPr>
          <p:cNvPr id="7" name="图片 26">
            <a:extLst>
              <a:ext uri="{FF2B5EF4-FFF2-40B4-BE49-F238E27FC236}">
                <a16:creationId xmlns:a16="http://schemas.microsoft.com/office/drawing/2014/main" id="{5AD45F0A-4008-4086-9197-E8A63DC0E6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56" r="17786" b="22287"/>
          <a:stretch/>
        </p:blipFill>
        <p:spPr>
          <a:xfrm>
            <a:off x="4846628" y="0"/>
            <a:ext cx="2604840" cy="2746733"/>
          </a:xfrm>
          <a:prstGeom prst="rect">
            <a:avLst/>
          </a:prstGeom>
        </p:spPr>
      </p:pic>
      <p:pic>
        <p:nvPicPr>
          <p:cNvPr id="9" name="Рисунок 8"/>
          <p:cNvPicPr>
            <a:picLocks noChangeAspect="1"/>
          </p:cNvPicPr>
          <p:nvPr/>
        </p:nvPicPr>
        <p:blipFill rotWithShape="1">
          <a:blip r:embed="rId4">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10" name="Рисунок 9"/>
          <p:cNvPicPr>
            <a:picLocks noChangeAspect="1"/>
          </p:cNvPicPr>
          <p:nvPr/>
        </p:nvPicPr>
        <p:blipFill rotWithShape="1">
          <a:blip r:embed="rId4">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spTree>
    <p:extLst>
      <p:ext uri="{BB962C8B-B14F-4D97-AF65-F5344CB8AC3E}">
        <p14:creationId xmlns:p14="http://schemas.microsoft.com/office/powerpoint/2010/main" val="3463798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500"/>
                                        <p:tgtEl>
                                          <p:spTgt spid="7"/>
                                        </p:tgtEl>
                                      </p:cBhvr>
                                    </p:animEffect>
                                    <p:anim calcmode="lin" valueType="num">
                                      <p:cBhvr>
                                        <p:cTn id="8" dur="1500" fill="hold"/>
                                        <p:tgtEl>
                                          <p:spTgt spid="7"/>
                                        </p:tgtEl>
                                        <p:attrNameLst>
                                          <p:attrName>ppt_x</p:attrName>
                                        </p:attrNameLst>
                                      </p:cBhvr>
                                      <p:tavLst>
                                        <p:tav tm="0">
                                          <p:val>
                                            <p:strVal val="#ppt_x"/>
                                          </p:val>
                                        </p:tav>
                                        <p:tav tm="100000">
                                          <p:val>
                                            <p:strVal val="#ppt_x"/>
                                          </p:val>
                                        </p:tav>
                                      </p:tavLst>
                                    </p:anim>
                                    <p:anim calcmode="lin" valueType="num">
                                      <p:cBhvr>
                                        <p:cTn id="9" dur="1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Скругленный прямоугольник 1"/>
          <p:cNvSpPr/>
          <p:nvPr/>
        </p:nvSpPr>
        <p:spPr>
          <a:xfrm>
            <a:off x="683490" y="190121"/>
            <a:ext cx="11073081" cy="100004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3200" b="1" dirty="0" err="1">
                <a:latin typeface="Times New Roman" panose="02020603050405020304" pitchFamily="18" charset="0"/>
                <a:cs typeface="Times New Roman" panose="02020603050405020304" pitchFamily="18" charset="0"/>
              </a:rPr>
              <a:t>Tanlov</a:t>
            </a:r>
            <a:r>
              <a:rPr lang="en-GB" sz="3200" b="1" dirty="0">
                <a:latin typeface="Times New Roman" panose="02020603050405020304" pitchFamily="18" charset="0"/>
                <a:cs typeface="Times New Roman" panose="02020603050405020304" pitchFamily="18" charset="0"/>
              </a:rPr>
              <a:t> fan </a:t>
            </a:r>
            <a:r>
              <a:rPr lang="en-GB" sz="3200" b="1" dirty="0" err="1">
                <a:latin typeface="Times New Roman" panose="02020603050405020304" pitchFamily="18" charset="0"/>
                <a:cs typeface="Times New Roman" panose="02020603050405020304" pitchFamily="18" charset="0"/>
              </a:rPr>
              <a:t>haqida</a:t>
            </a: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ma’lumot</a:t>
            </a:r>
            <a:r>
              <a:rPr lang="en-GB" sz="3200" b="1" dirty="0">
                <a:latin typeface="Times New Roman" panose="02020603050405020304" pitchFamily="18" charset="0"/>
                <a:cs typeface="Times New Roman" panose="02020603050405020304" pitchFamily="18" charset="0"/>
              </a:rPr>
              <a:t>:</a:t>
            </a:r>
            <a:endParaRPr lang="ru-RU" sz="3200"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8" name="Рисунок 7"/>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sp>
        <p:nvSpPr>
          <p:cNvPr id="10" name="Скругленный прямоугольник 9"/>
          <p:cNvSpPr/>
          <p:nvPr/>
        </p:nvSpPr>
        <p:spPr>
          <a:xfrm>
            <a:off x="2501406" y="2007359"/>
            <a:ext cx="7600537" cy="9970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500" b="1" dirty="0" err="1">
                <a:latin typeface="Times New Roman" panose="02020603050405020304" pitchFamily="18" charset="0"/>
                <a:cs typeface="Times New Roman" panose="02020603050405020304" pitchFamily="18" charset="0"/>
              </a:rPr>
              <a:t>Ta’lim</a:t>
            </a:r>
            <a:r>
              <a:rPr lang="en-GB" sz="2500" b="1" dirty="0">
                <a:latin typeface="Times New Roman" panose="02020603050405020304" pitchFamily="18" charset="0"/>
                <a:cs typeface="Times New Roman" panose="02020603050405020304" pitchFamily="18" charset="0"/>
              </a:rPr>
              <a:t> </a:t>
            </a:r>
            <a:r>
              <a:rPr lang="en-GB" sz="2500" b="1" dirty="0" err="1">
                <a:latin typeface="Times New Roman" panose="02020603050405020304" pitchFamily="18" charset="0"/>
                <a:cs typeface="Times New Roman" panose="02020603050405020304" pitchFamily="18" charset="0"/>
              </a:rPr>
              <a:t>yo‘nalishi</a:t>
            </a:r>
            <a:r>
              <a:rPr lang="en-GB" sz="2500" b="1" dirty="0">
                <a:latin typeface="Times New Roman" panose="02020603050405020304" pitchFamily="18" charset="0"/>
                <a:cs typeface="Times New Roman" panose="02020603050405020304" pitchFamily="18" charset="0"/>
              </a:rPr>
              <a:t>: </a:t>
            </a:r>
            <a:r>
              <a:rPr lang="en-GB" sz="2500" b="1" dirty="0" err="1">
                <a:latin typeface="Times New Roman" panose="02020603050405020304" pitchFamily="18" charset="0"/>
                <a:cs typeface="Times New Roman" panose="02020603050405020304" pitchFamily="18" charset="0"/>
              </a:rPr>
              <a:t>Folklorshunoslik</a:t>
            </a:r>
            <a:r>
              <a:rPr lang="en-GB" sz="2500" b="1" dirty="0">
                <a:latin typeface="Times New Roman" panose="02020603050405020304" pitchFamily="18" charset="0"/>
                <a:cs typeface="Times New Roman" panose="02020603050405020304" pitchFamily="18" charset="0"/>
              </a:rPr>
              <a:t> </a:t>
            </a:r>
            <a:r>
              <a:rPr lang="en-GB" sz="2500" b="1" dirty="0" err="1">
                <a:latin typeface="Times New Roman" panose="02020603050405020304" pitchFamily="18" charset="0"/>
                <a:cs typeface="Times New Roman" panose="02020603050405020304" pitchFamily="18" charset="0"/>
              </a:rPr>
              <a:t>va</a:t>
            </a:r>
            <a:r>
              <a:rPr lang="en-GB" sz="2500" b="1" dirty="0">
                <a:latin typeface="Times New Roman" panose="02020603050405020304" pitchFamily="18" charset="0"/>
                <a:cs typeface="Times New Roman" panose="02020603050405020304" pitchFamily="18" charset="0"/>
              </a:rPr>
              <a:t> </a:t>
            </a:r>
            <a:r>
              <a:rPr lang="en-GB" sz="2500" b="1" dirty="0" err="1">
                <a:latin typeface="Times New Roman" panose="02020603050405020304" pitchFamily="18" charset="0"/>
                <a:cs typeface="Times New Roman" panose="02020603050405020304" pitchFamily="18" charset="0"/>
              </a:rPr>
              <a:t>shevashunoslik</a:t>
            </a:r>
            <a:endParaRPr lang="ru-RU" sz="2500" b="1" dirty="0">
              <a:latin typeface="Times New Roman" panose="02020603050405020304" pitchFamily="18" charset="0"/>
              <a:cs typeface="Times New Roman" panose="02020603050405020304" pitchFamily="18" charset="0"/>
            </a:endParaRPr>
          </a:p>
        </p:txBody>
      </p:sp>
      <p:sp>
        <p:nvSpPr>
          <p:cNvPr id="15" name="Скругленный прямоугольник 14"/>
          <p:cNvSpPr/>
          <p:nvPr/>
        </p:nvSpPr>
        <p:spPr>
          <a:xfrm>
            <a:off x="2501406" y="3401951"/>
            <a:ext cx="7702138" cy="2040906"/>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just"/>
            <a:r>
              <a:rPr lang="en-GB" sz="2500" b="1" dirty="0" err="1">
                <a:latin typeface="Times New Roman" panose="02020603050405020304" pitchFamily="18" charset="0"/>
                <a:cs typeface="Times New Roman" panose="02020603050405020304" pitchFamily="18" charset="0"/>
              </a:rPr>
              <a:t>Kurs</a:t>
            </a:r>
            <a:r>
              <a:rPr lang="en-GB" sz="2500" b="1" dirty="0">
                <a:latin typeface="Times New Roman" panose="02020603050405020304" pitchFamily="18" charset="0"/>
                <a:cs typeface="Times New Roman" panose="02020603050405020304" pitchFamily="18" charset="0"/>
              </a:rPr>
              <a:t>: 1</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Kredit</a:t>
            </a:r>
            <a:r>
              <a:rPr lang="en-US" sz="2500" b="1" dirty="0">
                <a:latin typeface="Times New Roman" panose="02020603050405020304" pitchFamily="18" charset="0"/>
                <a:cs typeface="Times New Roman" panose="02020603050405020304" pitchFamily="18" charset="0"/>
              </a:rPr>
              <a:t>: 6</a:t>
            </a:r>
          </a:p>
          <a:p>
            <a:pPr algn="just"/>
            <a:r>
              <a:rPr lang="en-US" sz="2500" b="1" dirty="0" err="1">
                <a:latin typeface="Times New Roman" panose="02020603050405020304" pitchFamily="18" charset="0"/>
                <a:cs typeface="Times New Roman" panose="02020603050405020304" pitchFamily="18" charset="0"/>
              </a:rPr>
              <a:t>Semestr</a:t>
            </a:r>
            <a:r>
              <a:rPr lang="en-US" sz="2500" b="1" dirty="0">
                <a:latin typeface="Times New Roman" panose="02020603050405020304" pitchFamily="18" charset="0"/>
                <a:cs typeface="Times New Roman" panose="02020603050405020304" pitchFamily="18" charset="0"/>
              </a:rPr>
              <a:t>: 1			</a:t>
            </a:r>
            <a:r>
              <a:rPr lang="en-US" sz="2500" b="1" dirty="0" err="1">
                <a:latin typeface="Times New Roman" panose="02020603050405020304" pitchFamily="18" charset="0"/>
                <a:cs typeface="Times New Roman" panose="02020603050405020304" pitchFamily="18" charset="0"/>
              </a:rPr>
              <a:t>Umumiy</a:t>
            </a:r>
            <a:r>
              <a:rPr lang="en-US" sz="2500" b="1" dirty="0">
                <a:latin typeface="Times New Roman" panose="02020603050405020304" pitchFamily="18" charset="0"/>
                <a:cs typeface="Times New Roman" panose="02020603050405020304" pitchFamily="18" charset="0"/>
              </a:rPr>
              <a:t> soat:180</a:t>
            </a:r>
          </a:p>
          <a:p>
            <a:pPr algn="just"/>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Auditoriya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soati</a:t>
            </a:r>
            <a:r>
              <a:rPr lang="en-US" sz="2500" b="1" dirty="0">
                <a:latin typeface="Times New Roman" panose="02020603050405020304" pitchFamily="18" charset="0"/>
                <a:cs typeface="Times New Roman" panose="02020603050405020304" pitchFamily="18" charset="0"/>
              </a:rPr>
              <a:t>: 90</a:t>
            </a:r>
          </a:p>
          <a:p>
            <a:pPr algn="just"/>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Mustaqil</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ta’lim</a:t>
            </a:r>
            <a:r>
              <a:rPr lang="en-US" sz="2500" b="1" dirty="0">
                <a:latin typeface="Times New Roman" panose="02020603050405020304" pitchFamily="18" charset="0"/>
                <a:cs typeface="Times New Roman" panose="02020603050405020304" pitchFamily="18" charset="0"/>
              </a:rPr>
              <a:t>: 90</a:t>
            </a:r>
          </a:p>
        </p:txBody>
      </p:sp>
      <p:sp>
        <p:nvSpPr>
          <p:cNvPr id="16" name="Freeform 4"/>
          <p:cNvSpPr/>
          <p:nvPr/>
        </p:nvSpPr>
        <p:spPr>
          <a:xfrm>
            <a:off x="10384145" y="1428220"/>
            <a:ext cx="1645883" cy="1490585"/>
          </a:xfrm>
          <a:custGeom>
            <a:avLst/>
            <a:gdLst/>
            <a:ahLst/>
            <a:cxnLst/>
            <a:rect l="l" t="t" r="r" b="b"/>
            <a:pathLst>
              <a:path w="2081312" h="2092727">
                <a:moveTo>
                  <a:pt x="0" y="0"/>
                </a:moveTo>
                <a:lnTo>
                  <a:pt x="2081312" y="0"/>
                </a:lnTo>
                <a:lnTo>
                  <a:pt x="2081312" y="2092727"/>
                </a:lnTo>
                <a:lnTo>
                  <a:pt x="0" y="209272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3"/>
          <p:cNvSpPr/>
          <p:nvPr/>
        </p:nvSpPr>
        <p:spPr>
          <a:xfrm>
            <a:off x="859963" y="4763915"/>
            <a:ext cx="1087253" cy="1668454"/>
          </a:xfrm>
          <a:custGeom>
            <a:avLst/>
            <a:gdLst/>
            <a:ahLst/>
            <a:cxnLst/>
            <a:rect l="l" t="t" r="r" b="b"/>
            <a:pathLst>
              <a:path w="1354978" h="2030622">
                <a:moveTo>
                  <a:pt x="0" y="0"/>
                </a:moveTo>
                <a:lnTo>
                  <a:pt x="1354978" y="0"/>
                </a:lnTo>
                <a:lnTo>
                  <a:pt x="1354978" y="2030622"/>
                </a:lnTo>
                <a:lnTo>
                  <a:pt x="0" y="203062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extLst>
      <p:ext uri="{BB962C8B-B14F-4D97-AF65-F5344CB8AC3E}">
        <p14:creationId xmlns:p14="http://schemas.microsoft.com/office/powerpoint/2010/main" val="3855496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30938"/>
            <a:ext cx="12192000" cy="6858000"/>
          </a:xfrm>
          <a:prstGeom prst="rect">
            <a:avLst/>
          </a:prstGeom>
        </p:spPr>
      </p:pic>
      <p:sp>
        <p:nvSpPr>
          <p:cNvPr id="4" name="Скругленный прямоугольник 3"/>
          <p:cNvSpPr/>
          <p:nvPr/>
        </p:nvSpPr>
        <p:spPr>
          <a:xfrm>
            <a:off x="733331" y="190122"/>
            <a:ext cx="10773624" cy="7785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3200" b="1" dirty="0">
                <a:latin typeface="Times New Roman" panose="02020603050405020304" pitchFamily="18" charset="0"/>
                <a:cs typeface="Times New Roman" panose="02020603050405020304" pitchFamily="18" charset="0"/>
              </a:rPr>
              <a:t>1. Fanning </a:t>
            </a:r>
            <a:r>
              <a:rPr lang="en-GB" sz="3200" b="1" dirty="0" err="1">
                <a:latin typeface="Times New Roman" panose="02020603050405020304" pitchFamily="18" charset="0"/>
                <a:cs typeface="Times New Roman" panose="02020603050405020304" pitchFamily="18" charset="0"/>
              </a:rPr>
              <a:t>mazmuni</a:t>
            </a:r>
            <a:endParaRPr lang="ru-RU" sz="32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graphicFrame>
        <p:nvGraphicFramePr>
          <p:cNvPr id="10" name="Таблица 9">
            <a:extLst>
              <a:ext uri="{FF2B5EF4-FFF2-40B4-BE49-F238E27FC236}">
                <a16:creationId xmlns:a16="http://schemas.microsoft.com/office/drawing/2014/main" id="{1497626E-907D-4812-8A3A-A74DD11EEF05}"/>
              </a:ext>
            </a:extLst>
          </p:cNvPr>
          <p:cNvGraphicFramePr>
            <a:graphicFrameLocks noGrp="1"/>
          </p:cNvGraphicFramePr>
          <p:nvPr>
            <p:extLst>
              <p:ext uri="{D42A27DB-BD31-4B8C-83A1-F6EECF244321}">
                <p14:modId xmlns:p14="http://schemas.microsoft.com/office/powerpoint/2010/main" val="3292286679"/>
              </p:ext>
            </p:extLst>
          </p:nvPr>
        </p:nvGraphicFramePr>
        <p:xfrm>
          <a:off x="852236" y="1127905"/>
          <a:ext cx="10654719" cy="4797764"/>
        </p:xfrm>
        <a:graphic>
          <a:graphicData uri="http://schemas.openxmlformats.org/drawingml/2006/table">
            <a:tbl>
              <a:tblPr firstRow="1" firstCol="1" bandRow="1">
                <a:tableStyleId>{5C22544A-7EE6-4342-B048-85BDC9FD1C3A}</a:tableStyleId>
              </a:tblPr>
              <a:tblGrid>
                <a:gridCol w="10559678">
                  <a:extLst>
                    <a:ext uri="{9D8B030D-6E8A-4147-A177-3AD203B41FA5}">
                      <a16:colId xmlns:a16="http://schemas.microsoft.com/office/drawing/2014/main" val="3942232106"/>
                    </a:ext>
                  </a:extLst>
                </a:gridCol>
                <a:gridCol w="95041">
                  <a:extLst>
                    <a:ext uri="{9D8B030D-6E8A-4147-A177-3AD203B41FA5}">
                      <a16:colId xmlns:a16="http://schemas.microsoft.com/office/drawing/2014/main" val="2575236283"/>
                    </a:ext>
                  </a:extLst>
                </a:gridCol>
              </a:tblGrid>
              <a:tr h="1018470">
                <a:tc gridSpan="2">
                  <a:txBody>
                    <a:bodyPr/>
                    <a:lstStyle/>
                    <a:p>
                      <a:pPr marL="0" marR="0" algn="ctr">
                        <a:spcBef>
                          <a:spcPts val="0"/>
                        </a:spcBef>
                        <a:spcAft>
                          <a:spcPts val="0"/>
                        </a:spcAft>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val="3440900435"/>
                  </a:ext>
                </a:extLst>
              </a:tr>
              <a:tr h="1120856">
                <a:tc>
                  <a:txBody>
                    <a:bodyPr/>
                    <a:lstStyle/>
                    <a:p>
                      <a:pPr marL="0" marR="0" algn="just">
                        <a:spcBef>
                          <a:spcPts val="0"/>
                        </a:spcBef>
                        <a:spcAft>
                          <a:spcPts val="0"/>
                        </a:spcAft>
                      </a:pPr>
                      <a:r>
                        <a:rPr lang="uz-Latn-UZ" sz="2400" dirty="0">
                          <a:effectLst/>
                          <a:latin typeface="Times New Roman" panose="02020603050405020304" pitchFamily="18" charset="0"/>
                          <a:cs typeface="Times New Roman" panose="02020603050405020304" pitchFamily="18" charset="0"/>
                        </a:rPr>
                        <a:t>“O‘zbek folklori” fanining ahamiyati xalq og‘zaki ijodi janrlari va ularning poetik xususiyatlari, janrlararo munosabat mezonlari haqida tasavvurga ega bo‘lish. </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spcBef>
                          <a:spcPts val="0"/>
                        </a:spcBef>
                        <a:spcAft>
                          <a:spcPts val="0"/>
                        </a:spcAft>
                      </a:pPr>
                      <a:r>
                        <a:rPr lang="ru-RU"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6708685"/>
                  </a:ext>
                </a:extLst>
              </a:tr>
              <a:tr h="1063375">
                <a:tc>
                  <a:txBody>
                    <a:bodyPr/>
                    <a:lstStyle/>
                    <a:p>
                      <a:pPr marL="0" marR="0" algn="just">
                        <a:spcBef>
                          <a:spcPts val="0"/>
                        </a:spcBef>
                        <a:spcAft>
                          <a:spcPts val="0"/>
                        </a:spcAft>
                      </a:pPr>
                      <a:r>
                        <a:rPr lang="uz-Latn-UZ" sz="2400" dirty="0">
                          <a:effectLst/>
                          <a:latin typeface="Times New Roman" panose="02020603050405020304" pitchFamily="18" charset="0"/>
                          <a:cs typeface="Times New Roman" panose="02020603050405020304" pitchFamily="18" charset="0"/>
                        </a:rPr>
                        <a:t>O‘zbek folklorining tarixiy taraqqiyoti, nazariy asoslari, janrlar takomili va ijro jarayonlarini tahlil qilish.</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spcBef>
                          <a:spcPts val="0"/>
                        </a:spcBef>
                        <a:spcAft>
                          <a:spcPts val="0"/>
                        </a:spcAft>
                      </a:pPr>
                      <a:r>
                        <a:rPr lang="ru-RU"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45904644"/>
                  </a:ext>
                </a:extLst>
              </a:tr>
              <a:tr h="1595063">
                <a:tc>
                  <a:txBody>
                    <a:bodyPr/>
                    <a:lstStyle/>
                    <a:p>
                      <a:pPr marL="0" marR="0" algn="just">
                        <a:spcBef>
                          <a:spcPts val="0"/>
                        </a:spcBef>
                        <a:spcAft>
                          <a:spcPts val="0"/>
                        </a:spcAft>
                      </a:pPr>
                      <a:r>
                        <a:rPr lang="uz-Latn-UZ" sz="2400" dirty="0">
                          <a:effectLst/>
                          <a:latin typeface="Times New Roman" panose="02020603050405020304" pitchFamily="18" charset="0"/>
                          <a:cs typeface="Times New Roman" panose="02020603050405020304" pitchFamily="18" charset="0"/>
                        </a:rPr>
                        <a:t>Xalq og‘zaki ijodining sinkretik san’at ekanligi, boshqa san’at turlaridan ma’lum farqli jihatlarga egaligi, o‘zbek folklorining tarixiy taraqqiyot bosqichlari  kabilar to‘g‘risida ma’lumot beradi.</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spcBef>
                          <a:spcPts val="0"/>
                        </a:spcBef>
                        <a:spcAft>
                          <a:spcPts val="0"/>
                        </a:spcAft>
                      </a:pPr>
                      <a:r>
                        <a:rPr lang="ru-RU"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3192400"/>
                  </a:ext>
                </a:extLst>
              </a:tr>
            </a:tbl>
          </a:graphicData>
        </a:graphic>
      </p:graphicFrame>
    </p:spTree>
    <p:extLst>
      <p:ext uri="{BB962C8B-B14F-4D97-AF65-F5344CB8AC3E}">
        <p14:creationId xmlns:p14="http://schemas.microsoft.com/office/powerpoint/2010/main" val="22658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4" name="Скругленный прямоугольник 3"/>
          <p:cNvSpPr/>
          <p:nvPr/>
        </p:nvSpPr>
        <p:spPr>
          <a:xfrm>
            <a:off x="688062" y="190122"/>
            <a:ext cx="11271709" cy="7785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uz-Latn-UZ" sz="2600" b="1" dirty="0">
                <a:latin typeface="Times New Roman" panose="02020603050405020304" pitchFamily="18" charset="0"/>
                <a:cs typeface="Times New Roman" panose="02020603050405020304" pitchFamily="18" charset="0"/>
              </a:rPr>
              <a:t>2. Fanni o‘qitish natijalari va shakllanadigan kasbiy kompetensiyalar</a:t>
            </a:r>
            <a:endParaRPr lang="ru-RU" sz="26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graphicFrame>
        <p:nvGraphicFramePr>
          <p:cNvPr id="8" name="Таблица 7">
            <a:extLst>
              <a:ext uri="{FF2B5EF4-FFF2-40B4-BE49-F238E27FC236}">
                <a16:creationId xmlns:a16="http://schemas.microsoft.com/office/drawing/2014/main" id="{C22DB46F-F7AC-4668-A37D-2D0C62367FF2}"/>
              </a:ext>
            </a:extLst>
          </p:cNvPr>
          <p:cNvGraphicFramePr>
            <a:graphicFrameLocks noGrp="1"/>
          </p:cNvGraphicFramePr>
          <p:nvPr>
            <p:extLst>
              <p:ext uri="{D42A27DB-BD31-4B8C-83A1-F6EECF244321}">
                <p14:modId xmlns:p14="http://schemas.microsoft.com/office/powerpoint/2010/main" val="3592177349"/>
              </p:ext>
            </p:extLst>
          </p:nvPr>
        </p:nvGraphicFramePr>
        <p:xfrm>
          <a:off x="1088571" y="1158842"/>
          <a:ext cx="10624458" cy="8685677"/>
        </p:xfrm>
        <a:graphic>
          <a:graphicData uri="http://schemas.openxmlformats.org/drawingml/2006/table">
            <a:tbl>
              <a:tblPr firstRow="1" firstCol="1" bandRow="1">
                <a:tableStyleId>{2D5ABB26-0587-4C30-8999-92F81FD0307C}</a:tableStyleId>
              </a:tblPr>
              <a:tblGrid>
                <a:gridCol w="10624458">
                  <a:extLst>
                    <a:ext uri="{9D8B030D-6E8A-4147-A177-3AD203B41FA5}">
                      <a16:colId xmlns:a16="http://schemas.microsoft.com/office/drawing/2014/main" val="4089549309"/>
                    </a:ext>
                  </a:extLst>
                </a:gridCol>
              </a:tblGrid>
              <a:tr h="1092902">
                <a:tc>
                  <a:txBody>
                    <a:bodyPr/>
                    <a:lstStyle/>
                    <a:p>
                      <a:r>
                        <a:rPr lang="uz-Latn-UZ" sz="2000" kern="1200" dirty="0">
                          <a:solidFill>
                            <a:schemeClr val="bg1"/>
                          </a:solidFill>
                          <a:effectLst/>
                          <a:latin typeface="Times New Roman" panose="02020603050405020304" pitchFamily="18" charset="0"/>
                          <a:ea typeface="+mn-ea"/>
                          <a:cs typeface="Times New Roman" panose="02020603050405020304" pitchFamily="18" charset="0"/>
                        </a:rPr>
                        <a:t>Fanni o‘zlashtirish natijasida talaba:</a:t>
                      </a:r>
                      <a:endParaRPr lang="ru-RU" sz="2000" kern="1200" dirty="0">
                        <a:solidFill>
                          <a:schemeClr val="bg1"/>
                        </a:solidFill>
                        <a:effectLst/>
                        <a:latin typeface="Times New Roman" panose="02020603050405020304" pitchFamily="18" charset="0"/>
                        <a:ea typeface="+mn-ea"/>
                        <a:cs typeface="Times New Roman" panose="02020603050405020304" pitchFamily="18" charset="0"/>
                      </a:endParaRPr>
                    </a:p>
                    <a:p>
                      <a:r>
                        <a:rPr lang="uz-Latn-UZ" sz="2000" kern="1200" dirty="0">
                          <a:solidFill>
                            <a:schemeClr val="bg1"/>
                          </a:solidFill>
                          <a:effectLst/>
                          <a:latin typeface="Times New Roman" panose="02020603050405020304" pitchFamily="18" charset="0"/>
                          <a:ea typeface="+mn-ea"/>
                          <a:cs typeface="Times New Roman" panose="02020603050405020304" pitchFamily="18" charset="0"/>
                        </a:rPr>
                        <a:t>-	folklor janrlari, xalq og‘zaki ijodi genezisi va tarixiy taraqqiyoti, janrlar va ularning xususiyatlarini aniqlash, janrlararo munosabat mezonlarini belgilash,  adabiyot va folklor munosabati haqida </a:t>
                      </a:r>
                      <a:r>
                        <a:rPr lang="uz-Latn-UZ" sz="2000" b="1" kern="1200" dirty="0">
                          <a:solidFill>
                            <a:schemeClr val="bg1"/>
                          </a:solidFill>
                          <a:effectLst/>
                          <a:latin typeface="Times New Roman" panose="02020603050405020304" pitchFamily="18" charset="0"/>
                          <a:ea typeface="+mn-ea"/>
                          <a:cs typeface="Times New Roman" panose="02020603050405020304" pitchFamily="18" charset="0"/>
                        </a:rPr>
                        <a:t>tasavvur va bilimlarga</a:t>
                      </a:r>
                      <a:r>
                        <a:rPr lang="uz-Latn-UZ" sz="2000" kern="1200" dirty="0">
                          <a:solidFill>
                            <a:schemeClr val="bg1"/>
                          </a:solidFill>
                          <a:effectLst/>
                          <a:latin typeface="Times New Roman" panose="02020603050405020304" pitchFamily="18" charset="0"/>
                          <a:ea typeface="+mn-ea"/>
                          <a:cs typeface="Times New Roman" panose="02020603050405020304" pitchFamily="18" charset="0"/>
                        </a:rPr>
                        <a:t>,</a:t>
                      </a:r>
                      <a:endParaRPr lang="ru-RU" sz="2000" kern="1200" dirty="0">
                        <a:solidFill>
                          <a:schemeClr val="bg1"/>
                        </a:solidFill>
                        <a:effectLst/>
                        <a:latin typeface="Times New Roman" panose="02020603050405020304" pitchFamily="18" charset="0"/>
                        <a:ea typeface="+mn-ea"/>
                        <a:cs typeface="Times New Roman" panose="02020603050405020304" pitchFamily="18" charset="0"/>
                      </a:endParaRPr>
                    </a:p>
                    <a:p>
                      <a:r>
                        <a:rPr lang="uz-Latn-UZ" sz="2000" kern="1200" dirty="0">
                          <a:solidFill>
                            <a:schemeClr val="bg1"/>
                          </a:solidFill>
                          <a:effectLst/>
                          <a:latin typeface="Times New Roman" panose="02020603050405020304" pitchFamily="18" charset="0"/>
                          <a:ea typeface="+mn-ea"/>
                          <a:cs typeface="Times New Roman" panose="02020603050405020304" pitchFamily="18" charset="0"/>
                        </a:rPr>
                        <a:t>-	talabalar o‘zbek folklorining jahon folklori merosida munosib o‘rnini anglashi va  ularni baholash kabi </a:t>
                      </a:r>
                      <a:r>
                        <a:rPr lang="uz-Latn-UZ" sz="2000" b="1" kern="1200" dirty="0">
                          <a:solidFill>
                            <a:schemeClr val="bg1"/>
                          </a:solidFill>
                          <a:effectLst/>
                          <a:latin typeface="Times New Roman" panose="02020603050405020304" pitchFamily="18" charset="0"/>
                          <a:ea typeface="+mn-ea"/>
                          <a:cs typeface="Times New Roman" panose="02020603050405020304" pitchFamily="18" charset="0"/>
                        </a:rPr>
                        <a:t>ko‘nikmaga,</a:t>
                      </a:r>
                      <a:endParaRPr lang="ru-RU" sz="2000" kern="1200" dirty="0">
                        <a:solidFill>
                          <a:schemeClr val="bg1"/>
                        </a:solidFill>
                        <a:effectLst/>
                        <a:latin typeface="Times New Roman" panose="02020603050405020304" pitchFamily="18" charset="0"/>
                        <a:ea typeface="+mn-ea"/>
                        <a:cs typeface="Times New Roman" panose="02020603050405020304" pitchFamily="18" charset="0"/>
                      </a:endParaRPr>
                    </a:p>
                    <a:p>
                      <a:r>
                        <a:rPr lang="uz-Latn-UZ" sz="2000" kern="1200" dirty="0">
                          <a:solidFill>
                            <a:schemeClr val="bg1"/>
                          </a:solidFill>
                          <a:effectLst/>
                          <a:latin typeface="Times New Roman" panose="02020603050405020304" pitchFamily="18" charset="0"/>
                          <a:ea typeface="+mn-ea"/>
                          <a:cs typeface="Times New Roman" panose="02020603050405020304" pitchFamily="18" charset="0"/>
                        </a:rPr>
                        <a:t>- yangi bilimlarni mustaqil egallay bilishi, o'z ustida ishlashi va mehnat faoliyatini ilmiy asosda tashkil qila olishi;</a:t>
                      </a:r>
                      <a:endParaRPr lang="ru-RU" sz="2000" kern="1200" dirty="0">
                        <a:solidFill>
                          <a:schemeClr val="bg1"/>
                        </a:solidFill>
                        <a:effectLst/>
                        <a:latin typeface="Times New Roman" panose="02020603050405020304" pitchFamily="18" charset="0"/>
                        <a:ea typeface="+mn-ea"/>
                        <a:cs typeface="Times New Roman" panose="02020603050405020304" pitchFamily="18" charset="0"/>
                      </a:endParaRPr>
                    </a:p>
                    <a:p>
                      <a:r>
                        <a:rPr lang="uz-Latn-UZ" sz="2000" kern="1200" dirty="0">
                          <a:solidFill>
                            <a:schemeClr val="bg1"/>
                          </a:solidFill>
                          <a:effectLst/>
                          <a:latin typeface="Times New Roman" panose="02020603050405020304" pitchFamily="18" charset="0"/>
                          <a:ea typeface="+mn-ea"/>
                          <a:cs typeface="Times New Roman" panose="02020603050405020304" pitchFamily="18" charset="0"/>
                        </a:rPr>
                        <a:t>-	o‘zbek folklorining tarixiy taraqqiyoti, nazariy asoslari, janrlar takomili va ijro jarayonlarini tahlil qilish, folklor namunalarini guruhlash, janrlar ichki tasnifini yaratish va shu asosda tahlil qilish, xalq dostonlarida turkumlik muammosini dostonlar mutolaasi bilan hal qilish, folklor matnlarini o'qiy olish, tahlil qilish, folklor asarlarini ekspeditsiya jarayonida yozib olish, ularning poetik xususiyatlarini tahlil qilish;</a:t>
                      </a:r>
                      <a:endParaRPr lang="ru-RU" sz="2000" kern="1200" dirty="0">
                        <a:solidFill>
                          <a:schemeClr val="bg1"/>
                        </a:solidFill>
                        <a:effectLst/>
                        <a:latin typeface="Times New Roman" panose="02020603050405020304" pitchFamily="18" charset="0"/>
                        <a:ea typeface="+mn-ea"/>
                        <a:cs typeface="Times New Roman" panose="02020603050405020304" pitchFamily="18" charset="0"/>
                      </a:endParaRPr>
                    </a:p>
                    <a:p>
                      <a:r>
                        <a:rPr lang="uz-Latn-UZ" sz="2000" kern="1200" dirty="0">
                          <a:solidFill>
                            <a:schemeClr val="bg1"/>
                          </a:solidFill>
                          <a:effectLst/>
                          <a:latin typeface="Times New Roman" panose="02020603050405020304" pitchFamily="18" charset="0"/>
                          <a:ea typeface="+mn-ea"/>
                          <a:cs typeface="Times New Roman" panose="02020603050405020304" pitchFamily="18" charset="0"/>
                        </a:rPr>
                        <a:t>-	o‘zbek mifologiyasi, mifologik asarlari genezisi va tarixiy taraqqiyoti, janrlar va ularning xususiyatlarini aniqlash, janrlararo munosabat mezonlarini belgilash folklorshunoslik nazariyasi, folklor janrlari, xalq og‘zaki ijodi genezisi va tarixiy taraqqiyoti, janrlar va ularning xususiyatlarini aniqlash, adabiyot va folklor munosabati haqidagi kabi </a:t>
                      </a:r>
                      <a:r>
                        <a:rPr lang="uz-Latn-UZ" sz="2000" b="1" kern="1200" dirty="0">
                          <a:solidFill>
                            <a:schemeClr val="bg1"/>
                          </a:solidFill>
                          <a:effectLst/>
                          <a:latin typeface="Times New Roman" panose="02020603050405020304" pitchFamily="18" charset="0"/>
                          <a:ea typeface="+mn-ea"/>
                          <a:cs typeface="Times New Roman" panose="02020603050405020304" pitchFamily="18" charset="0"/>
                        </a:rPr>
                        <a:t>umumiy kompetensiya</a:t>
                      </a:r>
                      <a:r>
                        <a:rPr lang="uz-Latn-UZ" sz="2000" kern="1200" dirty="0">
                          <a:solidFill>
                            <a:schemeClr val="bg1"/>
                          </a:solidFill>
                          <a:effectLst/>
                          <a:latin typeface="Times New Roman" panose="02020603050405020304" pitchFamily="18" charset="0"/>
                          <a:ea typeface="+mn-ea"/>
                          <a:cs typeface="Times New Roman" panose="02020603050405020304" pitchFamily="18" charset="0"/>
                        </a:rPr>
                        <a:t> yoki </a:t>
                      </a:r>
                      <a:r>
                        <a:rPr lang="uz-Latn-UZ" sz="2000" b="1" kern="1200" dirty="0">
                          <a:solidFill>
                            <a:schemeClr val="bg1"/>
                          </a:solidFill>
                          <a:effectLst/>
                          <a:latin typeface="Times New Roman" panose="02020603050405020304" pitchFamily="18" charset="0"/>
                          <a:ea typeface="+mn-ea"/>
                          <a:cs typeface="Times New Roman" panose="02020603050405020304" pitchFamily="18" charset="0"/>
                        </a:rPr>
                        <a:t>kasbiy kompetensiyalarga</a:t>
                      </a:r>
                      <a:r>
                        <a:rPr lang="uz-Latn-UZ" sz="2000" kern="1200" dirty="0">
                          <a:solidFill>
                            <a:schemeClr val="bg1"/>
                          </a:solidFill>
                          <a:effectLst/>
                          <a:latin typeface="Times New Roman" panose="02020603050405020304" pitchFamily="18" charset="0"/>
                          <a:ea typeface="+mn-ea"/>
                          <a:cs typeface="Times New Roman" panose="02020603050405020304" pitchFamily="18" charset="0"/>
                        </a:rPr>
                        <a:t> ega bo‘ladi</a:t>
                      </a:r>
                      <a:r>
                        <a:rPr lang="en-US" sz="2000" kern="1200" dirty="0">
                          <a:solidFill>
                            <a:schemeClr val="bg1"/>
                          </a:solidFill>
                          <a:effectLst/>
                          <a:latin typeface="Times New Roman" panose="02020603050405020304" pitchFamily="18" charset="0"/>
                          <a:ea typeface="+mn-ea"/>
                          <a:cs typeface="Times New Roman" panose="02020603050405020304" pitchFamily="18" charset="0"/>
                        </a:rPr>
                        <a:t>.</a:t>
                      </a: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3888771"/>
                  </a:ext>
                </a:extLst>
              </a:tr>
              <a:tr h="535337">
                <a:tc>
                  <a:txBody>
                    <a:bodyPr/>
                    <a:lstStyle/>
                    <a:p>
                      <a:pPr marL="0" marR="0" algn="just">
                        <a:lnSpc>
                          <a:spcPct val="150000"/>
                        </a:lnSpc>
                        <a:spcBef>
                          <a:spcPts val="0"/>
                        </a:spcBef>
                        <a:spcAft>
                          <a:spcPts val="0"/>
                        </a:spcAft>
                      </a:pP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56698389"/>
                  </a:ext>
                </a:extLst>
              </a:tr>
              <a:tr h="379980">
                <a:tc>
                  <a:txBody>
                    <a:bodyPr/>
                    <a:lstStyle/>
                    <a:p>
                      <a:pPr marL="0" marR="0" algn="just">
                        <a:spcBef>
                          <a:spcPts val="0"/>
                        </a:spcBef>
                        <a:spcAft>
                          <a:spcPts val="0"/>
                        </a:spcAft>
                      </a:pP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75454078"/>
                  </a:ext>
                </a:extLst>
              </a:tr>
              <a:tr h="379980">
                <a:tc>
                  <a:txBody>
                    <a:bodyPr/>
                    <a:lstStyle/>
                    <a:p>
                      <a:pPr marL="0" marR="0" indent="0" algn="just">
                        <a:spcBef>
                          <a:spcPts val="0"/>
                        </a:spcBef>
                        <a:spcAft>
                          <a:spcPts val="0"/>
                        </a:spcAft>
                      </a:pP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376990"/>
                  </a:ext>
                </a:extLst>
              </a:tr>
              <a:tr h="189990">
                <a:tc>
                  <a:txBody>
                    <a:bodyPr/>
                    <a:lstStyle/>
                    <a:p>
                      <a:pPr marL="0" marR="0" indent="0" algn="just">
                        <a:spcBef>
                          <a:spcPts val="0"/>
                        </a:spcBef>
                        <a:spcAft>
                          <a:spcPts val="0"/>
                        </a:spcAft>
                      </a:pP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71165343"/>
                  </a:ext>
                </a:extLst>
              </a:tr>
              <a:tr h="189990">
                <a:tc>
                  <a:txBody>
                    <a:bodyPr/>
                    <a:lstStyle/>
                    <a:p>
                      <a:pPr marL="0" marR="0" algn="l">
                        <a:spcBef>
                          <a:spcPts val="0"/>
                        </a:spcBef>
                        <a:spcAft>
                          <a:spcPts val="0"/>
                        </a:spcAft>
                      </a:pP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4713418"/>
                  </a:ext>
                </a:extLst>
              </a:tr>
              <a:tr h="379980">
                <a:tc>
                  <a:txBody>
                    <a:bodyPr/>
                    <a:lstStyle/>
                    <a:p>
                      <a:pPr marL="0" marR="0" algn="just">
                        <a:spcBef>
                          <a:spcPts val="0"/>
                        </a:spcBef>
                        <a:spcAft>
                          <a:spcPts val="0"/>
                        </a:spcAft>
                      </a:pP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4724497"/>
                  </a:ext>
                </a:extLst>
              </a:tr>
              <a:tr h="189990">
                <a:tc>
                  <a:txBody>
                    <a:bodyPr/>
                    <a:lstStyle/>
                    <a:p>
                      <a:pPr marL="0" marR="0" algn="just">
                        <a:spcBef>
                          <a:spcPts val="0"/>
                        </a:spcBef>
                        <a:spcAft>
                          <a:spcPts val="0"/>
                        </a:spcAft>
                      </a:pP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23581023"/>
                  </a:ext>
                </a:extLst>
              </a:tr>
              <a:tr h="189990">
                <a:tc>
                  <a:txBody>
                    <a:bodyPr/>
                    <a:lstStyle/>
                    <a:p>
                      <a:pPr marL="0" marR="0" algn="just">
                        <a:spcBef>
                          <a:spcPts val="0"/>
                        </a:spcBef>
                        <a:spcAft>
                          <a:spcPts val="0"/>
                        </a:spcAft>
                      </a:pP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9746308"/>
                  </a:ext>
                </a:extLst>
              </a:tr>
              <a:tr h="113018">
                <a:tc>
                  <a:txBody>
                    <a:bodyPr/>
                    <a:lstStyle/>
                    <a:p>
                      <a:pPr marL="0" marR="0" algn="just">
                        <a:spcBef>
                          <a:spcPts val="0"/>
                        </a:spcBef>
                        <a:spcAft>
                          <a:spcPts val="0"/>
                        </a:spcAft>
                      </a:pP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18783980"/>
                  </a:ext>
                </a:extLst>
              </a:tr>
            </a:tbl>
          </a:graphicData>
        </a:graphic>
      </p:graphicFrame>
    </p:spTree>
    <p:extLst>
      <p:ext uri="{BB962C8B-B14F-4D97-AF65-F5344CB8AC3E}">
        <p14:creationId xmlns:p14="http://schemas.microsoft.com/office/powerpoint/2010/main" val="185351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Прямоугольник 1"/>
          <p:cNvSpPr/>
          <p:nvPr/>
        </p:nvSpPr>
        <p:spPr>
          <a:xfrm>
            <a:off x="776696" y="1275214"/>
            <a:ext cx="11153868" cy="52629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a:t>
            </a:r>
            <a:r>
              <a:rPr lang="uz-Latn-UZ" sz="2400" b="1" dirty="0">
                <a:latin typeface="Times New Roman" panose="02020603050405020304" pitchFamily="18" charset="0"/>
                <a:cs typeface="Times New Roman" panose="02020603050405020304" pitchFamily="18" charset="0"/>
              </a:rPr>
              <a:t>Oʻzbek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folklori</a:t>
            </a:r>
            <a:r>
              <a:rPr lang="uz-Cyrl-UZ" sz="2400" dirty="0">
                <a:latin typeface="Times New Roman" panose="02020603050405020304" pitchFamily="18" charset="0"/>
                <a:cs typeface="Times New Roman" panose="02020603050405020304" pitchFamily="18" charset="0"/>
              </a:rPr>
              <a:t>”ning nazariy va amaliy darslarni o‘tganda quyidagi t</a:t>
            </a:r>
            <a:r>
              <a:rPr lang="uz-Latn-UZ" sz="2400" dirty="0">
                <a:latin typeface="Times New Roman" panose="02020603050405020304" pitchFamily="18" charset="0"/>
                <a:cs typeface="Times New Roman" panose="02020603050405020304" pitchFamily="18" charset="0"/>
              </a:rPr>
              <a:t>a’lim texnologiyalari</a:t>
            </a:r>
            <a:r>
              <a:rPr lang="uz-Cyrl-UZ" sz="2400" dirty="0">
                <a:latin typeface="Times New Roman" panose="02020603050405020304" pitchFamily="18" charset="0"/>
                <a:cs typeface="Times New Roman" panose="02020603050405020304" pitchFamily="18" charset="0"/>
              </a:rPr>
              <a:t>ga murojaat qilish mumkin: </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Aqliy hujum texnologiyasi, bahs-munozara texnologiyasi</a:t>
            </a:r>
            <a:r>
              <a:rPr lang="uz-Latn-UZ" sz="2400" dirty="0">
                <a:latin typeface="Times New Roman" panose="02020603050405020304" pitchFamily="18" charset="0"/>
                <a:cs typeface="Times New Roman" panose="02020603050405020304" pitchFamily="18" charset="0"/>
              </a:rPr>
              <a:t>,</a:t>
            </a:r>
            <a:r>
              <a:rPr lang="uz-Cyrl-UZ" sz="2400" dirty="0">
                <a:latin typeface="Times New Roman" panose="02020603050405020304" pitchFamily="18" charset="0"/>
                <a:cs typeface="Times New Roman" panose="02020603050405020304" pitchFamily="18" charset="0"/>
              </a:rPr>
              <a:t> ma’ruza</a:t>
            </a:r>
            <a:r>
              <a:rPr lang="uz-Latn-UZ" sz="2400" dirty="0">
                <a:latin typeface="Times New Roman" panose="02020603050405020304" pitchFamily="18" charset="0"/>
                <a:cs typeface="Times New Roman" panose="02020603050405020304" pitchFamily="18" charset="0"/>
              </a:rPr>
              <a:t> va </a:t>
            </a:r>
            <a:r>
              <a:rPr lang="uz-Cyrl-UZ" sz="2400" dirty="0">
                <a:latin typeface="Times New Roman" panose="02020603050405020304" pitchFamily="18" charset="0"/>
                <a:cs typeface="Times New Roman" panose="02020603050405020304" pitchFamily="18" charset="0"/>
              </a:rPr>
              <a:t>interfaol keys-stadilar. </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Bu fanning mohiyatidan kelib chiqqan holda dars o‘tganda: monitoring metodi, ekspert metodi, seminarlar (mantiqiy fiklash, tezkor savol-javoblar), guruhlarda  ishlash, taqdimotlarni qilish, individual  loyihalar; jamoa bo‘lib ishlash va himoya qilish uchun loyihalar, shuningdek, </a:t>
            </a:r>
            <a:r>
              <a:rPr lang="en-US" sz="2400" dirty="0" err="1">
                <a:latin typeface="Times New Roman" panose="02020603050405020304" pitchFamily="18" charset="0"/>
                <a:cs typeface="Times New Roman" panose="02020603050405020304" pitchFamily="18" charset="0"/>
              </a:rPr>
              <a:t>dostonlardagi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obrazlar</a:t>
            </a:r>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tahlili</a:t>
            </a:r>
            <a:r>
              <a:rPr lang="en-US" sz="2400" dirty="0">
                <a:latin typeface="Times New Roman" panose="02020603050405020304" pitchFamily="18" charset="0"/>
                <a:cs typeface="Times New Roman" panose="02020603050405020304" pitchFamily="18" charset="0"/>
              </a:rPr>
              <a:t> </a:t>
            </a:r>
            <a:r>
              <a:rPr lang="uz-Latn-UZ" sz="2400" dirty="0">
                <a:latin typeface="Times New Roman" panose="02020603050405020304" pitchFamily="18" charset="0"/>
                <a:cs typeface="Times New Roman" panose="02020603050405020304" pitchFamily="18" charset="0"/>
              </a:rPr>
              <a:t>va </a:t>
            </a:r>
            <a:r>
              <a:rPr lang="uz-Cyrl-UZ" sz="2400" dirty="0">
                <a:latin typeface="Times New Roman" panose="02020603050405020304" pitchFamily="18" charset="0"/>
                <a:cs typeface="Times New Roman" panose="02020603050405020304" pitchFamily="18" charset="0"/>
              </a:rPr>
              <a:t>boshqa </a:t>
            </a:r>
            <a:r>
              <a:rPr lang="uz-Latn-UZ" sz="2400" dirty="0">
                <a:latin typeface="Times New Roman" panose="02020603050405020304" pitchFamily="18" charset="0"/>
                <a:cs typeface="Times New Roman" panose="02020603050405020304" pitchFamily="18" charset="0"/>
              </a:rPr>
              <a:t>metodlar</a:t>
            </a:r>
            <a:r>
              <a:rPr lang="uz-Cyrl-UZ" sz="2400" dirty="0">
                <a:latin typeface="Times New Roman" panose="02020603050405020304" pitchFamily="18" charset="0"/>
                <a:cs typeface="Times New Roman" panose="02020603050405020304" pitchFamily="18" charset="0"/>
              </a:rPr>
              <a:t>dan foydalanilishi maqsadga muvofiq.</a:t>
            </a:r>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733330" y="190122"/>
            <a:ext cx="11153869" cy="7785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uz-Latn-UZ" sz="2800" b="1" dirty="0">
                <a:latin typeface="Times New Roman" panose="02020603050405020304" pitchFamily="18" charset="0"/>
                <a:cs typeface="Times New Roman" panose="02020603050405020304" pitchFamily="18" charset="0"/>
              </a:rPr>
              <a:t>3.</a:t>
            </a:r>
            <a:r>
              <a:rPr lang="uz-Latn-UZ" sz="2800" dirty="0">
                <a:latin typeface="Times New Roman" panose="02020603050405020304" pitchFamily="18" charset="0"/>
                <a:cs typeface="Times New Roman" panose="02020603050405020304" pitchFamily="18" charset="0"/>
              </a:rPr>
              <a:t> </a:t>
            </a:r>
            <a:r>
              <a:rPr lang="uz-Latn-UZ" sz="2800" b="1" dirty="0">
                <a:latin typeface="Times New Roman" panose="02020603050405020304" pitchFamily="18" charset="0"/>
                <a:cs typeface="Times New Roman" panose="02020603050405020304" pitchFamily="18" charset="0"/>
              </a:rPr>
              <a:t>O‘quv fani o‘qitilishi bo‘yicha uslubiy ko‘rsatmalar</a:t>
            </a:r>
            <a:endParaRPr lang="ru-RU" sz="28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spTree>
    <p:extLst>
      <p:ext uri="{BB962C8B-B14F-4D97-AF65-F5344CB8AC3E}">
        <p14:creationId xmlns:p14="http://schemas.microsoft.com/office/powerpoint/2010/main" val="4169760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Прямоугольник 1"/>
          <p:cNvSpPr/>
          <p:nvPr/>
        </p:nvSpPr>
        <p:spPr>
          <a:xfrm>
            <a:off x="733330" y="1407748"/>
            <a:ext cx="11240955" cy="489364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Latn-UZ" sz="2400" dirty="0">
                <a:latin typeface="Times New Roman" panose="02020603050405020304" pitchFamily="18" charset="0"/>
                <a:cs typeface="Times New Roman" panose="02020603050405020304" pitchFamily="18" charset="0"/>
              </a:rPr>
              <a:t>O‘zbekiston Respublikasi Vazirlar Mahkamasining 2020-yil 31-dekabrdagi 824-sonli qarori bilan tasdiqlangan “OTMlarda o‘quv jarayoniga kredit-modul tizimini joriy etish tartibi to‘g‘risida”gi nizomga asosan Oʻzbek folklori fanidan 1-semestrda </a:t>
            </a:r>
            <a:r>
              <a:rPr lang="uz-Latn-UZ" sz="2400" b="1" dirty="0">
                <a:latin typeface="Times New Roman" panose="02020603050405020304" pitchFamily="18" charset="0"/>
                <a:cs typeface="Times New Roman" panose="02020603050405020304" pitchFamily="18" charset="0"/>
              </a:rPr>
              <a:t>180</a:t>
            </a:r>
            <a:r>
              <a:rPr lang="uz-Latn-UZ" sz="2400" dirty="0">
                <a:latin typeface="Times New Roman" panose="02020603050405020304" pitchFamily="18" charset="0"/>
                <a:cs typeface="Times New Roman" panose="02020603050405020304" pitchFamily="18" charset="0"/>
              </a:rPr>
              <a:t> </a:t>
            </a:r>
            <a:r>
              <a:rPr lang="uz-Latn-UZ" sz="2400" b="1" dirty="0">
                <a:latin typeface="Times New Roman" panose="02020603050405020304" pitchFamily="18" charset="0"/>
                <a:cs typeface="Times New Roman" panose="02020603050405020304" pitchFamily="18" charset="0"/>
              </a:rPr>
              <a:t>soat </a:t>
            </a:r>
            <a:r>
              <a:rPr lang="uz-Latn-UZ" sz="2400" i="1" u="sng" dirty="0">
                <a:latin typeface="Times New Roman" panose="02020603050405020304" pitchFamily="18" charset="0"/>
                <a:cs typeface="Times New Roman" panose="02020603050405020304" pitchFamily="18" charset="0"/>
              </a:rPr>
              <a:t>o‘quv yuklamasini o‘zlashtirgan</a:t>
            </a:r>
            <a:r>
              <a:rPr lang="uz-Latn-UZ" sz="2400" dirty="0">
                <a:latin typeface="Times New Roman" panose="02020603050405020304" pitchFamily="18" charset="0"/>
                <a:cs typeface="Times New Roman" panose="02020603050405020304" pitchFamily="18" charset="0"/>
              </a:rPr>
              <a:t>, fan dasturi (sillabus)da belgilangan baholash tartibiga ko‘ra </a:t>
            </a:r>
            <a:r>
              <a:rPr lang="uz-Latn-UZ" sz="2400" i="1" u="sng" dirty="0">
                <a:latin typeface="Times New Roman" panose="02020603050405020304" pitchFamily="18" charset="0"/>
                <a:cs typeface="Times New Roman" panose="02020603050405020304" pitchFamily="18" charset="0"/>
              </a:rPr>
              <a:t>ijobiy baholanib</a:t>
            </a:r>
            <a:r>
              <a:rPr lang="uz-Latn-UZ" sz="2400" dirty="0">
                <a:latin typeface="Times New Roman" panose="02020603050405020304" pitchFamily="18" charset="0"/>
                <a:cs typeface="Times New Roman" panose="02020603050405020304" pitchFamily="18" charset="0"/>
              </a:rPr>
              <a:t> </a:t>
            </a:r>
            <a:r>
              <a:rPr lang="uz-Latn-UZ" sz="2400" i="1" u="sng" dirty="0">
                <a:latin typeface="Times New Roman" panose="02020603050405020304" pitchFamily="18" charset="0"/>
                <a:cs typeface="Times New Roman" panose="02020603050405020304" pitchFamily="18" charset="0"/>
              </a:rPr>
              <a:t>kasbiy kompetensiyalarni yetarli darajada egallagan</a:t>
            </a:r>
            <a:r>
              <a:rPr lang="uz-Latn-UZ" sz="2400" dirty="0">
                <a:latin typeface="Times New Roman" panose="02020603050405020304" pitchFamily="18" charset="0"/>
                <a:cs typeface="Times New Roman" panose="02020603050405020304" pitchFamily="18" charset="0"/>
              </a:rPr>
              <a:t> talabaga </a:t>
            </a:r>
            <a:r>
              <a:rPr lang="uz-Latn-UZ" sz="2400" b="1" dirty="0">
                <a:latin typeface="Times New Roman" panose="02020603050405020304" pitchFamily="18" charset="0"/>
                <a:cs typeface="Times New Roman" panose="02020603050405020304" pitchFamily="18" charset="0"/>
              </a:rPr>
              <a:t>6</a:t>
            </a:r>
            <a:r>
              <a:rPr lang="uz-Latn-UZ" sz="2400" dirty="0">
                <a:latin typeface="Times New Roman" panose="02020603050405020304" pitchFamily="18" charset="0"/>
                <a:cs typeface="Times New Roman" panose="02020603050405020304" pitchFamily="18" charset="0"/>
              </a:rPr>
              <a:t> </a:t>
            </a:r>
            <a:r>
              <a:rPr lang="uz-Latn-UZ" sz="2400" b="1" dirty="0">
                <a:latin typeface="Times New Roman" panose="02020603050405020304" pitchFamily="18" charset="0"/>
                <a:cs typeface="Times New Roman" panose="02020603050405020304" pitchFamily="18" charset="0"/>
              </a:rPr>
              <a:t>kredit</a:t>
            </a:r>
            <a:r>
              <a:rPr lang="uz-Latn-UZ" sz="2400" dirty="0">
                <a:latin typeface="Times New Roman" panose="02020603050405020304" pitchFamily="18" charset="0"/>
                <a:cs typeface="Times New Roman" panose="02020603050405020304" pitchFamily="18" charset="0"/>
              </a:rPr>
              <a:t> </a:t>
            </a:r>
            <a:r>
              <a:rPr lang="uz-Latn-UZ" sz="2400" b="1" dirty="0">
                <a:latin typeface="Times New Roman" panose="02020603050405020304" pitchFamily="18" charset="0"/>
                <a:cs typeface="Times New Roman" panose="02020603050405020304" pitchFamily="18" charset="0"/>
              </a:rPr>
              <a:t>beriladi</a:t>
            </a:r>
            <a:r>
              <a:rPr lang="uz-Latn-U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Talaba belgilangan </a:t>
            </a:r>
            <a:r>
              <a:rPr lang="uz-Latn-UZ" sz="2400" i="1" u="sng" dirty="0">
                <a:latin typeface="Times New Roman" panose="02020603050405020304" pitchFamily="18" charset="0"/>
                <a:cs typeface="Times New Roman" panose="02020603050405020304" pitchFamily="18" charset="0"/>
              </a:rPr>
              <a:t>ta’lim olish natijalariga erisha olmagan taqdirda</a:t>
            </a:r>
            <a:r>
              <a:rPr lang="uz-Latn-UZ" sz="2400" dirty="0">
                <a:latin typeface="Times New Roman" panose="02020603050405020304" pitchFamily="18" charset="0"/>
                <a:cs typeface="Times New Roman" panose="02020603050405020304" pitchFamily="18" charset="0"/>
              </a:rPr>
              <a:t> </a:t>
            </a:r>
            <a:r>
              <a:rPr lang="uz-Latn-UZ" sz="2400" b="1" dirty="0">
                <a:latin typeface="Times New Roman" panose="02020603050405020304" pitchFamily="18" charset="0"/>
                <a:cs typeface="Times New Roman" panose="02020603050405020304" pitchFamily="18" charset="0"/>
              </a:rPr>
              <a:t>kreditlar</a:t>
            </a:r>
            <a:r>
              <a:rPr lang="uz-Latn-UZ" sz="2400" dirty="0">
                <a:latin typeface="Times New Roman" panose="02020603050405020304" pitchFamily="18" charset="0"/>
                <a:cs typeface="Times New Roman" panose="02020603050405020304" pitchFamily="18" charset="0"/>
              </a:rPr>
              <a:t> </a:t>
            </a:r>
            <a:r>
              <a:rPr lang="uz-Latn-UZ" sz="2400" b="1" dirty="0">
                <a:latin typeface="Times New Roman" panose="02020603050405020304" pitchFamily="18" charset="0"/>
                <a:cs typeface="Times New Roman" panose="02020603050405020304" pitchFamily="18" charset="0"/>
              </a:rPr>
              <a:t>berilmaydi</a:t>
            </a:r>
            <a:r>
              <a:rPr lang="uz-Latn-U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 Talabalarning bilimini baholash O‘zbekiton Respublikasi Oliy va o‘rta maxsus ta’lim vazirining 2018-yil 9-avgustdagi 19-2018-son buyrug‘i bilan tasdiqlangan “Oliy ta’lim muassasalarida talabalar bilimini nazorat qilish va baholash tizimi to‘g‘risida”gi Nizom talablari asosida belgilanadi.</a:t>
            </a:r>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733331" y="190122"/>
            <a:ext cx="10809838" cy="7785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uz-Latn-UZ" sz="3200" b="1" dirty="0">
                <a:latin typeface="Times New Roman" panose="02020603050405020304" pitchFamily="18" charset="0"/>
                <a:cs typeface="Times New Roman" panose="02020603050405020304" pitchFamily="18" charset="0"/>
              </a:rPr>
              <a:t>4. </a:t>
            </a:r>
            <a:r>
              <a:rPr lang="en-US" sz="3200" b="1" dirty="0">
                <a:latin typeface="Times New Roman" panose="02020603050405020304" pitchFamily="18" charset="0"/>
                <a:cs typeface="Times New Roman" panose="02020603050405020304" pitchFamily="18" charset="0"/>
              </a:rPr>
              <a:t>T</a:t>
            </a:r>
            <a:r>
              <a:rPr lang="uz-Latn-UZ" sz="3200" b="1" dirty="0">
                <a:latin typeface="Times New Roman" panose="02020603050405020304" pitchFamily="18" charset="0"/>
                <a:cs typeface="Times New Roman" panose="02020603050405020304" pitchFamily="18" charset="0"/>
              </a:rPr>
              <a:t>alabalar kreditlarni olish tartibi</a:t>
            </a:r>
            <a:endParaRPr lang="ru-RU" sz="32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8" name="Рисунок 7"/>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spTree>
    <p:extLst>
      <p:ext uri="{BB962C8B-B14F-4D97-AF65-F5344CB8AC3E}">
        <p14:creationId xmlns:p14="http://schemas.microsoft.com/office/powerpoint/2010/main" val="3528887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Прямоугольник 1"/>
          <p:cNvSpPr/>
          <p:nvPr/>
        </p:nvSpPr>
        <p:spPr>
          <a:xfrm>
            <a:off x="697896" y="1046479"/>
            <a:ext cx="10809057" cy="50167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600" b="1" dirty="0">
                <a:latin typeface="Times New Roman" panose="02020603050405020304" pitchFamily="18" charset="0"/>
                <a:cs typeface="Times New Roman" panose="02020603050405020304" pitchFamily="18" charset="0"/>
              </a:rPr>
              <a:t>	</a:t>
            </a:r>
            <a:r>
              <a:rPr lang="uz-Latn-UZ" sz="1600" b="1" dirty="0">
                <a:latin typeface="Times New Roman" panose="02020603050405020304" pitchFamily="18" charset="0"/>
                <a:cs typeface="Times New Roman" panose="02020603050405020304" pitchFamily="18" charset="0"/>
              </a:rPr>
              <a:t>Talabalarning bilimini baholash mezonlari:</a:t>
            </a:r>
            <a:endParaRPr lang="ru-RU" sz="1600" dirty="0">
              <a:latin typeface="Times New Roman" panose="02020603050405020304" pitchFamily="18" charset="0"/>
              <a:cs typeface="Times New Roman" panose="02020603050405020304" pitchFamily="18" charset="0"/>
            </a:endParaRPr>
          </a:p>
          <a:p>
            <a:r>
              <a:rPr lang="uz-Latn-UZ" sz="1600" b="1" dirty="0">
                <a:latin typeface="Times New Roman" panose="02020603050405020304" pitchFamily="18" charset="0"/>
                <a:cs typeface="Times New Roman" panose="02020603050405020304" pitchFamily="18" charset="0"/>
              </a:rPr>
              <a:t>5 (a’lo) baho </a:t>
            </a:r>
            <a:r>
              <a:rPr lang="uz-Latn-UZ" sz="1600" dirty="0">
                <a:latin typeface="Times New Roman" panose="02020603050405020304" pitchFamily="18" charset="0"/>
                <a:cs typeface="Times New Roman" panose="02020603050405020304" pitchFamily="18" charset="0"/>
              </a:rPr>
              <a:t>- talaba fan yuzasidan mustaqil xulosa va qaror qabul qiladi, ijodiy fikrlay oladi, mustaqil mushohada yuritadi, olgan bilimini amalda qo‘llay oladi, fanning mohiyatini tushunadi, biladi, ifodalay oladi, aytib beradi hamda fan bo‘yicha tasavvurga ega deb topilganda;</a:t>
            </a:r>
            <a:endParaRPr lang="ru-RU" sz="1600" dirty="0">
              <a:latin typeface="Times New Roman" panose="02020603050405020304" pitchFamily="18" charset="0"/>
              <a:cs typeface="Times New Roman" panose="02020603050405020304" pitchFamily="18" charset="0"/>
            </a:endParaRPr>
          </a:p>
          <a:p>
            <a:r>
              <a:rPr lang="uz-Latn-UZ" sz="1600" b="1" dirty="0">
                <a:latin typeface="Times New Roman" panose="02020603050405020304" pitchFamily="18" charset="0"/>
                <a:cs typeface="Times New Roman" panose="02020603050405020304" pitchFamily="18" charset="0"/>
              </a:rPr>
              <a:t>4 (yaxshi) baho </a:t>
            </a:r>
            <a:r>
              <a:rPr lang="uz-Latn-UZ" sz="1600" dirty="0">
                <a:latin typeface="Times New Roman" panose="02020603050405020304" pitchFamily="18" charset="0"/>
                <a:cs typeface="Times New Roman" panose="02020603050405020304" pitchFamily="18" charset="0"/>
              </a:rPr>
              <a:t>- talaba mustaqil mushohada yuritadi, olgan bilimini amalda qo‘llay oladi, fanning mohiyatni tushunadi, biladi, ifodalay oladi, aytib beradi hamda fan bo‘yicha tasavvurga ega deb topilganda;</a:t>
            </a:r>
            <a:endParaRPr lang="ru-RU" sz="1600" dirty="0">
              <a:latin typeface="Times New Roman" panose="02020603050405020304" pitchFamily="18" charset="0"/>
              <a:cs typeface="Times New Roman" panose="02020603050405020304" pitchFamily="18" charset="0"/>
            </a:endParaRPr>
          </a:p>
          <a:p>
            <a:r>
              <a:rPr lang="uz-Latn-UZ" sz="1600" b="1" dirty="0">
                <a:latin typeface="Times New Roman" panose="02020603050405020304" pitchFamily="18" charset="0"/>
                <a:cs typeface="Times New Roman" panose="02020603050405020304" pitchFamily="18" charset="0"/>
              </a:rPr>
              <a:t>3 (qoniqarli) baho </a:t>
            </a:r>
            <a:r>
              <a:rPr lang="uz-Latn-UZ" sz="1600" dirty="0">
                <a:latin typeface="Times New Roman" panose="02020603050405020304" pitchFamily="18" charset="0"/>
                <a:cs typeface="Times New Roman" panose="02020603050405020304" pitchFamily="18" charset="0"/>
              </a:rPr>
              <a:t>- talaba olgan bilimini amalda qo‘llay oladi, fanning mohiyatni tushunadi, biladi, ifodalay oladi, aytib beradi hamda fan bo‘yicha tasavvurga ega deb topilganda;</a:t>
            </a:r>
            <a:endParaRPr lang="en-US" sz="1600" dirty="0">
              <a:latin typeface="Times New Roman" panose="02020603050405020304" pitchFamily="18" charset="0"/>
              <a:cs typeface="Times New Roman" panose="02020603050405020304" pitchFamily="18" charset="0"/>
            </a:endParaRPr>
          </a:p>
          <a:p>
            <a:r>
              <a:rPr lang="uz-Latn-UZ" sz="1600" b="1" dirty="0">
                <a:latin typeface="Times New Roman" panose="02020603050405020304" pitchFamily="18" charset="0"/>
                <a:cs typeface="Times New Roman" panose="02020603050405020304" pitchFamily="18" charset="0"/>
              </a:rPr>
              <a:t>2 (qoniqarsiz) baho </a:t>
            </a:r>
            <a:r>
              <a:rPr lang="uz-Latn-UZ" sz="1600" dirty="0">
                <a:latin typeface="Times New Roman" panose="02020603050405020304" pitchFamily="18" charset="0"/>
                <a:cs typeface="Times New Roman" panose="02020603050405020304" pitchFamily="18" charset="0"/>
              </a:rPr>
              <a:t>- talaba fan dasturini o‘zlashtirmagan, oʻzbek folklori fanining mohiyatini tushunmaydi hamda fan bo‘yicha tasavvurga ega emas deb topilganda.</a:t>
            </a:r>
            <a:endParaRPr lang="ru-RU"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 </a:t>
            </a:r>
            <a:r>
              <a:rPr lang="uz-Latn-UZ" sz="1600" b="1" dirty="0">
                <a:latin typeface="Times New Roman" panose="02020603050405020304" pitchFamily="18" charset="0"/>
                <a:cs typeface="Times New Roman" panose="02020603050405020304" pitchFamily="18" charset="0"/>
              </a:rPr>
              <a:t>Oraliq nazorat: </a:t>
            </a:r>
            <a:r>
              <a:rPr lang="uz-Latn-UZ" sz="1600" dirty="0">
                <a:latin typeface="Times New Roman" panose="02020603050405020304" pitchFamily="18" charset="0"/>
                <a:cs typeface="Times New Roman" panose="02020603050405020304" pitchFamily="18" charset="0"/>
              </a:rPr>
              <a:t>o‘tilgan mavzular asosida </a:t>
            </a:r>
            <a:r>
              <a:rPr lang="uz-Latn-UZ" sz="1600" b="1" dirty="0">
                <a:latin typeface="Times New Roman" panose="02020603050405020304" pitchFamily="18" charset="0"/>
                <a:cs typeface="Times New Roman" panose="02020603050405020304" pitchFamily="18" charset="0"/>
              </a:rPr>
              <a:t>og‘zaki</a:t>
            </a:r>
            <a:r>
              <a:rPr lang="uz-Latn-UZ" sz="1600" dirty="0">
                <a:latin typeface="Times New Roman" panose="02020603050405020304" pitchFamily="18" charset="0"/>
                <a:cs typeface="Times New Roman" panose="02020603050405020304" pitchFamily="18" charset="0"/>
              </a:rPr>
              <a:t> shaklda </a:t>
            </a:r>
            <a:r>
              <a:rPr lang="uz-Latn-UZ" sz="1600" b="1" dirty="0">
                <a:latin typeface="Times New Roman" panose="02020603050405020304" pitchFamily="18" charset="0"/>
                <a:cs typeface="Times New Roman" panose="02020603050405020304" pitchFamily="18" charset="0"/>
              </a:rPr>
              <a:t>2</a:t>
            </a:r>
            <a:r>
              <a:rPr lang="uz-Latn-UZ" sz="1600" dirty="0">
                <a:latin typeface="Times New Roman" panose="02020603050405020304" pitchFamily="18" charset="0"/>
                <a:cs typeface="Times New Roman" panose="02020603050405020304" pitchFamily="18" charset="0"/>
              </a:rPr>
              <a:t>- marta o‘tkaziladi.</a:t>
            </a:r>
            <a:endParaRPr lang="ru-RU" sz="1600" dirty="0">
              <a:latin typeface="Times New Roman" panose="02020603050405020304" pitchFamily="18" charset="0"/>
              <a:cs typeface="Times New Roman" panose="02020603050405020304" pitchFamily="18" charset="0"/>
            </a:endParaRPr>
          </a:p>
          <a:p>
            <a:r>
              <a:rPr lang="uz-Latn-UZ" sz="1600" dirty="0">
                <a:latin typeface="Times New Roman" panose="02020603050405020304" pitchFamily="18" charset="0"/>
                <a:cs typeface="Times New Roman" panose="02020603050405020304" pitchFamily="18" charset="0"/>
              </a:rPr>
              <a:t>Oraliq nazorat ogʻzaki shaklda oʻtkazilganda oʻtilgan ma’ruza, amaliy(seminar) hamda mustaqil ta’lim mavzulari asosida bilet savollari tayyorlanadi va oʻquv yili boshida kafedraning 1-sonli yigʻilishida tasdiqlanadi. Har bir bilet 2 ta  nazariy savol va 1 ta amaliy topshiriqdan (folklor namunalari, xalq dostonlari, xalq og‘zaki ijodi maxsus janrlarini tahlil qilish)dan iborat. Tayyorgarlik koʻrish uchun 10 daqiqa beriladi. Nazariy 2 ta savolga 1.5 balldan, amaliy savol va topshiriqlarga 2 ball beriladi. Savollarni aniqlashtirish uchun talabalarga qoʻshimcha savollar beriladi.</a:t>
            </a:r>
            <a:endParaRPr lang="ru-RU"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uz-Latn-UZ" sz="1600" b="1" dirty="0">
                <a:latin typeface="Times New Roman" panose="02020603050405020304" pitchFamily="18" charset="0"/>
                <a:cs typeface="Times New Roman" panose="02020603050405020304" pitchFamily="18" charset="0"/>
              </a:rPr>
              <a:t>Yakuniy nazorat: </a:t>
            </a:r>
            <a:r>
              <a:rPr lang="uz-Latn-UZ" sz="1600" dirty="0">
                <a:latin typeface="Times New Roman" panose="02020603050405020304" pitchFamily="18" charset="0"/>
                <a:cs typeface="Times New Roman" panose="02020603050405020304" pitchFamily="18" charset="0"/>
              </a:rPr>
              <a:t>semestr davomida o‘tilgan mavzular bo‘yicha </a:t>
            </a:r>
            <a:r>
              <a:rPr lang="uz-Latn-UZ" sz="1600" b="1" dirty="0">
                <a:latin typeface="Times New Roman" panose="02020603050405020304" pitchFamily="18" charset="0"/>
                <a:cs typeface="Times New Roman" panose="02020603050405020304" pitchFamily="18" charset="0"/>
              </a:rPr>
              <a:t>ogʻzaki</a:t>
            </a:r>
            <a:r>
              <a:rPr lang="uz-Latn-UZ" sz="1600" dirty="0">
                <a:latin typeface="Times New Roman" panose="02020603050405020304" pitchFamily="18" charset="0"/>
                <a:cs typeface="Times New Roman" panose="02020603050405020304" pitchFamily="18" charset="0"/>
              </a:rPr>
              <a:t> shaklda o‘tkaziladi.</a:t>
            </a:r>
            <a:endParaRPr lang="ru-RU"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697896" y="190122"/>
            <a:ext cx="10809057" cy="7785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uz-Latn-UZ" sz="3200" b="1" dirty="0">
                <a:latin typeface="Times New Roman" panose="02020603050405020304" pitchFamily="18" charset="0"/>
                <a:cs typeface="Times New Roman" panose="02020603050405020304" pitchFamily="18" charset="0"/>
              </a:rPr>
              <a:t>4. </a:t>
            </a:r>
            <a:r>
              <a:rPr lang="en-US" sz="3200" b="1" dirty="0">
                <a:latin typeface="Times New Roman" panose="02020603050405020304" pitchFamily="18" charset="0"/>
                <a:cs typeface="Times New Roman" panose="02020603050405020304" pitchFamily="18" charset="0"/>
              </a:rPr>
              <a:t>T</a:t>
            </a:r>
            <a:r>
              <a:rPr lang="uz-Latn-UZ" sz="3200" b="1" dirty="0">
                <a:latin typeface="Times New Roman" panose="02020603050405020304" pitchFamily="18" charset="0"/>
                <a:cs typeface="Times New Roman" panose="02020603050405020304" pitchFamily="18" charset="0"/>
              </a:rPr>
              <a:t>alabalar kreditlarni olish tartibi</a:t>
            </a:r>
            <a:endParaRPr lang="ru-RU" sz="32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spTree>
    <p:extLst>
      <p:ext uri="{BB962C8B-B14F-4D97-AF65-F5344CB8AC3E}">
        <p14:creationId xmlns:p14="http://schemas.microsoft.com/office/powerpoint/2010/main" val="2986806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Прямоугольник 1"/>
          <p:cNvSpPr/>
          <p:nvPr/>
        </p:nvSpPr>
        <p:spPr>
          <a:xfrm>
            <a:off x="706169" y="982301"/>
            <a:ext cx="11224573" cy="569386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a:p>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706170" y="203702"/>
            <a:ext cx="11224572" cy="7785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uz-Latn-UZ" sz="2800" b="1" dirty="0">
                <a:latin typeface="Times New Roman" panose="02020603050405020304" pitchFamily="18" charset="0"/>
                <a:cs typeface="Times New Roman" panose="02020603050405020304" pitchFamily="18" charset="0"/>
              </a:rPr>
              <a:t>5. O‘quv mashg‘ulotlari va mustaqil ta’lim qismi</a:t>
            </a:r>
            <a:endParaRPr lang="ru-RU" sz="28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graphicFrame>
        <p:nvGraphicFramePr>
          <p:cNvPr id="11" name="Таблица 10"/>
          <p:cNvGraphicFramePr>
            <a:graphicFrameLocks noGrp="1"/>
          </p:cNvGraphicFramePr>
          <p:nvPr>
            <p:extLst>
              <p:ext uri="{D42A27DB-BD31-4B8C-83A1-F6EECF244321}">
                <p14:modId xmlns:p14="http://schemas.microsoft.com/office/powerpoint/2010/main" val="4021046556"/>
              </p:ext>
            </p:extLst>
          </p:nvPr>
        </p:nvGraphicFramePr>
        <p:xfrm>
          <a:off x="706167" y="1186002"/>
          <a:ext cx="10265741" cy="5456757"/>
        </p:xfrm>
        <a:graphic>
          <a:graphicData uri="http://schemas.openxmlformats.org/drawingml/2006/table">
            <a:tbl>
              <a:tblPr firstRow="1" firstCol="1" bandRow="1">
                <a:tableStyleId>{5C22544A-7EE6-4342-B048-85BDC9FD1C3A}</a:tableStyleId>
              </a:tblPr>
              <a:tblGrid>
                <a:gridCol w="424498">
                  <a:extLst>
                    <a:ext uri="{9D8B030D-6E8A-4147-A177-3AD203B41FA5}">
                      <a16:colId xmlns:a16="http://schemas.microsoft.com/office/drawing/2014/main" val="2678816453"/>
                    </a:ext>
                  </a:extLst>
                </a:gridCol>
                <a:gridCol w="4558577">
                  <a:extLst>
                    <a:ext uri="{9D8B030D-6E8A-4147-A177-3AD203B41FA5}">
                      <a16:colId xmlns:a16="http://schemas.microsoft.com/office/drawing/2014/main" val="1647168589"/>
                    </a:ext>
                  </a:extLst>
                </a:gridCol>
                <a:gridCol w="4377553">
                  <a:extLst>
                    <a:ext uri="{9D8B030D-6E8A-4147-A177-3AD203B41FA5}">
                      <a16:colId xmlns:a16="http://schemas.microsoft.com/office/drawing/2014/main" val="1359373996"/>
                    </a:ext>
                  </a:extLst>
                </a:gridCol>
                <a:gridCol w="905113">
                  <a:extLst>
                    <a:ext uri="{9D8B030D-6E8A-4147-A177-3AD203B41FA5}">
                      <a16:colId xmlns:a16="http://schemas.microsoft.com/office/drawing/2014/main" val="45154238"/>
                    </a:ext>
                  </a:extLst>
                </a:gridCol>
              </a:tblGrid>
              <a:tr h="565732">
                <a:tc>
                  <a:txBody>
                    <a:bodyPr/>
                    <a:lstStyle/>
                    <a:p>
                      <a:pPr>
                        <a:spcAft>
                          <a:spcPts val="0"/>
                        </a:spcAft>
                      </a:pPr>
                      <a:r>
                        <a:rPr lang="ru-RU" sz="1800">
                          <a:effectLst/>
                          <a:latin typeface="Times New Roman" panose="02020603050405020304" pitchFamily="18" charset="0"/>
                          <a:cs typeface="Times New Roman" panose="02020603050405020304" pitchFamily="18" charset="0"/>
                        </a:rPr>
                        <a:t>№</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dirty="0" err="1">
                          <a:effectLst/>
                          <a:latin typeface="Times New Roman" panose="02020603050405020304" pitchFamily="18" charset="0"/>
                          <a:cs typeface="Times New Roman" panose="02020603050405020304" pitchFamily="18" charset="0"/>
                        </a:rPr>
                        <a:t>Ma’ruza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mavzulari</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latin typeface="Times New Roman" panose="02020603050405020304" pitchFamily="18" charset="0"/>
                          <a:cs typeface="Times New Roman" panose="02020603050405020304" pitchFamily="18" charset="0"/>
                        </a:rPr>
                        <a:t>Qisqacha tavsifi (kalit so‘zlar)</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US" sz="1800">
                          <a:effectLst/>
                          <a:latin typeface="Times New Roman" panose="02020603050405020304" pitchFamily="18" charset="0"/>
                          <a:cs typeface="Times New Roman" panose="02020603050405020304" pitchFamily="18" charset="0"/>
                        </a:rPr>
                        <a:t>Soat</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04574102"/>
                  </a:ext>
                </a:extLst>
              </a:tr>
              <a:tr h="1213768">
                <a:tc>
                  <a:txBody>
                    <a:bodyPr/>
                    <a:lstStyle/>
                    <a:p>
                      <a:pPr>
                        <a:spcAft>
                          <a:spcPts val="0"/>
                        </a:spcAft>
                      </a:pPr>
                      <a:r>
                        <a:rPr lang="en-US" sz="1800">
                          <a:effectLst/>
                          <a:latin typeface="Times New Roman" panose="02020603050405020304" pitchFamily="18" charset="0"/>
                          <a:cs typeface="Times New Roman" panose="02020603050405020304" pitchFamily="18" charset="0"/>
                        </a:rPr>
                        <a:t>1</a:t>
                      </a:r>
                      <a:r>
                        <a:rPr lang="uz-Cyrl-UZ" sz="1800">
                          <a:effectLst/>
                          <a:latin typeface="Times New Roman" panose="02020603050405020304" pitchFamily="18" charset="0"/>
                          <a:cs typeface="Times New Roman" panose="02020603050405020304" pitchFamily="18" charset="0"/>
                        </a:rPr>
                        <a:t>.</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171450" algn="just">
                        <a:spcBef>
                          <a:spcPts val="0"/>
                        </a:spcBef>
                        <a:spcAft>
                          <a:spcPts val="0"/>
                        </a:spcAft>
                      </a:pPr>
                      <a:r>
                        <a:rPr lang="uz-Latn-UZ" sz="2400" kern="1200" dirty="0">
                          <a:solidFill>
                            <a:schemeClr val="dk1"/>
                          </a:solidFill>
                          <a:effectLst/>
                          <a:latin typeface="Times New Roman" panose="02020603050405020304" pitchFamily="18" charset="0"/>
                          <a:ea typeface="+mn-ea"/>
                          <a:cs typeface="Times New Roman" panose="02020603050405020304" pitchFamily="18" charset="0"/>
                        </a:rPr>
                        <a:t>Kirish. Xalq og‘zaki ijodi so‘z san’ati sifatida. Xalq og‘zaki ijodining o‘ziga xos xususiyatlari</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just">
                        <a:spcAft>
                          <a:spcPts val="0"/>
                        </a:spcAft>
                        <a:tabLst>
                          <a:tab pos="723900" algn="l"/>
                        </a:tabLst>
                      </a:pP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uz-Cyrl-UZ" sz="1800">
                          <a:effectLst/>
                          <a:latin typeface="Times New Roman" panose="02020603050405020304" pitchFamily="18" charset="0"/>
                          <a:cs typeface="Times New Roman" panose="02020603050405020304" pitchFamily="18" charset="0"/>
                        </a:rPr>
                        <a:t>2</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91018931"/>
                  </a:ext>
                </a:extLst>
              </a:tr>
              <a:tr h="565732">
                <a:tc>
                  <a:txBody>
                    <a:bodyPr/>
                    <a:lstStyle/>
                    <a:p>
                      <a:pPr>
                        <a:spcAft>
                          <a:spcPts val="0"/>
                        </a:spcAft>
                      </a:pPr>
                      <a:r>
                        <a:rPr lang="fr-FR" sz="1800">
                          <a:effectLst/>
                          <a:latin typeface="Times New Roman" panose="02020603050405020304" pitchFamily="18" charset="0"/>
                          <a:cs typeface="Times New Roman" panose="02020603050405020304" pitchFamily="18" charset="0"/>
                        </a:rPr>
                        <a:t>2</a:t>
                      </a:r>
                      <a:r>
                        <a:rPr lang="uz-Cyrl-UZ" sz="1800">
                          <a:effectLst/>
                          <a:latin typeface="Times New Roman" panose="02020603050405020304" pitchFamily="18" charset="0"/>
                          <a:cs typeface="Times New Roman" panose="02020603050405020304" pitchFamily="18" charset="0"/>
                        </a:rPr>
                        <a:t>.</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uz-Latn-UZ" sz="2400" dirty="0">
                          <a:effectLst/>
                          <a:latin typeface="Times New Roman" panose="02020603050405020304" pitchFamily="18" charset="0"/>
                          <a:ea typeface="Calibri" panose="020F0502020204030204" pitchFamily="34" charset="0"/>
                          <a:cs typeface="Times New Roman" panose="02020603050405020304" pitchFamily="18" charset="0"/>
                        </a:rPr>
                        <a:t>Mif va uning badiiy talqinlari</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just">
                        <a:spcAft>
                          <a:spcPts val="0"/>
                        </a:spcAft>
                      </a:pP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uz-Cyrl-UZ" sz="1800">
                          <a:effectLst/>
                          <a:latin typeface="Times New Roman" panose="02020603050405020304" pitchFamily="18" charset="0"/>
                          <a:cs typeface="Times New Roman" panose="02020603050405020304" pitchFamily="18" charset="0"/>
                        </a:rPr>
                        <a:t>2</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57860597"/>
                  </a:ext>
                </a:extLst>
              </a:tr>
              <a:tr h="1697196">
                <a:tc>
                  <a:txBody>
                    <a:bodyPr/>
                    <a:lstStyle/>
                    <a:p>
                      <a:pPr>
                        <a:spcAft>
                          <a:spcPts val="0"/>
                        </a:spcAft>
                      </a:pPr>
                      <a:r>
                        <a:rPr lang="fr-FR" sz="1800">
                          <a:effectLst/>
                          <a:latin typeface="Times New Roman" panose="02020603050405020304" pitchFamily="18" charset="0"/>
                          <a:cs typeface="Times New Roman" panose="02020603050405020304" pitchFamily="18" charset="0"/>
                        </a:rPr>
                        <a:t>3.</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uz-Latn-UZ" sz="2400" dirty="0">
                          <a:effectLst/>
                          <a:latin typeface="Times New Roman" panose="02020603050405020304" pitchFamily="18" charset="0"/>
                          <a:cs typeface="Times New Roman" panose="02020603050405020304" pitchFamily="18" charset="0"/>
                        </a:rPr>
                        <a:t>Afsona, rivoyat, naqllarning janr xususiyati</a:t>
                      </a:r>
                      <a:endParaRPr lang="ru-RU" sz="24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36195" marR="36195" algn="just">
                        <a:spcAft>
                          <a:spcPts val="0"/>
                        </a:spcAft>
                      </a:pP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800">
                          <a:effectLst/>
                          <a:latin typeface="Times New Roman" panose="02020603050405020304" pitchFamily="18" charset="0"/>
                          <a:cs typeface="Times New Roman" panose="02020603050405020304" pitchFamily="18" charset="0"/>
                        </a:rPr>
                        <a:t>2</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70070544"/>
                  </a:ext>
                </a:extLst>
              </a:tr>
              <a:tr h="1414329">
                <a:tc>
                  <a:txBody>
                    <a:bodyPr/>
                    <a:lstStyle/>
                    <a:p>
                      <a:pPr>
                        <a:spcAft>
                          <a:spcPts val="0"/>
                        </a:spcAft>
                      </a:pPr>
                      <a:r>
                        <a:rPr lang="fr-FR" sz="1800">
                          <a:effectLst/>
                          <a:latin typeface="Times New Roman" panose="02020603050405020304" pitchFamily="18" charset="0"/>
                          <a:cs typeface="Times New Roman" panose="02020603050405020304" pitchFamily="18" charset="0"/>
                        </a:rPr>
                        <a:t>4</a:t>
                      </a:r>
                      <a:r>
                        <a:rPr lang="uz-Cyrl-UZ" sz="1800">
                          <a:effectLst/>
                          <a:latin typeface="Times New Roman" panose="02020603050405020304" pitchFamily="18" charset="0"/>
                          <a:cs typeface="Times New Roman" panose="02020603050405020304" pitchFamily="18" charset="0"/>
                        </a:rPr>
                        <a:t>.</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88900" algn="just">
                        <a:spcBef>
                          <a:spcPts val="200"/>
                        </a:spcBef>
                        <a:spcAft>
                          <a:spcPts val="200"/>
                        </a:spcAft>
                        <a:tabLst>
                          <a:tab pos="723900" algn="l"/>
                        </a:tabLst>
                      </a:pPr>
                      <a:r>
                        <a:rPr lang="uz-Latn-UZ" sz="2400" dirty="0">
                          <a:effectLst/>
                          <a:latin typeface="Times New Roman" panose="02020603050405020304" pitchFamily="18" charset="0"/>
                          <a:ea typeface="Calibri" panose="020F0502020204030204" pitchFamily="34" charset="0"/>
                          <a:cs typeface="Times New Roman" panose="02020603050405020304" pitchFamily="18" charset="0"/>
                        </a:rPr>
                        <a:t>O‘zbek marosim folklori</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gn="just">
                        <a:spcAft>
                          <a:spcPts val="0"/>
                        </a:spcAft>
                      </a:pP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uz-Cyrl-UZ" sz="1800" dirty="0">
                          <a:effectLst/>
                          <a:latin typeface="Times New Roman" panose="02020603050405020304" pitchFamily="18" charset="0"/>
                          <a:cs typeface="Times New Roman" panose="02020603050405020304" pitchFamily="18" charset="0"/>
                        </a:rPr>
                        <a:t>2</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9529456"/>
                  </a:ext>
                </a:extLst>
              </a:tr>
            </a:tbl>
          </a:graphicData>
        </a:graphic>
      </p:graphicFrame>
      <p:sp>
        <p:nvSpPr>
          <p:cNvPr id="12" name="Rectangle 3"/>
          <p:cNvSpPr>
            <a:spLocks noChangeArrowheads="1"/>
          </p:cNvSpPr>
          <p:nvPr/>
        </p:nvSpPr>
        <p:spPr bwMode="auto">
          <a:xfrm>
            <a:off x="-970903" y="1322842"/>
            <a:ext cx="19827074" cy="53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8642829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Прямоугольник 1"/>
          <p:cNvSpPr/>
          <p:nvPr/>
        </p:nvSpPr>
        <p:spPr>
          <a:xfrm>
            <a:off x="-9834" y="-4593"/>
            <a:ext cx="12192000" cy="1938992"/>
          </a:xfrm>
          <a:prstGeom prst="rect">
            <a:avLst/>
          </a:prstGeom>
        </p:spPr>
        <p:txBody>
          <a:bodyPr wrap="square">
            <a:spAutoFit/>
          </a:bodyPr>
          <a:lstStyle/>
          <a:p>
            <a:pPr algn="ctr">
              <a:spcAft>
                <a:spcPts val="0"/>
              </a:spcAft>
            </a:pPr>
            <a:endPar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endPar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endPar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endPar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0"/>
              </a:spcAft>
            </a:pPr>
            <a:endParaRPr lang="ru-RU"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Скругленный прямоугольник 3"/>
          <p:cNvSpPr/>
          <p:nvPr/>
        </p:nvSpPr>
        <p:spPr>
          <a:xfrm>
            <a:off x="715224" y="190122"/>
            <a:ext cx="10809838" cy="778599"/>
          </a:xfrm>
          <a:prstGeom prst="roundRect">
            <a:avLst/>
          </a:prstGeom>
          <a:solidFill>
            <a:schemeClr val="tx2">
              <a:lumMod val="20000"/>
              <a:lumOff val="80000"/>
            </a:schemeClr>
          </a:solidFill>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a:latin typeface="Times New Roman" panose="02020603050405020304" pitchFamily="18" charset="0"/>
                <a:cs typeface="Times New Roman" panose="02020603050405020304" pitchFamily="18" charset="0"/>
              </a:rPr>
              <a:t>6</a:t>
            </a:r>
            <a:r>
              <a:rPr lang="uz-Latn-UZ"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O</a:t>
            </a:r>
            <a:r>
              <a:rPr lang="uz-Latn-UZ" sz="2800" b="1" dirty="0">
                <a:latin typeface="Times New Roman" panose="02020603050405020304" pitchFamily="18" charset="0"/>
                <a:cs typeface="Times New Roman" panose="02020603050405020304" pitchFamily="18" charset="0"/>
              </a:rPr>
              <a:t>‘quv adabiyotlari va axborot manbalari</a:t>
            </a:r>
            <a:endParaRPr lang="ru-RU" sz="28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t="7110" b="79034"/>
          <a:stretch/>
        </p:blipFill>
        <p:spPr>
          <a:xfrm rot="5400000">
            <a:off x="-1952455" y="1931331"/>
            <a:ext cx="4399049" cy="536388"/>
          </a:xfrm>
          <a:prstGeom prst="rect">
            <a:avLst/>
          </a:prstGeom>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7110" r="43998" b="79034"/>
          <a:stretch/>
        </p:blipFill>
        <p:spPr>
          <a:xfrm rot="5400000">
            <a:off x="-984718" y="5362642"/>
            <a:ext cx="2463571" cy="536388"/>
          </a:xfrm>
          <a:prstGeom prst="rect">
            <a:avLst/>
          </a:prstGeom>
        </p:spPr>
      </p:pic>
      <p:graphicFrame>
        <p:nvGraphicFramePr>
          <p:cNvPr id="10" name="Таблица 9">
            <a:extLst>
              <a:ext uri="{FF2B5EF4-FFF2-40B4-BE49-F238E27FC236}">
                <a16:creationId xmlns:a16="http://schemas.microsoft.com/office/drawing/2014/main" id="{4F9BC8FD-6E5C-45C5-B197-F3346F1AE48A}"/>
              </a:ext>
            </a:extLst>
          </p:cNvPr>
          <p:cNvGraphicFramePr>
            <a:graphicFrameLocks noGrp="1"/>
          </p:cNvGraphicFramePr>
          <p:nvPr>
            <p:extLst>
              <p:ext uri="{D42A27DB-BD31-4B8C-83A1-F6EECF244321}">
                <p14:modId xmlns:p14="http://schemas.microsoft.com/office/powerpoint/2010/main" val="925828449"/>
              </p:ext>
            </p:extLst>
          </p:nvPr>
        </p:nvGraphicFramePr>
        <p:xfrm>
          <a:off x="968829" y="1436913"/>
          <a:ext cx="10341427" cy="4399051"/>
        </p:xfrm>
        <a:graphic>
          <a:graphicData uri="http://schemas.openxmlformats.org/drawingml/2006/table">
            <a:tbl>
              <a:tblPr firstRow="1" firstCol="1" bandRow="1">
                <a:tableStyleId>{2D5ABB26-0587-4C30-8999-92F81FD0307C}</a:tableStyleId>
              </a:tblPr>
              <a:tblGrid>
                <a:gridCol w="9729410">
                  <a:extLst>
                    <a:ext uri="{9D8B030D-6E8A-4147-A177-3AD203B41FA5}">
                      <a16:colId xmlns:a16="http://schemas.microsoft.com/office/drawing/2014/main" val="2013197423"/>
                    </a:ext>
                  </a:extLst>
                </a:gridCol>
                <a:gridCol w="612017">
                  <a:extLst>
                    <a:ext uri="{9D8B030D-6E8A-4147-A177-3AD203B41FA5}">
                      <a16:colId xmlns:a16="http://schemas.microsoft.com/office/drawing/2014/main" val="3351759421"/>
                    </a:ext>
                  </a:extLst>
                </a:gridCol>
              </a:tblGrid>
              <a:tr h="407621">
                <a:tc gridSpan="2">
                  <a:txBody>
                    <a:bodyPr/>
                    <a:lstStyle/>
                    <a:p>
                      <a:pPr algn="ctr"/>
                      <a:r>
                        <a:rPr lang="uz-Latn-UZ" sz="2000" dirty="0">
                          <a:solidFill>
                            <a:schemeClr val="bg1"/>
                          </a:solidFill>
                          <a:effectLst/>
                          <a:latin typeface="Times New Roman" panose="02020603050405020304" pitchFamily="18" charset="0"/>
                          <a:cs typeface="Times New Roman" panose="02020603050405020304" pitchFamily="18" charset="0"/>
                        </a:rPr>
                        <a:t>Asosiy adabiyotlar</a:t>
                      </a:r>
                      <a:endParaRPr lang="ru-RU" sz="20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val="3596804876"/>
                  </a:ext>
                </a:extLst>
              </a:tr>
              <a:tr h="365229">
                <a:tc>
                  <a:txBody>
                    <a:bodyPr/>
                    <a:lstStyle/>
                    <a:p>
                      <a:pPr marL="0" marR="0" algn="just">
                        <a:spcBef>
                          <a:spcPts val="0"/>
                        </a:spcBef>
                        <a:spcAft>
                          <a:spcPts val="0"/>
                        </a:spcAft>
                        <a:tabLst>
                          <a:tab pos="474980" algn="l"/>
                        </a:tabLst>
                      </a:pPr>
                      <a:r>
                        <a:rPr lang="en-US" sz="2000" dirty="0">
                          <a:solidFill>
                            <a:schemeClr val="bg1"/>
                          </a:solidFill>
                          <a:effectLst/>
                          <a:latin typeface="Times New Roman" panose="02020603050405020304" pitchFamily="18" charset="0"/>
                          <a:cs typeface="Times New Roman" panose="02020603050405020304" pitchFamily="18" charset="0"/>
                        </a:rPr>
                        <a:t>1. </a:t>
                      </a:r>
                      <a:r>
                        <a:rPr lang="uz-Latn-UZ" sz="2000" dirty="0">
                          <a:solidFill>
                            <a:schemeClr val="bg1"/>
                          </a:solidFill>
                          <a:effectLst/>
                          <a:latin typeface="Times New Roman" panose="02020603050405020304" pitchFamily="18" charset="0"/>
                          <a:cs typeface="Times New Roman" panose="02020603050405020304" pitchFamily="18" charset="0"/>
                        </a:rPr>
                        <a:t>Mirzayev T. va boshqalar. O‘zbek folklori / Darslik. –Toshkent: “Tafakkur bo‘stoni”, 2020.</a:t>
                      </a: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1414868895"/>
                  </a:ext>
                </a:extLst>
              </a:tr>
              <a:tr h="365229">
                <a:tc>
                  <a:txBody>
                    <a:bodyPr/>
                    <a:lstStyle/>
                    <a:p>
                      <a:pPr marL="0" marR="0" algn="l">
                        <a:spcBef>
                          <a:spcPts val="0"/>
                        </a:spcBef>
                        <a:spcAft>
                          <a:spcPts val="0"/>
                        </a:spcAft>
                        <a:tabLst>
                          <a:tab pos="474980" algn="l"/>
                        </a:tabLst>
                      </a:pPr>
                      <a:r>
                        <a:rPr lang="en-US" sz="2000" dirty="0">
                          <a:solidFill>
                            <a:schemeClr val="bg1"/>
                          </a:solidFill>
                          <a:effectLst/>
                          <a:latin typeface="Times New Roman" panose="02020603050405020304" pitchFamily="18" charset="0"/>
                          <a:cs typeface="Times New Roman" panose="02020603050405020304" pitchFamily="18" charset="0"/>
                        </a:rPr>
                        <a:t>2.</a:t>
                      </a:r>
                      <a:r>
                        <a:rPr lang="uz-Latn-UZ" sz="2000" dirty="0">
                          <a:solidFill>
                            <a:schemeClr val="bg1"/>
                          </a:solidFill>
                          <a:effectLst/>
                          <a:latin typeface="Times New Roman" panose="02020603050405020304" pitchFamily="18" charset="0"/>
                          <a:cs typeface="Times New Roman" panose="02020603050405020304" pitchFamily="18" charset="0"/>
                        </a:rPr>
                        <a:t>Jo‘rayev M. Folklorshunoslik asoslari. –Toshkent: “Fan”, 2009.</a:t>
                      </a: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3648640995"/>
                  </a:ext>
                </a:extLst>
              </a:tr>
              <a:tr h="365229">
                <a:tc>
                  <a:txBody>
                    <a:bodyPr/>
                    <a:lstStyle/>
                    <a:p>
                      <a:pPr marL="0" marR="0" algn="just">
                        <a:spcBef>
                          <a:spcPts val="0"/>
                        </a:spcBef>
                        <a:spcAft>
                          <a:spcPts val="0"/>
                        </a:spcAft>
                        <a:tabLst>
                          <a:tab pos="474980" algn="l"/>
                        </a:tabLst>
                      </a:pPr>
                      <a:r>
                        <a:rPr lang="en-US" sz="2000" dirty="0">
                          <a:solidFill>
                            <a:schemeClr val="bg1"/>
                          </a:solidFill>
                          <a:effectLst/>
                          <a:latin typeface="Times New Roman" panose="02020603050405020304" pitchFamily="18" charset="0"/>
                          <a:cs typeface="Times New Roman" panose="02020603050405020304" pitchFamily="18" charset="0"/>
                        </a:rPr>
                        <a:t>3.</a:t>
                      </a:r>
                      <a:r>
                        <a:rPr lang="uz-Latn-UZ" sz="2000" dirty="0">
                          <a:solidFill>
                            <a:schemeClr val="bg1"/>
                          </a:solidFill>
                          <a:effectLst/>
                          <a:latin typeface="Times New Roman" panose="02020603050405020304" pitchFamily="18" charset="0"/>
                          <a:cs typeface="Times New Roman" panose="02020603050405020304" pitchFamily="18" charset="0"/>
                        </a:rPr>
                        <a:t>Safarov O. O‘zbek xalq og‘zaki ijodi. –Toshkent: “Musiqa” nashriyoti, 2010.</a:t>
                      </a:r>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1731230560"/>
                  </a:ext>
                </a:extLst>
              </a:tr>
              <a:tr h="339140">
                <a:tc gridSpan="2">
                  <a:txBody>
                    <a:bodyPr/>
                    <a:lstStyle/>
                    <a:p>
                      <a:pPr marL="0" marR="0" algn="ctr"/>
                      <a:r>
                        <a:rPr lang="uz-Latn-UZ" sz="2000" dirty="0">
                          <a:solidFill>
                            <a:schemeClr val="bg1"/>
                          </a:solidFill>
                          <a:effectLst/>
                          <a:latin typeface="Times New Roman" panose="02020603050405020304" pitchFamily="18" charset="0"/>
                          <a:cs typeface="Times New Roman" panose="02020603050405020304" pitchFamily="18" charset="0"/>
                        </a:rPr>
                        <a:t>Qo‘shimcha adabiyotlar</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val="2564452507"/>
                  </a:ext>
                </a:extLst>
              </a:tr>
              <a:tr h="365229">
                <a:tc>
                  <a:txBody>
                    <a:bodyPr/>
                    <a:lstStyle/>
                    <a:p>
                      <a:pPr marL="0" marR="0" algn="just">
                        <a:spcBef>
                          <a:spcPts val="0"/>
                        </a:spcBef>
                        <a:spcAft>
                          <a:spcPts val="0"/>
                        </a:spcAft>
                        <a:tabLst>
                          <a:tab pos="400050" algn="l"/>
                          <a:tab pos="685800" algn="l"/>
                        </a:tabLst>
                      </a:pPr>
                      <a:r>
                        <a:rPr lang="en-US" sz="2000" dirty="0">
                          <a:solidFill>
                            <a:schemeClr val="bg1"/>
                          </a:solidFill>
                          <a:effectLst/>
                          <a:latin typeface="Times New Roman" panose="02020603050405020304" pitchFamily="18" charset="0"/>
                          <a:cs typeface="Times New Roman" panose="02020603050405020304" pitchFamily="18" charset="0"/>
                        </a:rPr>
                        <a:t>1.</a:t>
                      </a:r>
                      <a:r>
                        <a:rPr lang="uz-Latn-UZ" sz="2000" dirty="0">
                          <a:solidFill>
                            <a:schemeClr val="bg1"/>
                          </a:solidFill>
                          <a:effectLst/>
                          <a:latin typeface="Times New Roman" panose="02020603050405020304" pitchFamily="18" charset="0"/>
                          <a:cs typeface="Times New Roman" panose="02020603050405020304" pitchFamily="18" charset="0"/>
                        </a:rPr>
                        <a:t>Madayev O. O‘zbek xalq og‘zaki poetik ijodi. (Nazariy kurs matni). –Toshkent, 1999.</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3972111376"/>
                  </a:ext>
                </a:extLst>
              </a:tr>
              <a:tr h="365229">
                <a:tc>
                  <a:txBody>
                    <a:bodyPr/>
                    <a:lstStyle/>
                    <a:p>
                      <a:pPr marL="0" marR="0" algn="just">
                        <a:spcBef>
                          <a:spcPts val="0"/>
                        </a:spcBef>
                        <a:spcAft>
                          <a:spcPts val="0"/>
                        </a:spcAft>
                        <a:tabLst>
                          <a:tab pos="400050" algn="l"/>
                          <a:tab pos="685800" algn="l"/>
                        </a:tabLst>
                      </a:pPr>
                      <a:r>
                        <a:rPr lang="en-US" sz="2000" dirty="0">
                          <a:solidFill>
                            <a:schemeClr val="bg1"/>
                          </a:solidFill>
                          <a:effectLst/>
                          <a:latin typeface="Times New Roman" panose="02020603050405020304" pitchFamily="18" charset="0"/>
                          <a:cs typeface="Times New Roman" panose="02020603050405020304" pitchFamily="18" charset="0"/>
                        </a:rPr>
                        <a:t>2.</a:t>
                      </a:r>
                      <a:r>
                        <a:rPr lang="uz-Latn-UZ" sz="2000" dirty="0">
                          <a:solidFill>
                            <a:schemeClr val="bg1"/>
                          </a:solidFill>
                          <a:effectLst/>
                          <a:latin typeface="Times New Roman" panose="02020603050405020304" pitchFamily="18" charset="0"/>
                          <a:cs typeface="Times New Roman" panose="02020603050405020304" pitchFamily="18" charset="0"/>
                        </a:rPr>
                        <a:t>Мирзаев Т. Эпос и сказител. – Ташкент: Фан. – 410 с.</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2112259674"/>
                  </a:ext>
                </a:extLst>
              </a:tr>
              <a:tr h="365229">
                <a:tc>
                  <a:txBody>
                    <a:bodyPr/>
                    <a:lstStyle/>
                    <a:p>
                      <a:pPr marL="0" marR="0" algn="just">
                        <a:spcBef>
                          <a:spcPts val="0"/>
                        </a:spcBef>
                        <a:spcAft>
                          <a:spcPts val="0"/>
                        </a:spcAft>
                        <a:tabLst>
                          <a:tab pos="400050" algn="l"/>
                          <a:tab pos="685800" algn="l"/>
                        </a:tabLst>
                      </a:pPr>
                      <a:r>
                        <a:rPr lang="en-US" sz="2000" dirty="0">
                          <a:solidFill>
                            <a:schemeClr val="bg1"/>
                          </a:solidFill>
                          <a:effectLst/>
                          <a:latin typeface="Times New Roman" panose="02020603050405020304" pitchFamily="18" charset="0"/>
                          <a:cs typeface="Times New Roman" panose="02020603050405020304" pitchFamily="18" charset="0"/>
                        </a:rPr>
                        <a:t>3.</a:t>
                      </a:r>
                      <a:r>
                        <a:rPr lang="uz-Latn-UZ" sz="2000" dirty="0">
                          <a:solidFill>
                            <a:schemeClr val="bg1"/>
                          </a:solidFill>
                          <a:effectLst/>
                          <a:latin typeface="Times New Roman" panose="02020603050405020304" pitchFamily="18" charset="0"/>
                          <a:cs typeface="Times New Roman" panose="02020603050405020304" pitchFamily="18" charset="0"/>
                        </a:rPr>
                        <a:t>Turdimov Sh. Etnos va epos. – Toshkent: O‘zbekiston, 2012.</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2246931501"/>
                  </a:ext>
                </a:extLst>
              </a:tr>
              <a:tr h="365229">
                <a:tc>
                  <a:txBody>
                    <a:bodyPr/>
                    <a:lstStyle/>
                    <a:p>
                      <a:pPr marL="0" marR="0" algn="just">
                        <a:spcBef>
                          <a:spcPts val="0"/>
                        </a:spcBef>
                        <a:spcAft>
                          <a:spcPts val="0"/>
                        </a:spcAft>
                        <a:tabLst>
                          <a:tab pos="400050" algn="l"/>
                          <a:tab pos="685800" algn="l"/>
                        </a:tabLst>
                      </a:pPr>
                      <a:r>
                        <a:rPr lang="en-US" sz="2000" dirty="0">
                          <a:solidFill>
                            <a:schemeClr val="bg1"/>
                          </a:solidFill>
                          <a:effectLst/>
                          <a:latin typeface="Times New Roman" panose="02020603050405020304" pitchFamily="18" charset="0"/>
                          <a:cs typeface="Times New Roman" panose="02020603050405020304" pitchFamily="18" charset="0"/>
                        </a:rPr>
                        <a:t>4.</a:t>
                      </a:r>
                      <a:r>
                        <a:rPr lang="uz-Latn-UZ" sz="2000" dirty="0">
                          <a:solidFill>
                            <a:schemeClr val="bg1"/>
                          </a:solidFill>
                          <a:effectLst/>
                          <a:latin typeface="Times New Roman" panose="02020603050405020304" pitchFamily="18" charset="0"/>
                          <a:cs typeface="Times New Roman" panose="02020603050405020304" pitchFamily="18" charset="0"/>
                        </a:rPr>
                        <a:t>Ergashev A. Qashqadaryo-Surxondaryo dostonchiligi. –Toshkent: “Fan”, 2008.</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4183423630"/>
                  </a:ext>
                </a:extLst>
              </a:tr>
              <a:tr h="365229">
                <a:tc>
                  <a:txBody>
                    <a:bodyPr/>
                    <a:lstStyle/>
                    <a:p>
                      <a:pPr marL="0" marR="0" algn="just">
                        <a:spcBef>
                          <a:spcPts val="0"/>
                        </a:spcBef>
                        <a:spcAft>
                          <a:spcPts val="0"/>
                        </a:spcAft>
                        <a:tabLst>
                          <a:tab pos="400050" algn="l"/>
                          <a:tab pos="685800" algn="l"/>
                        </a:tabLst>
                      </a:pPr>
                      <a:r>
                        <a:rPr lang="en-US" sz="2000" dirty="0">
                          <a:solidFill>
                            <a:schemeClr val="bg1"/>
                          </a:solidFill>
                          <a:effectLst/>
                          <a:latin typeface="Times New Roman" panose="02020603050405020304" pitchFamily="18" charset="0"/>
                          <a:cs typeface="Times New Roman" panose="02020603050405020304" pitchFamily="18" charset="0"/>
                        </a:rPr>
                        <a:t>5.</a:t>
                      </a:r>
                      <a:r>
                        <a:rPr lang="uz-Latn-UZ" sz="2000" dirty="0">
                          <a:solidFill>
                            <a:schemeClr val="bg1"/>
                          </a:solidFill>
                          <a:effectLst/>
                          <a:latin typeface="Times New Roman" panose="02020603050405020304" pitchFamily="18" charset="0"/>
                          <a:cs typeface="Times New Roman" panose="02020603050405020304" pitchFamily="18" charset="0"/>
                        </a:rPr>
                        <a:t>Eshonqulov J. Epik tafakkur tadriji. –Toshkent: “Fan”, 2006. </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1605739448"/>
                  </a:ext>
                </a:extLst>
              </a:tr>
              <a:tr h="365229">
                <a:tc>
                  <a:txBody>
                    <a:bodyPr/>
                    <a:lstStyle/>
                    <a:p>
                      <a:pPr marL="0" marR="0" algn="just">
                        <a:spcBef>
                          <a:spcPts val="0"/>
                        </a:spcBef>
                        <a:spcAft>
                          <a:spcPts val="0"/>
                        </a:spcAft>
                        <a:tabLst>
                          <a:tab pos="400050" algn="l"/>
                          <a:tab pos="685800" algn="l"/>
                        </a:tabLst>
                      </a:pPr>
                      <a:r>
                        <a:rPr lang="en-US" sz="2000" dirty="0">
                          <a:solidFill>
                            <a:schemeClr val="bg1"/>
                          </a:solidFill>
                          <a:effectLst/>
                          <a:latin typeface="Times New Roman" panose="02020603050405020304" pitchFamily="18" charset="0"/>
                          <a:cs typeface="Times New Roman" panose="02020603050405020304" pitchFamily="18" charset="0"/>
                        </a:rPr>
                        <a:t>6.</a:t>
                      </a:r>
                      <a:r>
                        <a:rPr lang="uz-Latn-UZ" sz="2000" dirty="0">
                          <a:solidFill>
                            <a:schemeClr val="bg1"/>
                          </a:solidFill>
                          <a:effectLst/>
                          <a:latin typeface="Times New Roman" panose="02020603050405020304" pitchFamily="18" charset="0"/>
                          <a:cs typeface="Times New Roman" panose="02020603050405020304" pitchFamily="18" charset="0"/>
                        </a:rPr>
                        <a:t>O‘zbek folklorshunosligi masalalari. 3-kitob. –Toshkent: “Fan”, 2010.</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a:solidFill>
                            <a:schemeClr val="bg1"/>
                          </a:solidFill>
                          <a:effectLst/>
                        </a:rPr>
                        <a:t> </a:t>
                      </a:r>
                      <a:endParaRPr lang="ru-RU" sz="140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1735626446"/>
                  </a:ext>
                </a:extLst>
              </a:tr>
              <a:tr h="365229">
                <a:tc>
                  <a:txBody>
                    <a:bodyPr/>
                    <a:lstStyle/>
                    <a:p>
                      <a:pPr marL="0" marR="0" algn="just">
                        <a:spcBef>
                          <a:spcPts val="0"/>
                        </a:spcBef>
                        <a:spcAft>
                          <a:spcPts val="0"/>
                        </a:spcAft>
                        <a:tabLst>
                          <a:tab pos="400050" algn="l"/>
                          <a:tab pos="685800" algn="l"/>
                        </a:tabLst>
                      </a:pPr>
                      <a:r>
                        <a:rPr lang="en-US" sz="2000" dirty="0">
                          <a:solidFill>
                            <a:schemeClr val="bg1"/>
                          </a:solidFill>
                          <a:effectLst/>
                          <a:latin typeface="Times New Roman" panose="02020603050405020304" pitchFamily="18" charset="0"/>
                          <a:cs typeface="Times New Roman" panose="02020603050405020304" pitchFamily="18" charset="0"/>
                        </a:rPr>
                        <a:t>7.</a:t>
                      </a:r>
                      <a:r>
                        <a:rPr lang="uz-Latn-UZ" sz="2000" dirty="0">
                          <a:solidFill>
                            <a:schemeClr val="bg1"/>
                          </a:solidFill>
                          <a:effectLst/>
                          <a:latin typeface="Times New Roman" panose="02020603050405020304" pitchFamily="18" charset="0"/>
                          <a:cs typeface="Times New Roman" panose="02020603050405020304" pitchFamily="18" charset="0"/>
                        </a:rPr>
                        <a:t>O‘zbek xalq og‘zaki ijodi yodgorliklari. 100 jildlik. –Toshkent. 2015, 2016.</a:t>
                      </a:r>
                      <a:endPar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spcBef>
                          <a:spcPts val="0"/>
                        </a:spcBef>
                        <a:spcAft>
                          <a:spcPts val="0"/>
                        </a:spcAft>
                      </a:pPr>
                      <a:r>
                        <a:rPr lang="ru-RU" sz="1400" dirty="0">
                          <a:solidFill>
                            <a:schemeClr val="bg1"/>
                          </a:solidFill>
                          <a:effectLst/>
                        </a:rPr>
                        <a:t> </a:t>
                      </a:r>
                      <a:endParaRPr lang="ru-RU" sz="1400" dirty="0">
                        <a:solidFill>
                          <a:schemeClr val="bg1"/>
                        </a:solidFill>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3811744567"/>
                  </a:ext>
                </a:extLst>
              </a:tr>
            </a:tbl>
          </a:graphicData>
        </a:graphic>
      </p:graphicFrame>
    </p:spTree>
    <p:extLst>
      <p:ext uri="{BB962C8B-B14F-4D97-AF65-F5344CB8AC3E}">
        <p14:creationId xmlns:p14="http://schemas.microsoft.com/office/powerpoint/2010/main" val="637243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ктор">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екстура гранж">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1887</TotalTime>
  <Words>470</Words>
  <Application>Microsoft Office PowerPoint</Application>
  <PresentationFormat>Широкоэкранный</PresentationFormat>
  <Paragraphs>112</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Century Gothic</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User</cp:lastModifiedBy>
  <cp:revision>147</cp:revision>
  <dcterms:created xsi:type="dcterms:W3CDTF">2022-11-02T07:19:34Z</dcterms:created>
  <dcterms:modified xsi:type="dcterms:W3CDTF">2025-05-13T09:41:19Z</dcterms:modified>
</cp:coreProperties>
</file>