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04" autoAdjust="0"/>
    <p:restoredTop sz="83662" autoAdjust="0"/>
  </p:normalViewPr>
  <p:slideViewPr>
    <p:cSldViewPr snapToGrid="0">
      <p:cViewPr>
        <p:scale>
          <a:sx n="67" d="100"/>
          <a:sy n="67" d="100"/>
        </p:scale>
        <p:origin x="-76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4113620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2365300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E76D90-5ED6-4AA7-B860-AF79B11F7C5F}" type="slidenum">
              <a:rPr lang="ru-RU" smtClean="0"/>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15127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1368123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E76D90-5ED6-4AA7-B860-AF79B11F7C5F}"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36575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2249252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35402947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2370024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2169064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227781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3090174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1869037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2303483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2283114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3827888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CE35027-B070-44A9-B381-CDDDD67A8596}" type="datetimeFigureOut">
              <a:rPr lang="ru-RU" smtClean="0"/>
              <a:pPr/>
              <a:t>17.05.2025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2E76D90-5ED6-4AA7-B860-AF79B11F7C5F}" type="slidenum">
              <a:rPr lang="ru-RU" smtClean="0"/>
              <a:pPr/>
              <a:t>‹#›</a:t>
            </a:fld>
            <a:endParaRPr lang="ru-RU"/>
          </a:p>
        </p:txBody>
      </p:sp>
    </p:spTree>
    <p:extLst>
      <p:ext uri="{BB962C8B-B14F-4D97-AF65-F5344CB8AC3E}">
        <p14:creationId xmlns:p14="http://schemas.microsoft.com/office/powerpoint/2010/main" val="1673085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CE35027-B070-44A9-B381-CDDDD67A8596}" type="datetimeFigureOut">
              <a:rPr lang="ru-RU" smtClean="0"/>
              <a:pPr/>
              <a:t>17.05.2025</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2E76D90-5ED6-4AA7-B860-AF79B11F7C5F}" type="slidenum">
              <a:rPr lang="ru-RU" smtClean="0"/>
              <a:pPr/>
              <a:t>‹#›</a:t>
            </a:fld>
            <a:endParaRPr lang="ru-RU"/>
          </a:p>
        </p:txBody>
      </p:sp>
    </p:spTree>
    <p:extLst>
      <p:ext uri="{BB962C8B-B14F-4D97-AF65-F5344CB8AC3E}">
        <p14:creationId xmlns:p14="http://schemas.microsoft.com/office/powerpoint/2010/main" val="27261265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7426" y="2364776"/>
            <a:ext cx="9735671" cy="1320800"/>
          </a:xfrm>
        </p:spPr>
        <p:txBody>
          <a:bodyPr>
            <a:normAutofit fontScale="90000"/>
          </a:bodyPr>
          <a:lstStyle/>
          <a:p>
            <a:pPr algn="ctr"/>
            <a:r>
              <a:rPr lang="en-US" sz="3200" b="1" dirty="0">
                <a:solidFill>
                  <a:schemeClr val="accent2">
                    <a:lumMod val="50000"/>
                  </a:schemeClr>
                </a:solidFill>
                <a:latin typeface="Times New Roman" panose="02020603050405020304" pitchFamily="18" charset="0"/>
                <a:cs typeface="Times New Roman" panose="02020603050405020304" pitchFamily="18" charset="0"/>
              </a:rPr>
              <a:t>“MUTOLAA MADANIYATI VA IFODALI O‘QISH” FANI HAQIDA </a:t>
            </a:r>
            <a:r>
              <a:rPr lang="en-US" sz="3200" b="1" dirty="0" smtClean="0">
                <a:solidFill>
                  <a:schemeClr val="accent2">
                    <a:lumMod val="50000"/>
                  </a:schemeClr>
                </a:solidFill>
                <a:latin typeface="Times New Roman" panose="02020603050405020304" pitchFamily="18" charset="0"/>
                <a:cs typeface="Times New Roman" panose="02020603050405020304" pitchFamily="18" charset="0"/>
              </a:rPr>
              <a:t>MA’LUMOT</a:t>
            </a:r>
            <a:r>
              <a:rPr lang="ru-RU" sz="3200" b="1" dirty="0" smtClean="0">
                <a:solidFill>
                  <a:schemeClr val="accent2">
                    <a:lumMod val="50000"/>
                  </a:schemeClr>
                </a:solidFill>
                <a:latin typeface="Times New Roman" panose="02020603050405020304" pitchFamily="18" charset="0"/>
                <a:cs typeface="Times New Roman" panose="02020603050405020304" pitchFamily="18" charset="0"/>
              </a:rPr>
              <a:t/>
            </a:r>
            <a:br>
              <a:rPr lang="ru-RU" sz="3200" b="1" dirty="0" smtClean="0">
                <a:solidFill>
                  <a:schemeClr val="accent2">
                    <a:lumMod val="50000"/>
                  </a:schemeClr>
                </a:solidFill>
                <a:latin typeface="Times New Roman" panose="02020603050405020304" pitchFamily="18" charset="0"/>
                <a:cs typeface="Times New Roman" panose="02020603050405020304" pitchFamily="18" charset="0"/>
              </a:rPr>
            </a:br>
            <a:r>
              <a:rPr lang="en-US" sz="3200" b="1" dirty="0" smtClean="0">
                <a:solidFill>
                  <a:schemeClr val="accent2">
                    <a:lumMod val="50000"/>
                  </a:schemeClr>
                </a:solidFill>
                <a:latin typeface="Times New Roman" panose="02020603050405020304" pitchFamily="18" charset="0"/>
                <a:cs typeface="Times New Roman" panose="02020603050405020304" pitchFamily="18" charset="0"/>
              </a:rPr>
              <a:t>(</a:t>
            </a:r>
            <a:r>
              <a:rPr lang="en-US" sz="3200" b="1" dirty="0" err="1" smtClean="0">
                <a:solidFill>
                  <a:schemeClr val="accent2">
                    <a:lumMod val="50000"/>
                  </a:schemeClr>
                </a:solidFill>
                <a:latin typeface="Times New Roman" panose="02020603050405020304" pitchFamily="18" charset="0"/>
                <a:cs typeface="Times New Roman" panose="02020603050405020304" pitchFamily="18" charset="0"/>
              </a:rPr>
              <a:t>Ingliz</a:t>
            </a:r>
            <a:r>
              <a:rPr lang="en-US" sz="3200" b="1"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2">
                    <a:lumMod val="50000"/>
                  </a:schemeClr>
                </a:solidFill>
                <a:latin typeface="Times New Roman" panose="02020603050405020304" pitchFamily="18" charset="0"/>
                <a:cs typeface="Times New Roman" panose="02020603050405020304" pitchFamily="18" charset="0"/>
              </a:rPr>
              <a:t>tili</a:t>
            </a:r>
            <a:r>
              <a:rPr lang="en-US" sz="3200" b="1"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3200" b="1" smtClean="0">
                <a:solidFill>
                  <a:schemeClr val="accent2">
                    <a:lumMod val="50000"/>
                  </a:schemeClr>
                </a:solidFill>
                <a:latin typeface="Times New Roman" panose="02020603050405020304" pitchFamily="18" charset="0"/>
                <a:cs typeface="Times New Roman" panose="02020603050405020304" pitchFamily="18" charset="0"/>
              </a:rPr>
              <a:t>yo‘nalishi)</a:t>
            </a:r>
            <a:endParaRPr lang="ru-RU" sz="3200" b="1"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80693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9F8D9F1-A876-4426-90CC-6726F6EBD660}"/>
              </a:ext>
            </a:extLst>
          </p:cNvPr>
          <p:cNvSpPr>
            <a:spLocks noGrp="1"/>
          </p:cNvSpPr>
          <p:nvPr>
            <p:ph type="title"/>
          </p:nvPr>
        </p:nvSpPr>
        <p:spPr/>
        <p:txBody>
          <a:bodyPr/>
          <a:lstStyle/>
          <a:p>
            <a:r>
              <a:rPr lang="en-US" dirty="0"/>
              <a:t> </a:t>
            </a:r>
            <a:endParaRPr lang="ru-RU" dirty="0"/>
          </a:p>
        </p:txBody>
      </p:sp>
      <p:sp>
        <p:nvSpPr>
          <p:cNvPr id="3" name="Объект 2">
            <a:extLst>
              <a:ext uri="{FF2B5EF4-FFF2-40B4-BE49-F238E27FC236}">
                <a16:creationId xmlns:a16="http://schemas.microsoft.com/office/drawing/2014/main" xmlns="" id="{69225156-9A56-469C-AA8F-F4DD2F1FBCF9}"/>
              </a:ext>
            </a:extLst>
          </p:cNvPr>
          <p:cNvSpPr>
            <a:spLocks noGrp="1"/>
          </p:cNvSpPr>
          <p:nvPr>
            <p:ph idx="1"/>
          </p:nvPr>
        </p:nvSpPr>
        <p:spPr>
          <a:xfrm>
            <a:off x="677334" y="1046828"/>
            <a:ext cx="8596668" cy="3880773"/>
          </a:xfrm>
        </p:spPr>
        <p:txBody>
          <a:bodyPr>
            <a:noAutofit/>
          </a:bodyPr>
          <a:lstStyle/>
          <a:p>
            <a:pPr algn="just">
              <a:lnSpc>
                <a:spcPct val="150000"/>
              </a:lnSpc>
            </a:pPr>
            <a:r>
              <a:rPr lang="en-US" sz="2000" dirty="0" err="1">
                <a:latin typeface="Times New Roman" panose="02020603050405020304" pitchFamily="18" charset="0"/>
                <a:cs typeface="Times New Roman" panose="02020603050405020304" pitchFamily="18" charset="0"/>
              </a:rPr>
              <a:t>Rivojlangan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Gʻarb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davlatlaridagi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mutolaa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sosiologiyasi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psixologiyasi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tadqiqotchilari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allaqachon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mazkur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tizimga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o‘tganlar</a:t>
            </a:r>
            <a:r>
              <a:rPr lang="en-US" sz="2000" dirty="0">
                <a:latin typeface="Times New Roman" panose="02020603050405020304" pitchFamily="18" charset="0"/>
                <a:cs typeface="Times New Roman" panose="02020603050405020304" pitchFamily="18" charset="0"/>
              </a:rPr>
              <a:t>. Bu </a:t>
            </a:r>
            <a:r>
              <a:rPr lang="en-US" sz="2000" dirty="0" err="1">
                <a:latin typeface="Times New Roman" panose="02020603050405020304" pitchFamily="18" charset="0"/>
                <a:cs typeface="Times New Roman" panose="02020603050405020304" pitchFamily="18" charset="0"/>
              </a:rPr>
              <a:t>tizimdagi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muhim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belgilar</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mutolaa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texnologiyasi</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mutolaa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darajasi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hamda</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mutolaa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intensivligidir</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Mutolaa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texnologiyasi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o‘quvchi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tomonidan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matnni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o‘zlashtirish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usullarini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anglatib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jarayonning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sifat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miqdor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yo‘nalishlariga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N.Rubakin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fikricha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kitobxon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tomonidan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matnning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qanchalik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sifatli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o‘zlashtirilgani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mazmunini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qanchalik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darajada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anglaganligi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hamda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anglagan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tushunchalarni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hayotga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qanchalik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tatbiq</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qila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olishi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belgilanadi</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5856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E0C2767-D702-4BEF-8459-E2FE9270B528}"/>
              </a:ext>
            </a:extLst>
          </p:cNvPr>
          <p:cNvSpPr>
            <a:spLocks noGrp="1"/>
          </p:cNvSpPr>
          <p:nvPr>
            <p:ph type="title"/>
          </p:nvPr>
        </p:nvSpPr>
        <p:spPr/>
        <p:txBody>
          <a:bodyPr/>
          <a:lstStyle/>
          <a:p>
            <a:r>
              <a:rPr lang="en-US" dirty="0"/>
              <a:t> </a:t>
            </a:r>
            <a:endParaRPr lang="ru-RU" dirty="0"/>
          </a:p>
        </p:txBody>
      </p:sp>
      <p:sp>
        <p:nvSpPr>
          <p:cNvPr id="3" name="Объект 2">
            <a:extLst>
              <a:ext uri="{FF2B5EF4-FFF2-40B4-BE49-F238E27FC236}">
                <a16:creationId xmlns:a16="http://schemas.microsoft.com/office/drawing/2014/main" xmlns="" id="{E33F6AF7-01DA-499A-8AE6-BE9782217EC4}"/>
              </a:ext>
            </a:extLst>
          </p:cNvPr>
          <p:cNvSpPr>
            <a:spLocks noGrp="1"/>
          </p:cNvSpPr>
          <p:nvPr>
            <p:ph idx="1"/>
          </p:nvPr>
        </p:nvSpPr>
        <p:spPr>
          <a:xfrm>
            <a:off x="677334" y="1270000"/>
            <a:ext cx="8843184" cy="3880773"/>
          </a:xfrm>
        </p:spPr>
        <p:txBody>
          <a:bodyPr>
            <a:noAutofit/>
          </a:bodyPr>
          <a:lstStyle/>
          <a:p>
            <a:pPr algn="just"/>
            <a:r>
              <a:rPr lang="en-US" sz="2000" dirty="0" err="1">
                <a:latin typeface="Times New Roman" panose="02020603050405020304" pitchFamily="18" charset="0"/>
                <a:cs typeface="Times New Roman" panose="02020603050405020304" pitchFamily="18" charset="0"/>
              </a:rPr>
              <a:t>Mutolaa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madaniyatining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ikkinchi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tizim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yasovchi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xususiyati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mutolaa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darajasi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mutolaa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texnolgiyasi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bog‘liq</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bo‘lib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o‘quvchi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tomonidan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ma’lumotni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anglash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darajasini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bildiradi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to‘rtta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bosqichi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mavjud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bo‘lib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quyidagilardir</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a) </a:t>
            </a:r>
            <a:r>
              <a:rPr lang="en-US" sz="2000" dirty="0" err="1">
                <a:latin typeface="Times New Roman" panose="02020603050405020304" pitchFamily="18" charset="0"/>
                <a:cs typeface="Times New Roman" panose="02020603050405020304" pitchFamily="18" charset="0"/>
              </a:rPr>
              <a:t>birinchi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darajada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o‘quvchi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matnning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mazmunini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anglab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hikoya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qilinayotgan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voqeaning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syujetini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hamda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asosiy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jihatlarini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eslab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qoladi</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b) </a:t>
            </a:r>
            <a:r>
              <a:rPr lang="en-US" sz="2000" dirty="0" err="1">
                <a:latin typeface="Times New Roman" panose="02020603050405020304" pitchFamily="18" charset="0"/>
                <a:cs typeface="Times New Roman" panose="02020603050405020304" pitchFamily="18" charset="0"/>
              </a:rPr>
              <a:t>ikkinchi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darajada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o‘kuvchi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matnning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mazmunini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hamda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syujetni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anglab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voqealar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rivojini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ma’lum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darajada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bashorat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qila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qobiliyatiga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bo‘ladi</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d) </a:t>
            </a:r>
            <a:r>
              <a:rPr lang="en-US" sz="2000" dirty="0" err="1">
                <a:latin typeface="Times New Roman" panose="02020603050405020304" pitchFamily="18" charset="0"/>
                <a:cs typeface="Times New Roman" panose="02020603050405020304" pitchFamily="18" charset="0"/>
              </a:rPr>
              <a:t>uchinchi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darajada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o‘quvchi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matnga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hikoya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qilinayotgan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voqeaga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o‘zining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mustaqil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munosabatini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bildirib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qahramonlarning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xatti-harakatlarini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baholay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hamda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asarning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epizodlarini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tahlil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qila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oladi</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e) </a:t>
            </a:r>
            <a:r>
              <a:rPr lang="en-US" sz="2000" dirty="0" err="1">
                <a:latin typeface="Times New Roman" panose="02020603050405020304" pitchFamily="18" charset="0"/>
                <a:cs typeface="Times New Roman" panose="02020603050405020304" pitchFamily="18" charset="0"/>
              </a:rPr>
              <a:t>to‘rtinchi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darajada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o‘quvchi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matnning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mazmunini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anglab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voqeani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mustaqil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tahlil</a:t>
            </a:r>
            <a:r>
              <a:rPr lang="en-US" sz="2000" dirty="0">
                <a:latin typeface="Times New Roman" panose="02020603050405020304" pitchFamily="18" charset="0"/>
                <a:cs typeface="Times New Roman" panose="02020603050405020304" pitchFamily="18" charset="0"/>
              </a:rPr>
              <a:t> eta </a:t>
            </a:r>
            <a:r>
              <a:rPr lang="en-US" sz="2000" dirty="0" err="1">
                <a:latin typeface="Times New Roman" panose="02020603050405020304" pitchFamily="18" charset="0"/>
                <a:cs typeface="Times New Roman" panose="02020603050405020304" pitchFamily="18" charset="0"/>
              </a:rPr>
              <a:t>oladi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Voqea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qahramonlarining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xatti-harakatlarini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tahlil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qilib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munosabatini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shakllantiradi</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just"/>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5420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AD544DD-B86A-43E7-A32C-F10DFEBD2CB8}"/>
              </a:ext>
            </a:extLst>
          </p:cNvPr>
          <p:cNvSpPr>
            <a:spLocks noGrp="1"/>
          </p:cNvSpPr>
          <p:nvPr>
            <p:ph type="title"/>
          </p:nvPr>
        </p:nvSpPr>
        <p:spPr/>
        <p:txBody>
          <a:bodyPr/>
          <a:lstStyle/>
          <a:p>
            <a:r>
              <a:rPr lang="en-US" dirty="0"/>
              <a:t> </a:t>
            </a:r>
            <a:endParaRPr lang="ru-RU" dirty="0"/>
          </a:p>
        </p:txBody>
      </p:sp>
      <p:sp>
        <p:nvSpPr>
          <p:cNvPr id="3" name="Объект 2">
            <a:extLst>
              <a:ext uri="{FF2B5EF4-FFF2-40B4-BE49-F238E27FC236}">
                <a16:creationId xmlns:a16="http://schemas.microsoft.com/office/drawing/2014/main" xmlns="" id="{BC1BEA71-38D7-4005-9D40-98824A71B583}"/>
              </a:ext>
            </a:extLst>
          </p:cNvPr>
          <p:cNvSpPr>
            <a:spLocks noGrp="1"/>
          </p:cNvSpPr>
          <p:nvPr>
            <p:ph idx="1"/>
          </p:nvPr>
        </p:nvSpPr>
        <p:spPr>
          <a:xfrm>
            <a:off x="548242" y="848157"/>
            <a:ext cx="8596668" cy="3880773"/>
          </a:xfrm>
        </p:spPr>
        <p:txBody>
          <a:bodyPr>
            <a:noAutofit/>
          </a:bodyPr>
          <a:lstStyle/>
          <a:p>
            <a:pPr algn="just"/>
            <a:r>
              <a:rPr lang="uz-Cyrl-UZ" sz="2000" dirty="0">
                <a:latin typeface="Times New Roman" panose="02020603050405020304" pitchFamily="18" charset="0"/>
                <a:cs typeface="Times New Roman" panose="02020603050405020304" pitchFamily="18" charset="0"/>
              </a:rPr>
              <a:t>Chiroyli va ravon nutq, notiqlik, eng avvalo, mutolaa madaniyati bilan shakllanadi.</a:t>
            </a:r>
            <a:r>
              <a:rPr lang="en-US" sz="2000" dirty="0">
                <a:latin typeface="Times New Roman" panose="02020603050405020304" pitchFamily="18" charset="0"/>
                <a:cs typeface="Times New Roman" panose="02020603050405020304" pitchFamily="18" charset="0"/>
              </a:rPr>
              <a:t> Shu </a:t>
            </a:r>
            <a:r>
              <a:rPr lang="en-US" sz="2000" dirty="0" err="1">
                <a:latin typeface="Times New Roman" panose="02020603050405020304" pitchFamily="18" charset="0"/>
                <a:cs typeface="Times New Roman" panose="02020603050405020304" pitchFamily="18" charset="0"/>
              </a:rPr>
              <a:t>ma’noda</a:t>
            </a:r>
            <a:r>
              <a:rPr lang="en-US" sz="2000" dirty="0">
                <a:latin typeface="Times New Roman" panose="02020603050405020304" pitchFamily="18" charset="0"/>
                <a:cs typeface="Times New Roman" panose="02020603050405020304" pitchFamily="18" charset="0"/>
              </a:rPr>
              <a:t> biz </a:t>
            </a:r>
            <a:r>
              <a:rPr lang="en-US" sz="2000" dirty="0" err="1">
                <a:latin typeface="Times New Roman" panose="02020603050405020304" pitchFamily="18" charset="0"/>
                <a:cs typeface="Times New Roman" panose="02020603050405020304" pitchFamily="18" charset="0"/>
              </a:rPr>
              <a:t>yuqorida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mutolaa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haqida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batafsilroq</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to‘xtaldik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nutq</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notiqlik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haqida</a:t>
            </a:r>
            <a:r>
              <a:rPr lang="en-US" sz="2000" dirty="0">
                <a:latin typeface="Times New Roman" panose="02020603050405020304" pitchFamily="18" charset="0"/>
                <a:cs typeface="Times New Roman" panose="02020603050405020304" pitchFamily="18" charset="0"/>
              </a:rPr>
              <a:t> ham </a:t>
            </a:r>
            <a:r>
              <a:rPr lang="en-US" sz="2000" dirty="0" err="1">
                <a:latin typeface="Times New Roman" panose="02020603050405020304" pitchFamily="18" charset="0"/>
                <a:cs typeface="Times New Roman" panose="02020603050405020304" pitchFamily="18" charset="0"/>
              </a:rPr>
              <a:t>so‘z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yuritsak</a:t>
            </a:r>
            <a:r>
              <a:rPr lang="en-US" sz="2000" dirty="0">
                <a:latin typeface="Times New Roman" panose="02020603050405020304" pitchFamily="18" charset="0"/>
                <a:cs typeface="Times New Roman" panose="02020603050405020304" pitchFamily="18" charset="0"/>
              </a:rPr>
              <a:t>.</a:t>
            </a:r>
            <a:r>
              <a:rPr lang="uz-Cyrl-UZ" sz="2000" dirty="0">
                <a:latin typeface="Times New Roman" panose="02020603050405020304" pitchFamily="18" charset="0"/>
                <a:cs typeface="Times New Roman" panose="02020603050405020304" pitchFamily="18" charset="0"/>
              </a:rPr>
              <a:t> Notiqlik haqidagi ta’limot qadimgi Rim va Afinada shakllangan bo‘lsa ham, unga qadar Misr, Assuriya, Vavilon va Hindiston kabi mamlakatlarda paydo bo‘lganligi notiqlik san’ati tajribasidan ma’lum. Ushbu davrlarda jamiyatning rivojlanishi, savdo-sotiqning, sud ishlarining nihoyatda taraqqiy etishi notiqlikni san’at darajasiga ko‘tardi. Chunki u paytlarda davlat arboblarining obro‘-e’tibori va yuqori lavozimlarga ko‘tarilishi, ulaming notiqlik mahoratiga ham bog‘liq bo‘lgan. Notiqlik san’ati sarkardalik mahorati bilan barobar darajada ulug‘langan. Mashhur notiq Sitseron: “Tarixda yo yaxshi harbiy sarkarda, yo yaxshi notiq bo‘lish kerak”, degan ekan. Bu gapda katta hikmat bor. G‘arbiy sarkardaning itoatida ko‘p sonli lashkar bo‘lishini tasavvur qilsak, bu so‘z tasodifiy o‘xshatish emasligiga amin bo‘lamiz. </a:t>
            </a:r>
            <a:r>
              <a:rPr lang="en-US" sz="2000" dirty="0" err="1">
                <a:latin typeface="Times New Roman" panose="02020603050405020304" pitchFamily="18" charset="0"/>
                <a:cs typeface="Times New Roman" panose="02020603050405020304" pitchFamily="18" charset="0"/>
              </a:rPr>
              <a:t>Yunon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Rim </a:t>
            </a:r>
            <a:r>
              <a:rPr lang="en-US" sz="2000" dirty="0" err="1">
                <a:latin typeface="Times New Roman" panose="02020603050405020304" pitchFamily="18" charset="0"/>
                <a:cs typeface="Times New Roman" panose="02020603050405020304" pitchFamily="18" charset="0"/>
              </a:rPr>
              <a:t>notiqlari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Aristotel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Demosfen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Sitseron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Kvintilian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kabi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nazariyotchilaming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hayotiy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tajribalari</a:t>
            </a:r>
            <a:r>
              <a:rPr lang="en-US" sz="2000" dirty="0">
                <a:latin typeface="Times New Roman" panose="02020603050405020304" pitchFamily="18" charset="0"/>
                <a:cs typeface="Times New Roman" panose="02020603050405020304" pitchFamily="18" charset="0"/>
              </a:rPr>
              <a:t> ham </a:t>
            </a:r>
            <a:r>
              <a:rPr lang="en-US" sz="2000" dirty="0" err="1">
                <a:latin typeface="Times New Roman" panose="02020603050405020304" pitchFamily="18" charset="0"/>
                <a:cs typeface="Times New Roman" panose="02020603050405020304" pitchFamily="18" charset="0"/>
              </a:rPr>
              <a:t>bunga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misoldir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kishilik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jamiyatida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ritorika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notiqlik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san’atining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o‘ziga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xos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maktabini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yaratdilar</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algn="just"/>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8893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AD9AA0B-E446-4ED6-8133-F2A4667EDB4C}"/>
              </a:ext>
            </a:extLst>
          </p:cNvPr>
          <p:cNvSpPr>
            <a:spLocks noGrp="1"/>
          </p:cNvSpPr>
          <p:nvPr>
            <p:ph type="title"/>
          </p:nvPr>
        </p:nvSpPr>
        <p:spPr/>
        <p:txBody>
          <a:bodyPr/>
          <a:lstStyle/>
          <a:p>
            <a:r>
              <a:rPr lang="en-US" dirty="0"/>
              <a:t> </a:t>
            </a:r>
            <a:endParaRPr lang="ru-RU" dirty="0"/>
          </a:p>
        </p:txBody>
      </p:sp>
      <p:sp>
        <p:nvSpPr>
          <p:cNvPr id="3" name="Объект 2">
            <a:extLst>
              <a:ext uri="{FF2B5EF4-FFF2-40B4-BE49-F238E27FC236}">
                <a16:creationId xmlns:a16="http://schemas.microsoft.com/office/drawing/2014/main" xmlns="" id="{3886C89A-C498-4060-9BDD-00CE99C65122}"/>
              </a:ext>
            </a:extLst>
          </p:cNvPr>
          <p:cNvSpPr>
            <a:spLocks noGrp="1"/>
          </p:cNvSpPr>
          <p:nvPr>
            <p:ph idx="1"/>
          </p:nvPr>
        </p:nvSpPr>
        <p:spPr>
          <a:xfrm>
            <a:off x="677334" y="1364524"/>
            <a:ext cx="8596668" cy="3880773"/>
          </a:xfrm>
        </p:spPr>
        <p:txBody>
          <a:bodyPr>
            <a:noAutofit/>
          </a:bodyPr>
          <a:lstStyle/>
          <a:p>
            <a:pPr algn="just">
              <a:lnSpc>
                <a:spcPct val="150000"/>
              </a:lnSpc>
            </a:pP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Mutolaa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madaniyati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ifodali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o‘qish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fani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o‘zining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qadim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ildizlarign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bo‘lib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manbalari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adabiyot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materiallari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badiiy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asardagi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kompozitsion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qismlar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tovush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semantikasi</a:t>
            </a:r>
            <a:r>
              <a:rPr lang="en-US" sz="2000" dirty="0">
                <a:latin typeface="Times New Roman" panose="02020603050405020304" pitchFamily="18" charset="0"/>
                <a:cs typeface="Times New Roman" panose="02020603050405020304" pitchFamily="18" charset="0"/>
              </a:rPr>
              <a:t> fanning </a:t>
            </a:r>
            <a:r>
              <a:rPr lang="en-US" sz="2000" dirty="0" err="1">
                <a:latin typeface="Times New Roman" panose="02020603050405020304" pitchFamily="18" charset="0"/>
                <a:cs typeface="Times New Roman" panose="02020603050405020304" pitchFamily="18" charset="0"/>
              </a:rPr>
              <a:t>asosiy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predmetidir</a:t>
            </a:r>
            <a:r>
              <a:rPr lang="en-US" sz="2000" dirty="0">
                <a:latin typeface="Times New Roman" panose="02020603050405020304" pitchFamily="18" charset="0"/>
                <a:cs typeface="Times New Roman" panose="02020603050405020304" pitchFamily="18" charset="0"/>
              </a:rPr>
              <a:t>. Fan </a:t>
            </a:r>
            <a:r>
              <a:rPr lang="en-US" sz="2000" dirty="0" err="1">
                <a:latin typeface="Times New Roman" panose="02020603050405020304" pitchFamily="18" charset="0"/>
                <a:cs typeface="Times New Roman" panose="02020603050405020304" pitchFamily="18" charset="0"/>
              </a:rPr>
              <a:t>o‘z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oldiga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Kitobga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qiziqishni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odamlarning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adabiyotlar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kengroq</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tanishish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rag‘batini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oshirish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kitob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ishlashda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maxsus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bilimga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shuningdek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axborot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manbalaridan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to‘liq</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foydalanishga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yordam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beruvchi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ko‘nikma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malakalarga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kitobni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tanlash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o‘qish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avaylab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saqlash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shaxsiy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kutubxona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tashkil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etish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o‘qilgan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kitoblarni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boshqalarga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tavsiya</a:t>
            </a:r>
            <a:r>
              <a:rPr lang="en-US" sz="2000" dirty="0">
                <a:latin typeface="Times New Roman" panose="02020603050405020304" pitchFamily="18" charset="0"/>
                <a:cs typeface="Times New Roman" panose="02020603050405020304" pitchFamily="18" charset="0"/>
              </a:rPr>
              <a:t> eta </a:t>
            </a:r>
            <a:r>
              <a:rPr lang="en-US" sz="2000" dirty="0" err="1">
                <a:latin typeface="Times New Roman" panose="02020603050405020304" pitchFamily="18" charset="0"/>
                <a:cs typeface="Times New Roman" panose="02020603050405020304" pitchFamily="18" charset="0"/>
              </a:rPr>
              <a:t>olish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kabilarni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oldiga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maqsad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qilib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qo‘ygan</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algn="just">
              <a:lnSpc>
                <a:spcPct val="150000"/>
              </a:lnSpc>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5910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F61D08B-B2C6-44E1-801D-BF0BEFD9E05E}"/>
              </a:ext>
            </a:extLst>
          </p:cNvPr>
          <p:cNvSpPr>
            <a:spLocks noGrp="1"/>
          </p:cNvSpPr>
          <p:nvPr>
            <p:ph type="title"/>
          </p:nvPr>
        </p:nvSpPr>
        <p:spPr/>
        <p:txBody>
          <a:bodyPr/>
          <a:lstStyle/>
          <a:p>
            <a:r>
              <a:rPr lang="en-US" dirty="0"/>
              <a:t>FANNI O‘QITISHDAN MAQSAD</a:t>
            </a:r>
            <a:endParaRPr lang="ru-RU" dirty="0"/>
          </a:p>
        </p:txBody>
      </p:sp>
      <p:sp>
        <p:nvSpPr>
          <p:cNvPr id="3" name="Объект 2">
            <a:extLst>
              <a:ext uri="{FF2B5EF4-FFF2-40B4-BE49-F238E27FC236}">
                <a16:creationId xmlns:a16="http://schemas.microsoft.com/office/drawing/2014/main" xmlns="" id="{185704B3-3525-465C-9EBB-F4880B88BA49}"/>
              </a:ext>
            </a:extLst>
          </p:cNvPr>
          <p:cNvSpPr>
            <a:spLocks noGrp="1"/>
          </p:cNvSpPr>
          <p:nvPr>
            <p:ph idx="1"/>
          </p:nvPr>
        </p:nvSpPr>
        <p:spPr>
          <a:xfrm>
            <a:off x="677334" y="2160589"/>
            <a:ext cx="9273490" cy="3880773"/>
          </a:xfrm>
        </p:spPr>
        <p:txBody>
          <a:bodyPr>
            <a:normAutofit/>
          </a:bodyPr>
          <a:lstStyle/>
          <a:p>
            <a:r>
              <a:rPr lang="en-US" dirty="0"/>
              <a:t>- </a:t>
            </a:r>
            <a:r>
              <a:rPr lang="en-US" dirty="0" err="1"/>
              <a:t>mutolaa</a:t>
            </a:r>
            <a:r>
              <a:rPr lang="en-US" dirty="0"/>
              <a:t> </a:t>
            </a:r>
            <a:r>
              <a:rPr lang="en-US" dirty="0" err="1"/>
              <a:t>texnikasini</a:t>
            </a:r>
            <a:r>
              <a:rPr lang="en-US" dirty="0"/>
              <a:t> </a:t>
            </a:r>
            <a:r>
              <a:rPr lang="en-US" dirty="0" err="1"/>
              <a:t>o‘zlashtirish</a:t>
            </a:r>
            <a:r>
              <a:rPr lang="en-US" dirty="0"/>
              <a:t>; </a:t>
            </a:r>
            <a:endParaRPr lang="ru-RU" dirty="0"/>
          </a:p>
          <a:p>
            <a:r>
              <a:rPr lang="en-US" dirty="0"/>
              <a:t>- </a:t>
            </a:r>
            <a:r>
              <a:rPr lang="en-US" dirty="0" err="1"/>
              <a:t>mutolaaa</a:t>
            </a:r>
            <a:r>
              <a:rPr lang="en-US" dirty="0"/>
              <a:t> </a:t>
            </a:r>
            <a:r>
              <a:rPr lang="en-US" dirty="0" err="1"/>
              <a:t>madaniyati</a:t>
            </a:r>
            <a:r>
              <a:rPr lang="en-US" dirty="0"/>
              <a:t> </a:t>
            </a:r>
            <a:r>
              <a:rPr lang="en-US" dirty="0" err="1"/>
              <a:t>talablarini</a:t>
            </a:r>
            <a:r>
              <a:rPr lang="en-US" dirty="0"/>
              <a:t> </a:t>
            </a:r>
            <a:r>
              <a:rPr lang="en-US" dirty="0" err="1"/>
              <a:t>o‘zlashtirish</a:t>
            </a:r>
            <a:r>
              <a:rPr lang="en-US" dirty="0"/>
              <a:t>; </a:t>
            </a:r>
            <a:endParaRPr lang="ru-RU" dirty="0"/>
          </a:p>
          <a:p>
            <a:r>
              <a:rPr lang="en-US" dirty="0"/>
              <a:t>- </a:t>
            </a:r>
            <a:r>
              <a:rPr lang="en-US" dirty="0" err="1"/>
              <a:t>kitobxonlik</a:t>
            </a:r>
            <a:r>
              <a:rPr lang="en-US" dirty="0"/>
              <a:t> </a:t>
            </a:r>
            <a:r>
              <a:rPr lang="en-US" dirty="0" err="1"/>
              <a:t>madaniyati</a:t>
            </a:r>
            <a:r>
              <a:rPr lang="en-US" dirty="0"/>
              <a:t> </a:t>
            </a:r>
            <a:r>
              <a:rPr lang="en-US" dirty="0" err="1"/>
              <a:t>asoslarini</a:t>
            </a:r>
            <a:r>
              <a:rPr lang="en-US" dirty="0"/>
              <a:t> </a:t>
            </a:r>
            <a:r>
              <a:rPr lang="en-US" dirty="0" err="1"/>
              <a:t>belgilash</a:t>
            </a:r>
            <a:r>
              <a:rPr lang="en-US" dirty="0"/>
              <a:t>;</a:t>
            </a:r>
            <a:endParaRPr lang="ru-RU" dirty="0"/>
          </a:p>
          <a:p>
            <a:r>
              <a:rPr lang="en-US" dirty="0"/>
              <a:t>- </a:t>
            </a:r>
            <a:r>
              <a:rPr lang="en-US" dirty="0" err="1"/>
              <a:t>nutq</a:t>
            </a:r>
            <a:r>
              <a:rPr lang="en-US" dirty="0"/>
              <a:t> </a:t>
            </a:r>
            <a:r>
              <a:rPr lang="en-US" dirty="0" err="1"/>
              <a:t>madaniyati</a:t>
            </a:r>
            <a:r>
              <a:rPr lang="en-US" dirty="0"/>
              <a:t> </a:t>
            </a:r>
            <a:r>
              <a:rPr lang="en-US" dirty="0" err="1"/>
              <a:t>tarixini</a:t>
            </a:r>
            <a:r>
              <a:rPr lang="en-US" dirty="0"/>
              <a:t> </a:t>
            </a:r>
            <a:r>
              <a:rPr lang="en-US" dirty="0" err="1"/>
              <a:t>o‘rganish</a:t>
            </a:r>
            <a:r>
              <a:rPr lang="en-US" dirty="0"/>
              <a:t>, </a:t>
            </a:r>
            <a:r>
              <a:rPr lang="en-US" dirty="0" err="1"/>
              <a:t>G‘arb</a:t>
            </a:r>
            <a:r>
              <a:rPr lang="en-US" dirty="0"/>
              <a:t> </a:t>
            </a:r>
            <a:r>
              <a:rPr lang="en-US" dirty="0" err="1"/>
              <a:t>va</a:t>
            </a:r>
            <a:r>
              <a:rPr lang="en-US" dirty="0"/>
              <a:t> </a:t>
            </a:r>
            <a:r>
              <a:rPr lang="en-US" dirty="0" err="1"/>
              <a:t>Sharqdagi</a:t>
            </a:r>
            <a:r>
              <a:rPr lang="en-US" dirty="0"/>
              <a:t> </a:t>
            </a:r>
            <a:r>
              <a:rPr lang="en-US" dirty="0" err="1"/>
              <a:t>notiqlik</a:t>
            </a:r>
            <a:r>
              <a:rPr lang="en-US" dirty="0"/>
              <a:t> </a:t>
            </a:r>
            <a:r>
              <a:rPr lang="en-US" dirty="0" err="1"/>
              <a:t>san’ati</a:t>
            </a:r>
            <a:r>
              <a:rPr lang="en-US" dirty="0"/>
              <a:t> </a:t>
            </a:r>
            <a:r>
              <a:rPr lang="en-US" dirty="0" err="1"/>
              <a:t>taraqqiyoti</a:t>
            </a:r>
            <a:r>
              <a:rPr lang="en-US" dirty="0"/>
              <a:t> </a:t>
            </a:r>
            <a:r>
              <a:rPr lang="en-US" dirty="0" err="1"/>
              <a:t>haqida</a:t>
            </a:r>
            <a:r>
              <a:rPr lang="en-US" dirty="0"/>
              <a:t> </a:t>
            </a:r>
            <a:r>
              <a:rPr lang="en-US" dirty="0" err="1"/>
              <a:t>ma’lumotga</a:t>
            </a:r>
            <a:r>
              <a:rPr lang="en-US" dirty="0"/>
              <a:t> </a:t>
            </a:r>
            <a:r>
              <a:rPr lang="en-US" dirty="0" err="1"/>
              <a:t>ega</a:t>
            </a:r>
            <a:r>
              <a:rPr lang="en-US" dirty="0"/>
              <a:t> </a:t>
            </a:r>
            <a:r>
              <a:rPr lang="en-US" dirty="0" err="1"/>
              <a:t>bo‘lish</a:t>
            </a:r>
            <a:r>
              <a:rPr lang="en-US" dirty="0"/>
              <a:t>; </a:t>
            </a:r>
            <a:endParaRPr lang="ru-RU" dirty="0"/>
          </a:p>
          <a:p>
            <a:r>
              <a:rPr lang="en-US" dirty="0"/>
              <a:t>- </a:t>
            </a:r>
            <a:r>
              <a:rPr lang="en-US" dirty="0" err="1"/>
              <a:t>notiqlik</a:t>
            </a:r>
            <a:r>
              <a:rPr lang="en-US" dirty="0"/>
              <a:t> </a:t>
            </a:r>
            <a:r>
              <a:rPr lang="en-US" dirty="0" err="1"/>
              <a:t>san’atining</a:t>
            </a:r>
            <a:r>
              <a:rPr lang="en-US" dirty="0"/>
              <a:t> </a:t>
            </a:r>
            <a:r>
              <a:rPr lang="en-US" dirty="0" err="1"/>
              <a:t>asosiy</a:t>
            </a:r>
            <a:r>
              <a:rPr lang="en-US" dirty="0"/>
              <a:t> </a:t>
            </a:r>
            <a:r>
              <a:rPr lang="en-US" dirty="0" err="1"/>
              <a:t>masalalarini</a:t>
            </a:r>
            <a:r>
              <a:rPr lang="en-US" dirty="0"/>
              <a:t> </a:t>
            </a:r>
            <a:r>
              <a:rPr lang="en-US" dirty="0" err="1"/>
              <a:t>o‘zlashtirish</a:t>
            </a:r>
            <a:r>
              <a:rPr lang="en-US" dirty="0"/>
              <a:t>; </a:t>
            </a:r>
            <a:endParaRPr lang="ru-RU" dirty="0"/>
          </a:p>
          <a:p>
            <a:r>
              <a:rPr lang="en-US" dirty="0"/>
              <a:t>- </a:t>
            </a:r>
            <a:r>
              <a:rPr lang="en-US" dirty="0" err="1"/>
              <a:t>nutq</a:t>
            </a:r>
            <a:r>
              <a:rPr lang="en-US" dirty="0"/>
              <a:t> </a:t>
            </a:r>
            <a:r>
              <a:rPr lang="en-US" dirty="0" err="1"/>
              <a:t>sifatlarini</a:t>
            </a:r>
            <a:r>
              <a:rPr lang="en-US" dirty="0"/>
              <a:t> </a:t>
            </a:r>
            <a:r>
              <a:rPr lang="en-US" dirty="0" err="1"/>
              <a:t>o‘zlashtirish</a:t>
            </a:r>
            <a:r>
              <a:rPr lang="en-US" dirty="0"/>
              <a:t> </a:t>
            </a:r>
            <a:r>
              <a:rPr lang="en-US" dirty="0" err="1"/>
              <a:t>va</a:t>
            </a:r>
            <a:r>
              <a:rPr lang="en-US" dirty="0"/>
              <a:t> </a:t>
            </a:r>
            <a:r>
              <a:rPr lang="en-US" dirty="0" err="1"/>
              <a:t>shu</a:t>
            </a:r>
            <a:r>
              <a:rPr lang="en-US" dirty="0"/>
              <a:t> </a:t>
            </a:r>
            <a:r>
              <a:rPr lang="en-US" dirty="0" err="1"/>
              <a:t>asosda</a:t>
            </a:r>
            <a:r>
              <a:rPr lang="en-US" dirty="0"/>
              <a:t> </a:t>
            </a:r>
            <a:r>
              <a:rPr lang="en-US" dirty="0" err="1"/>
              <a:t>maqsadga</a:t>
            </a:r>
            <a:r>
              <a:rPr lang="en-US" dirty="0"/>
              <a:t> </a:t>
            </a:r>
            <a:r>
              <a:rPr lang="en-US" dirty="0" err="1"/>
              <a:t>mos</a:t>
            </a:r>
            <a:r>
              <a:rPr lang="en-US" dirty="0"/>
              <a:t> </a:t>
            </a:r>
            <a:r>
              <a:rPr lang="en-US" dirty="0" err="1"/>
              <a:t>tarzda</a:t>
            </a:r>
            <a:r>
              <a:rPr lang="en-US" dirty="0"/>
              <a:t> </a:t>
            </a:r>
            <a:r>
              <a:rPr lang="en-US" dirty="0" err="1"/>
              <a:t>ta’sirchan</a:t>
            </a:r>
            <a:r>
              <a:rPr lang="en-US" dirty="0"/>
              <a:t> </a:t>
            </a:r>
            <a:r>
              <a:rPr lang="en-US" dirty="0" err="1"/>
              <a:t>nutq</a:t>
            </a:r>
            <a:r>
              <a:rPr lang="en-US" dirty="0"/>
              <a:t> </a:t>
            </a:r>
            <a:r>
              <a:rPr lang="en-US" dirty="0" err="1"/>
              <a:t>yaratish</a:t>
            </a:r>
            <a:r>
              <a:rPr lang="en-US" dirty="0"/>
              <a:t>; </a:t>
            </a:r>
            <a:endParaRPr lang="ru-RU" dirty="0"/>
          </a:p>
          <a:p>
            <a:r>
              <a:rPr lang="en-US" dirty="0"/>
              <a:t>- </a:t>
            </a:r>
            <a:r>
              <a:rPr lang="en-US" dirty="0" err="1"/>
              <a:t>muomala</a:t>
            </a:r>
            <a:r>
              <a:rPr lang="en-US" dirty="0"/>
              <a:t> </a:t>
            </a:r>
            <a:r>
              <a:rPr lang="en-US" dirty="0" err="1"/>
              <a:t>madaniyatini</a:t>
            </a:r>
            <a:r>
              <a:rPr lang="en-US" dirty="0"/>
              <a:t> </a:t>
            </a:r>
            <a:r>
              <a:rPr lang="en-US" dirty="0" err="1"/>
              <a:t>egallash</a:t>
            </a:r>
            <a:r>
              <a:rPr lang="en-US" dirty="0"/>
              <a:t>, </a:t>
            </a:r>
            <a:r>
              <a:rPr lang="en-US" dirty="0" err="1"/>
              <a:t>muloqot</a:t>
            </a:r>
            <a:r>
              <a:rPr lang="en-US" dirty="0"/>
              <a:t> </a:t>
            </a:r>
            <a:r>
              <a:rPr lang="en-US" dirty="0" err="1"/>
              <a:t>vaziyatlarini</a:t>
            </a:r>
            <a:r>
              <a:rPr lang="en-US" dirty="0"/>
              <a:t> </a:t>
            </a:r>
            <a:r>
              <a:rPr lang="en-US" dirty="0" err="1"/>
              <a:t>to‘g‘ri</a:t>
            </a:r>
            <a:r>
              <a:rPr lang="en-US" dirty="0"/>
              <a:t> </a:t>
            </a:r>
            <a:r>
              <a:rPr lang="en-US" dirty="0" err="1"/>
              <a:t>baholay</a:t>
            </a:r>
            <a:r>
              <a:rPr lang="en-US" dirty="0"/>
              <a:t> </a:t>
            </a:r>
            <a:r>
              <a:rPr lang="en-US" dirty="0" err="1"/>
              <a:t>olish</a:t>
            </a:r>
            <a:r>
              <a:rPr lang="en-US" dirty="0"/>
              <a:t>.</a:t>
            </a:r>
            <a:endParaRPr lang="ru-RU" dirty="0"/>
          </a:p>
        </p:txBody>
      </p:sp>
    </p:spTree>
    <p:extLst>
      <p:ext uri="{BB962C8B-B14F-4D97-AF65-F5344CB8AC3E}">
        <p14:creationId xmlns:p14="http://schemas.microsoft.com/office/powerpoint/2010/main" val="3848139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26717E8-7FC7-4F54-B8E5-499B9C37F37C}"/>
              </a:ext>
            </a:extLst>
          </p:cNvPr>
          <p:cNvSpPr>
            <a:spLocks noGrp="1"/>
          </p:cNvSpPr>
          <p:nvPr>
            <p:ph type="title"/>
          </p:nvPr>
        </p:nvSpPr>
        <p:spPr/>
        <p:txBody>
          <a:bodyPr/>
          <a:lstStyle/>
          <a:p>
            <a:pPr algn="ctr"/>
            <a:r>
              <a:rPr lang="en-US" dirty="0"/>
              <a:t>BOSHQA FANLAR BILAN ALOQASI</a:t>
            </a:r>
            <a:endParaRPr lang="ru-RU" dirty="0"/>
          </a:p>
        </p:txBody>
      </p:sp>
      <p:sp>
        <p:nvSpPr>
          <p:cNvPr id="3" name="Объект 2">
            <a:extLst>
              <a:ext uri="{FF2B5EF4-FFF2-40B4-BE49-F238E27FC236}">
                <a16:creationId xmlns:a16="http://schemas.microsoft.com/office/drawing/2014/main" xmlns="" id="{D8F444CD-B199-4051-8623-3622272A3F97}"/>
              </a:ext>
            </a:extLst>
          </p:cNvPr>
          <p:cNvSpPr>
            <a:spLocks noGrp="1"/>
          </p:cNvSpPr>
          <p:nvPr>
            <p:ph idx="1"/>
          </p:nvPr>
        </p:nvSpPr>
        <p:spPr>
          <a:xfrm>
            <a:off x="677334" y="2160589"/>
            <a:ext cx="8940002" cy="3880773"/>
          </a:xfrm>
        </p:spPr>
        <p:txBody>
          <a:bodyPr>
            <a:normAutofit/>
          </a:bodyPr>
          <a:lstStyle/>
          <a:p>
            <a:pPr>
              <a:lnSpc>
                <a:spcPct val="150000"/>
              </a:lnSpc>
            </a:pPr>
            <a:r>
              <a:rPr lang="tr-TR" sz="2000" dirty="0"/>
              <a:t>“</a:t>
            </a:r>
            <a:r>
              <a:rPr lang="uz-Cyrl-UZ" sz="2000" dirty="0"/>
              <a:t>Ifodali o‘qish va nutq madaniyati” fani “Madaniyatshunoslik”, “Yozma nutq me’yorlari”, “Davlat tilida ish yuritish”, “Hozirgi o‘zbek adabiy tili”, “Mutaxassislikka kirish”, “Darslikdan foydalanish metodikasi”, “Adabiyot nazariyasi”, “Mumtoz adabiyot tarixi”, “Sotsiologiya”, “Psixologiya” fanlari bilan aloqador. </a:t>
            </a:r>
            <a:endParaRPr lang="ru-RU" sz="2000" dirty="0"/>
          </a:p>
          <a:p>
            <a:pPr marL="0" indent="0">
              <a:lnSpc>
                <a:spcPct val="150000"/>
              </a:lnSpc>
              <a:buNone/>
            </a:pPr>
            <a:endParaRPr lang="ru-RU" sz="2000" dirty="0"/>
          </a:p>
        </p:txBody>
      </p:sp>
    </p:spTree>
    <p:extLst>
      <p:ext uri="{BB962C8B-B14F-4D97-AF65-F5344CB8AC3E}">
        <p14:creationId xmlns:p14="http://schemas.microsoft.com/office/powerpoint/2010/main" val="2545997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B014394-7412-49C5-8198-58F5B5BABE4D}"/>
              </a:ext>
            </a:extLst>
          </p:cNvPr>
          <p:cNvSpPr>
            <a:spLocks noGrp="1"/>
          </p:cNvSpPr>
          <p:nvPr>
            <p:ph type="title"/>
          </p:nvPr>
        </p:nvSpPr>
        <p:spPr/>
        <p:txBody>
          <a:bodyPr/>
          <a:lstStyle/>
          <a:p>
            <a:pPr algn="ctr"/>
            <a:r>
              <a:rPr lang="en-US" dirty="0"/>
              <a:t>FANNI O‘QITISHDAN KUTILAYOTGAN NATIJALAR</a:t>
            </a:r>
            <a:endParaRPr lang="ru-RU" dirty="0"/>
          </a:p>
        </p:txBody>
      </p:sp>
      <p:sp>
        <p:nvSpPr>
          <p:cNvPr id="3" name="Объект 2">
            <a:extLst>
              <a:ext uri="{FF2B5EF4-FFF2-40B4-BE49-F238E27FC236}">
                <a16:creationId xmlns:a16="http://schemas.microsoft.com/office/drawing/2014/main" xmlns="" id="{1134C82B-EDF6-42E3-8170-24E03BC5C856}"/>
              </a:ext>
            </a:extLst>
          </p:cNvPr>
          <p:cNvSpPr>
            <a:spLocks noGrp="1"/>
          </p:cNvSpPr>
          <p:nvPr>
            <p:ph idx="1"/>
          </p:nvPr>
        </p:nvSpPr>
        <p:spPr>
          <a:xfrm>
            <a:off x="677334" y="2160589"/>
            <a:ext cx="9144398" cy="3035355"/>
          </a:xfrm>
        </p:spPr>
        <p:txBody>
          <a:bodyPr/>
          <a:lstStyle/>
          <a:p>
            <a:pPr>
              <a:lnSpc>
                <a:spcPct val="150000"/>
              </a:lnSpc>
            </a:pPr>
            <a:r>
              <a:rPr lang="uz-Cyrl-UZ" dirty="0"/>
              <a:t>Ushbu fanni o‘qitish orqali o‘zbek tili va adabiyotini tarixiy va nazariy poetika, jahon adabiyoti kontekstida tushunadigan, og‘zaki va yozma nutqi ravon, barmoq va aruz vaznidagi she’rlarni, badiiy matnni ifodali o‘qiy oladigan, </a:t>
            </a:r>
            <a:r>
              <a:rPr lang="en-US" dirty="0" err="1"/>
              <a:t>mutolaa</a:t>
            </a:r>
            <a:r>
              <a:rPr lang="uz-Cyrl-UZ" dirty="0"/>
              <a:t> madaniyati va </a:t>
            </a:r>
            <a:r>
              <a:rPr lang="en-US" dirty="0" err="1"/>
              <a:t>ifodali</a:t>
            </a:r>
            <a:r>
              <a:rPr lang="en-US" dirty="0"/>
              <a:t> </a:t>
            </a:r>
            <a:r>
              <a:rPr lang="en-US" dirty="0" err="1"/>
              <a:t>o‘qish</a:t>
            </a:r>
            <a:r>
              <a:rPr lang="uz-Cyrl-UZ" dirty="0"/>
              <a:t> bo‘yicha bilim, ko‘nikma va malakalarni egallagan, zamonaviy ta’lim texnologiyalarini chuqur o‘zlashtirgan, davr talablariga javob beradigan yuksak malakali pedagog kadrlar va ilmiy xodimlar tayyorlash ko‘zda tutiladi.</a:t>
            </a:r>
            <a:endParaRPr lang="ru-RU" dirty="0"/>
          </a:p>
        </p:txBody>
      </p:sp>
    </p:spTree>
    <p:extLst>
      <p:ext uri="{BB962C8B-B14F-4D97-AF65-F5344CB8AC3E}">
        <p14:creationId xmlns:p14="http://schemas.microsoft.com/office/powerpoint/2010/main" val="3568562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3ECC167-FC46-423E-A436-8B9EDC2FDE0C}"/>
              </a:ext>
            </a:extLst>
          </p:cNvPr>
          <p:cNvSpPr>
            <a:spLocks noGrp="1"/>
          </p:cNvSpPr>
          <p:nvPr>
            <p:ph type="title"/>
          </p:nvPr>
        </p:nvSpPr>
        <p:spPr/>
        <p:txBody>
          <a:bodyPr/>
          <a:lstStyle/>
          <a:p>
            <a:r>
              <a:rPr lang="en-US" dirty="0"/>
              <a:t> </a:t>
            </a:r>
            <a:endParaRPr lang="ru-RU" dirty="0"/>
          </a:p>
        </p:txBody>
      </p:sp>
      <p:sp>
        <p:nvSpPr>
          <p:cNvPr id="3" name="Объект 2">
            <a:extLst>
              <a:ext uri="{FF2B5EF4-FFF2-40B4-BE49-F238E27FC236}">
                <a16:creationId xmlns:a16="http://schemas.microsoft.com/office/drawing/2014/main" xmlns="" id="{9DE62A0A-9781-47C1-8BD3-DF4FA6556313}"/>
              </a:ext>
            </a:extLst>
          </p:cNvPr>
          <p:cNvSpPr>
            <a:spLocks noGrp="1"/>
          </p:cNvSpPr>
          <p:nvPr>
            <p:ph idx="1"/>
          </p:nvPr>
        </p:nvSpPr>
        <p:spPr/>
        <p:txBody>
          <a:bodyPr>
            <a:normAutofit/>
          </a:bodyPr>
          <a:lstStyle/>
          <a:p>
            <a:pPr algn="just">
              <a:lnSpc>
                <a:spcPct val="150000"/>
              </a:lnSpc>
            </a:pPr>
            <a:r>
              <a:rPr lang="en-US" sz="2000" dirty="0"/>
              <a:t>“</a:t>
            </a:r>
            <a:r>
              <a:rPr lang="en-US" sz="2000" dirty="0" err="1"/>
              <a:t>Mutolaa</a:t>
            </a:r>
            <a:r>
              <a:rPr lang="en-US" sz="2000" dirty="0"/>
              <a:t> </a:t>
            </a:r>
            <a:r>
              <a:rPr lang="en-US" sz="2000" dirty="0" err="1"/>
              <a:t>madaniyati</a:t>
            </a:r>
            <a:r>
              <a:rPr lang="en-US" sz="2000" dirty="0"/>
              <a:t> </a:t>
            </a:r>
            <a:r>
              <a:rPr lang="en-US" sz="2000" dirty="0" err="1"/>
              <a:t>va</a:t>
            </a:r>
            <a:r>
              <a:rPr lang="en-US" sz="2000" dirty="0"/>
              <a:t> </a:t>
            </a:r>
            <a:r>
              <a:rPr lang="en-US" sz="2000" dirty="0" err="1"/>
              <a:t>ifodali</a:t>
            </a:r>
            <a:r>
              <a:rPr lang="en-US" sz="2000" dirty="0"/>
              <a:t> </a:t>
            </a:r>
            <a:r>
              <a:rPr lang="en-US" sz="2000" dirty="0" err="1"/>
              <a:t>o‘qish</a:t>
            </a:r>
            <a:r>
              <a:rPr lang="en-US" sz="2000" dirty="0"/>
              <a:t>” </a:t>
            </a:r>
            <a:r>
              <a:rPr lang="en-US" sz="2000" dirty="0" err="1"/>
              <a:t>fani</a:t>
            </a:r>
            <a:r>
              <a:rPr lang="en-US" sz="2000" dirty="0"/>
              <a:t> </a:t>
            </a:r>
            <a:r>
              <a:rPr lang="en-US" sz="2000" dirty="0" err="1"/>
              <a:t>maqsadi</a:t>
            </a:r>
            <a:r>
              <a:rPr lang="en-US" sz="2000" dirty="0"/>
              <a:t> </a:t>
            </a:r>
            <a:r>
              <a:rPr lang="en-US" sz="2000" dirty="0" err="1"/>
              <a:t>talabalarni</a:t>
            </a:r>
            <a:r>
              <a:rPr lang="en-US" sz="2000" dirty="0"/>
              <a:t> </a:t>
            </a:r>
            <a:r>
              <a:rPr lang="en-US" sz="2000" dirty="0" err="1"/>
              <a:t>kitobxonlikka</a:t>
            </a:r>
            <a:r>
              <a:rPr lang="en-US" sz="2000" dirty="0"/>
              <a:t> </a:t>
            </a:r>
            <a:r>
              <a:rPr lang="en-US" sz="2000" dirty="0" err="1"/>
              <a:t>qiziqtirish</a:t>
            </a:r>
            <a:r>
              <a:rPr lang="en-US" sz="2000" dirty="0"/>
              <a:t>, </a:t>
            </a:r>
            <a:r>
              <a:rPr lang="en-US" sz="2000" dirty="0" err="1"/>
              <a:t>ularda</a:t>
            </a:r>
            <a:r>
              <a:rPr lang="en-US" sz="2000" dirty="0"/>
              <a:t> </a:t>
            </a:r>
            <a:r>
              <a:rPr lang="en-US" sz="2000" dirty="0" err="1"/>
              <a:t>mutolaa</a:t>
            </a:r>
            <a:r>
              <a:rPr lang="en-US" sz="2000" dirty="0"/>
              <a:t> </a:t>
            </a:r>
            <a:r>
              <a:rPr lang="en-US" sz="2000" dirty="0" err="1"/>
              <a:t>madaniyatini</a:t>
            </a:r>
            <a:r>
              <a:rPr lang="en-US" sz="2000" dirty="0"/>
              <a:t> </a:t>
            </a:r>
            <a:r>
              <a:rPr lang="en-US" sz="2000" dirty="0" err="1"/>
              <a:t>shakllantirish</a:t>
            </a:r>
            <a:r>
              <a:rPr lang="en-US" sz="2000" dirty="0"/>
              <a:t>, </a:t>
            </a:r>
            <a:r>
              <a:rPr lang="en-US" sz="2000" dirty="0" err="1"/>
              <a:t>mutolaa</a:t>
            </a:r>
            <a:r>
              <a:rPr lang="en-US" sz="2000" dirty="0"/>
              <a:t> </a:t>
            </a:r>
            <a:r>
              <a:rPr lang="en-US" sz="2000" dirty="0" err="1"/>
              <a:t>orqali</a:t>
            </a:r>
            <a:r>
              <a:rPr lang="en-US" sz="2000" dirty="0"/>
              <a:t> </a:t>
            </a:r>
            <a:r>
              <a:rPr lang="en-US" sz="2000" dirty="0" err="1"/>
              <a:t>ilmiy</a:t>
            </a:r>
            <a:r>
              <a:rPr lang="en-US" sz="2000" dirty="0"/>
              <a:t>, </a:t>
            </a:r>
            <a:r>
              <a:rPr lang="en-US" sz="2000" dirty="0" err="1"/>
              <a:t>badiiy</a:t>
            </a:r>
            <a:r>
              <a:rPr lang="en-US" sz="2000" dirty="0"/>
              <a:t>, </a:t>
            </a:r>
            <a:r>
              <a:rPr lang="en-US" sz="2000" dirty="0" err="1"/>
              <a:t>ommabop</a:t>
            </a:r>
            <a:r>
              <a:rPr lang="en-US" sz="2000" dirty="0"/>
              <a:t>, </a:t>
            </a:r>
            <a:r>
              <a:rPr lang="en-US" sz="2000" dirty="0" err="1"/>
              <a:t>publitsistik</a:t>
            </a:r>
            <a:r>
              <a:rPr lang="en-US" sz="2000" dirty="0"/>
              <a:t> </a:t>
            </a:r>
            <a:r>
              <a:rPr lang="en-US" sz="2000" dirty="0" err="1"/>
              <a:t>nashr</a:t>
            </a:r>
            <a:r>
              <a:rPr lang="en-US" sz="2000" dirty="0"/>
              <a:t> </a:t>
            </a:r>
            <a:r>
              <a:rPr lang="en-US" sz="2000" dirty="0" err="1"/>
              <a:t>turlari</a:t>
            </a:r>
            <a:r>
              <a:rPr lang="en-US" sz="2000" dirty="0"/>
              <a:t> </a:t>
            </a:r>
            <a:r>
              <a:rPr lang="en-US" sz="2000" dirty="0" err="1"/>
              <a:t>haqida</a:t>
            </a:r>
            <a:r>
              <a:rPr lang="en-US" sz="2000" dirty="0"/>
              <a:t> </a:t>
            </a:r>
            <a:r>
              <a:rPr lang="en-US" sz="2000" dirty="0" err="1"/>
              <a:t>atroflicha</a:t>
            </a:r>
            <a:r>
              <a:rPr lang="en-US" sz="2000" dirty="0"/>
              <a:t> </a:t>
            </a:r>
            <a:r>
              <a:rPr lang="en-US" sz="2000" dirty="0" err="1"/>
              <a:t>tasavvurga</a:t>
            </a:r>
            <a:r>
              <a:rPr lang="en-US" sz="2000" dirty="0"/>
              <a:t> </a:t>
            </a:r>
            <a:r>
              <a:rPr lang="en-US" sz="2000" dirty="0" err="1"/>
              <a:t>ega</a:t>
            </a:r>
            <a:r>
              <a:rPr lang="en-US" sz="2000" dirty="0"/>
              <a:t> </a:t>
            </a:r>
            <a:r>
              <a:rPr lang="en-US" sz="2000" dirty="0" err="1"/>
              <a:t>bo‘lish</a:t>
            </a:r>
            <a:r>
              <a:rPr lang="en-US" sz="2000" dirty="0"/>
              <a:t>, </a:t>
            </a:r>
            <a:r>
              <a:rPr lang="en-US" sz="2000" dirty="0" err="1"/>
              <a:t>tinglovchilarni</a:t>
            </a:r>
            <a:r>
              <a:rPr lang="en-US" sz="2000" dirty="0"/>
              <a:t> </a:t>
            </a:r>
            <a:r>
              <a:rPr lang="en-US" sz="2000" dirty="0" err="1"/>
              <a:t>jalb</a:t>
            </a:r>
            <a:r>
              <a:rPr lang="en-US" sz="2000" dirty="0"/>
              <a:t> </a:t>
            </a:r>
            <a:r>
              <a:rPr lang="en-US" sz="2000" dirty="0" err="1"/>
              <a:t>qilish</a:t>
            </a:r>
            <a:r>
              <a:rPr lang="en-US" sz="2000" dirty="0"/>
              <a:t> </a:t>
            </a:r>
            <a:r>
              <a:rPr lang="en-US" sz="2000" dirty="0" err="1"/>
              <a:t>mohiyatiga</a:t>
            </a:r>
            <a:r>
              <a:rPr lang="en-US" sz="2000" dirty="0"/>
              <a:t> </a:t>
            </a:r>
            <a:r>
              <a:rPr lang="en-US" sz="2000" dirty="0" err="1"/>
              <a:t>ega</a:t>
            </a:r>
            <a:r>
              <a:rPr lang="en-US" sz="2000" dirty="0"/>
              <a:t> </a:t>
            </a:r>
            <a:r>
              <a:rPr lang="en-US" sz="2000" dirty="0" err="1"/>
              <a:t>bo‘lgan</a:t>
            </a:r>
            <a:r>
              <a:rPr lang="en-US" sz="2000" dirty="0"/>
              <a:t> </a:t>
            </a:r>
            <a:r>
              <a:rPr lang="en-US" sz="2000" dirty="0" err="1"/>
              <a:t>nutq</a:t>
            </a:r>
            <a:r>
              <a:rPr lang="en-US" sz="2000" dirty="0"/>
              <a:t> </a:t>
            </a:r>
            <a:r>
              <a:rPr lang="en-US" sz="2000" dirty="0" err="1"/>
              <a:t>yaratish</a:t>
            </a:r>
            <a:r>
              <a:rPr lang="en-US" sz="2000" dirty="0"/>
              <a:t>, </a:t>
            </a:r>
            <a:r>
              <a:rPr lang="en-US" sz="2000" dirty="0" err="1"/>
              <a:t>me’yoriylikka</a:t>
            </a:r>
            <a:r>
              <a:rPr lang="en-US" sz="2000" dirty="0"/>
              <a:t> </a:t>
            </a:r>
            <a:r>
              <a:rPr lang="en-US" sz="2000" dirty="0" err="1"/>
              <a:t>asoslangan</a:t>
            </a:r>
            <a:r>
              <a:rPr lang="en-US" sz="2000" dirty="0"/>
              <a:t> </a:t>
            </a:r>
            <a:r>
              <a:rPr lang="en-US" sz="2000" dirty="0" err="1"/>
              <a:t>og‘zaki</a:t>
            </a:r>
            <a:r>
              <a:rPr lang="en-US" sz="2000" dirty="0"/>
              <a:t> </a:t>
            </a:r>
            <a:r>
              <a:rPr lang="en-US" sz="2000" dirty="0" err="1"/>
              <a:t>va</a:t>
            </a:r>
            <a:r>
              <a:rPr lang="en-US" sz="2000" dirty="0"/>
              <a:t> </a:t>
            </a:r>
            <a:r>
              <a:rPr lang="en-US" sz="2000" dirty="0" err="1"/>
              <a:t>yozma</a:t>
            </a:r>
            <a:r>
              <a:rPr lang="en-US" sz="2000" dirty="0"/>
              <a:t> </a:t>
            </a:r>
            <a:r>
              <a:rPr lang="en-US" sz="2000" dirty="0" err="1"/>
              <a:t>nutq</a:t>
            </a:r>
            <a:r>
              <a:rPr lang="en-US" sz="2000" dirty="0"/>
              <a:t> </a:t>
            </a:r>
            <a:r>
              <a:rPr lang="en-US" sz="2000" dirty="0" err="1"/>
              <a:t>ko‘nikmalarini</a:t>
            </a:r>
            <a:r>
              <a:rPr lang="en-US" sz="2000" dirty="0"/>
              <a:t> </a:t>
            </a:r>
            <a:r>
              <a:rPr lang="en-US" sz="2000" dirty="0" err="1"/>
              <a:t>shakllantirishdan</a:t>
            </a:r>
            <a:r>
              <a:rPr lang="en-US" sz="2000" dirty="0"/>
              <a:t> </a:t>
            </a:r>
            <a:r>
              <a:rPr lang="en-US" sz="2000" dirty="0" err="1"/>
              <a:t>iborat</a:t>
            </a:r>
            <a:r>
              <a:rPr lang="en-US" sz="2000" dirty="0"/>
              <a:t>.</a:t>
            </a:r>
            <a:endParaRPr lang="ru-RU" sz="2000" dirty="0"/>
          </a:p>
        </p:txBody>
      </p:sp>
    </p:spTree>
    <p:extLst>
      <p:ext uri="{BB962C8B-B14F-4D97-AF65-F5344CB8AC3E}">
        <p14:creationId xmlns:p14="http://schemas.microsoft.com/office/powerpoint/2010/main" val="1491736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EC12A56-5640-48C5-AD7B-8D6CDA0460FA}"/>
              </a:ext>
            </a:extLst>
          </p:cNvPr>
          <p:cNvSpPr>
            <a:spLocks noGrp="1"/>
          </p:cNvSpPr>
          <p:nvPr>
            <p:ph type="title"/>
          </p:nvPr>
        </p:nvSpPr>
        <p:spPr/>
        <p:txBody>
          <a:bodyPr/>
          <a:lstStyle/>
          <a:p>
            <a:r>
              <a:rPr lang="en-US" dirty="0"/>
              <a:t> </a:t>
            </a:r>
            <a:endParaRPr lang="ru-RU" dirty="0"/>
          </a:p>
        </p:txBody>
      </p:sp>
      <p:sp>
        <p:nvSpPr>
          <p:cNvPr id="3" name="Объект 2">
            <a:extLst>
              <a:ext uri="{FF2B5EF4-FFF2-40B4-BE49-F238E27FC236}">
                <a16:creationId xmlns:a16="http://schemas.microsoft.com/office/drawing/2014/main" xmlns="" id="{17D191D5-0182-4862-8DE7-2112528FE917}"/>
              </a:ext>
            </a:extLst>
          </p:cNvPr>
          <p:cNvSpPr>
            <a:spLocks noGrp="1"/>
          </p:cNvSpPr>
          <p:nvPr>
            <p:ph idx="1"/>
          </p:nvPr>
        </p:nvSpPr>
        <p:spPr>
          <a:xfrm>
            <a:off x="537483" y="1773314"/>
            <a:ext cx="9155155" cy="3880773"/>
          </a:xfrm>
        </p:spPr>
        <p:txBody>
          <a:bodyPr>
            <a:normAutofit/>
          </a:bodyPr>
          <a:lstStyle/>
          <a:p>
            <a:pPr algn="just">
              <a:lnSpc>
                <a:spcPct val="150000"/>
              </a:lnSpc>
            </a:pPr>
            <a:r>
              <a:rPr lang="en-US" sz="2000" dirty="0"/>
              <a:t>“</a:t>
            </a:r>
            <a:r>
              <a:rPr lang="en-US" sz="2000" dirty="0" err="1"/>
              <a:t>Mutolaa</a:t>
            </a:r>
            <a:r>
              <a:rPr lang="en-US" sz="2000" dirty="0"/>
              <a:t> </a:t>
            </a:r>
            <a:r>
              <a:rPr lang="en-US" sz="2000" dirty="0" err="1"/>
              <a:t>madaniyati</a:t>
            </a:r>
            <a:r>
              <a:rPr lang="en-US" sz="2000" dirty="0"/>
              <a:t> </a:t>
            </a:r>
            <a:r>
              <a:rPr lang="en-US" sz="2000" dirty="0" err="1"/>
              <a:t>va</a:t>
            </a:r>
            <a:r>
              <a:rPr lang="en-US" sz="2000" dirty="0"/>
              <a:t> </a:t>
            </a:r>
            <a:r>
              <a:rPr lang="en-US" sz="2000" dirty="0" err="1"/>
              <a:t>ifodali</a:t>
            </a:r>
            <a:r>
              <a:rPr lang="en-US" sz="2000" dirty="0"/>
              <a:t> </a:t>
            </a:r>
            <a:r>
              <a:rPr lang="en-US" sz="2000" dirty="0" err="1"/>
              <a:t>o‘qish</a:t>
            </a:r>
            <a:r>
              <a:rPr lang="en-US" sz="2000" dirty="0"/>
              <a:t>” </a:t>
            </a:r>
            <a:r>
              <a:rPr lang="en-US" sz="2000" dirty="0" err="1"/>
              <a:t>fani</a:t>
            </a:r>
            <a:r>
              <a:rPr lang="en-US" sz="2000" dirty="0"/>
              <a:t> </a:t>
            </a:r>
            <a:r>
              <a:rPr lang="en-US" sz="2000" dirty="0" err="1"/>
              <a:t>o‘zining</a:t>
            </a:r>
            <a:r>
              <a:rPr lang="en-US" sz="2000" dirty="0"/>
              <a:t> </a:t>
            </a:r>
            <a:r>
              <a:rPr lang="en-US" sz="2000" dirty="0" err="1"/>
              <a:t>qadim</a:t>
            </a:r>
            <a:r>
              <a:rPr lang="en-US" sz="2000" dirty="0"/>
              <a:t> </a:t>
            </a:r>
            <a:r>
              <a:rPr lang="en-US" sz="2000" dirty="0" err="1"/>
              <a:t>ildizlarign</a:t>
            </a:r>
            <a:r>
              <a:rPr lang="en-US" sz="2000" dirty="0"/>
              <a:t> </a:t>
            </a:r>
            <a:r>
              <a:rPr lang="en-US" sz="2000" dirty="0" err="1"/>
              <a:t>ega</a:t>
            </a:r>
            <a:r>
              <a:rPr lang="en-US" sz="2000" dirty="0"/>
              <a:t> </a:t>
            </a:r>
            <a:r>
              <a:rPr lang="en-US" sz="2000" dirty="0" err="1"/>
              <a:t>bo‘lib</a:t>
            </a:r>
            <a:r>
              <a:rPr lang="en-US" sz="2000" dirty="0"/>
              <a:t>, </a:t>
            </a:r>
            <a:r>
              <a:rPr lang="en-US" sz="2000" dirty="0" err="1"/>
              <a:t>uning</a:t>
            </a:r>
            <a:r>
              <a:rPr lang="en-US" sz="2000" dirty="0"/>
              <a:t> </a:t>
            </a:r>
            <a:r>
              <a:rPr lang="en-US" sz="2000" dirty="0" err="1"/>
              <a:t>manbalari</a:t>
            </a:r>
            <a:r>
              <a:rPr lang="en-US" sz="2000" dirty="0"/>
              <a:t>, </a:t>
            </a:r>
            <a:r>
              <a:rPr lang="en-US" sz="2000" dirty="0" err="1"/>
              <a:t>adabiyot</a:t>
            </a:r>
            <a:r>
              <a:rPr lang="en-US" sz="2000" dirty="0"/>
              <a:t> </a:t>
            </a:r>
            <a:r>
              <a:rPr lang="en-US" sz="2000" dirty="0" err="1"/>
              <a:t>materiallari</a:t>
            </a:r>
            <a:r>
              <a:rPr lang="en-US" sz="2000" dirty="0"/>
              <a:t>, </a:t>
            </a:r>
            <a:r>
              <a:rPr lang="en-US" sz="2000" dirty="0" err="1"/>
              <a:t>badiiy</a:t>
            </a:r>
            <a:r>
              <a:rPr lang="en-US" sz="2000" dirty="0"/>
              <a:t> </a:t>
            </a:r>
            <a:r>
              <a:rPr lang="en-US" sz="2000" dirty="0" err="1"/>
              <a:t>asardagi</a:t>
            </a:r>
            <a:r>
              <a:rPr lang="en-US" sz="2000" dirty="0"/>
              <a:t> </a:t>
            </a:r>
            <a:r>
              <a:rPr lang="en-US" sz="2000" dirty="0" err="1"/>
              <a:t>matn</a:t>
            </a:r>
            <a:r>
              <a:rPr lang="en-US" sz="2000" dirty="0"/>
              <a:t>, </a:t>
            </a:r>
            <a:r>
              <a:rPr lang="en-US" sz="2000" dirty="0" err="1"/>
              <a:t>kompozitsion</a:t>
            </a:r>
            <a:r>
              <a:rPr lang="en-US" sz="2000" dirty="0"/>
              <a:t> </a:t>
            </a:r>
            <a:r>
              <a:rPr lang="en-US" sz="2000" dirty="0" err="1"/>
              <a:t>qismlar</a:t>
            </a:r>
            <a:r>
              <a:rPr lang="en-US" sz="2000" dirty="0"/>
              <a:t>, </a:t>
            </a:r>
            <a:r>
              <a:rPr lang="en-US" sz="2000" dirty="0" err="1"/>
              <a:t>so‘z</a:t>
            </a:r>
            <a:r>
              <a:rPr lang="en-US" sz="2000" dirty="0"/>
              <a:t>, </a:t>
            </a:r>
            <a:r>
              <a:rPr lang="en-US" sz="2000" dirty="0" err="1"/>
              <a:t>jumla</a:t>
            </a:r>
            <a:r>
              <a:rPr lang="en-US" sz="2000" dirty="0"/>
              <a:t>, </a:t>
            </a:r>
            <a:r>
              <a:rPr lang="en-US" sz="2000" dirty="0" err="1"/>
              <a:t>tovush</a:t>
            </a:r>
            <a:r>
              <a:rPr lang="en-US" sz="2000" dirty="0"/>
              <a:t> </a:t>
            </a:r>
            <a:r>
              <a:rPr lang="en-US" sz="2000" dirty="0" err="1"/>
              <a:t>va</a:t>
            </a:r>
            <a:r>
              <a:rPr lang="en-US" sz="2000" dirty="0"/>
              <a:t> </a:t>
            </a:r>
            <a:r>
              <a:rPr lang="en-US" sz="2000" dirty="0" err="1"/>
              <a:t>matn</a:t>
            </a:r>
            <a:r>
              <a:rPr lang="en-US" sz="2000" dirty="0"/>
              <a:t> </a:t>
            </a:r>
            <a:r>
              <a:rPr lang="en-US" sz="2000" dirty="0" err="1"/>
              <a:t>semantikasi</a:t>
            </a:r>
            <a:r>
              <a:rPr lang="en-US" sz="2000" dirty="0"/>
              <a:t> fanning </a:t>
            </a:r>
            <a:r>
              <a:rPr lang="en-US" sz="2000" dirty="0" err="1"/>
              <a:t>asosiy</a:t>
            </a:r>
            <a:r>
              <a:rPr lang="en-US" sz="2000" dirty="0"/>
              <a:t> </a:t>
            </a:r>
            <a:r>
              <a:rPr lang="en-US" sz="2000" dirty="0" err="1"/>
              <a:t>predmetidir</a:t>
            </a:r>
            <a:r>
              <a:rPr lang="en-US" sz="2000" dirty="0"/>
              <a:t>.</a:t>
            </a:r>
            <a:endParaRPr lang="ru-RU" sz="2000" dirty="0"/>
          </a:p>
        </p:txBody>
      </p:sp>
    </p:spTree>
    <p:extLst>
      <p:ext uri="{BB962C8B-B14F-4D97-AF65-F5344CB8AC3E}">
        <p14:creationId xmlns:p14="http://schemas.microsoft.com/office/powerpoint/2010/main" val="1042833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6E7444B-E8DD-43E3-82F0-2A61F070B00D}"/>
              </a:ext>
            </a:extLst>
          </p:cNvPr>
          <p:cNvSpPr>
            <a:spLocks noGrp="1"/>
          </p:cNvSpPr>
          <p:nvPr>
            <p:ph type="title"/>
          </p:nvPr>
        </p:nvSpPr>
        <p:spPr>
          <a:xfrm>
            <a:off x="677334" y="82473"/>
            <a:ext cx="8596668" cy="1320800"/>
          </a:xfrm>
        </p:spPr>
        <p:txBody>
          <a:bodyPr/>
          <a:lstStyle/>
          <a:p>
            <a:pPr algn="ctr"/>
            <a:r>
              <a:rPr lang="en-US" dirty="0"/>
              <a:t> FAN MAZMUNI HAQIDA</a:t>
            </a:r>
            <a:endParaRPr lang="ru-RU" dirty="0"/>
          </a:p>
        </p:txBody>
      </p:sp>
      <p:sp>
        <p:nvSpPr>
          <p:cNvPr id="3" name="Объект 2">
            <a:extLst>
              <a:ext uri="{FF2B5EF4-FFF2-40B4-BE49-F238E27FC236}">
                <a16:creationId xmlns:a16="http://schemas.microsoft.com/office/drawing/2014/main" xmlns="" id="{4B1E355C-BA40-4B9A-93A6-B4904D7BF0F3}"/>
              </a:ext>
            </a:extLst>
          </p:cNvPr>
          <p:cNvSpPr>
            <a:spLocks noGrp="1"/>
          </p:cNvSpPr>
          <p:nvPr>
            <p:ph idx="1"/>
          </p:nvPr>
        </p:nvSpPr>
        <p:spPr>
          <a:xfrm>
            <a:off x="515968" y="1049106"/>
            <a:ext cx="9090609" cy="4759787"/>
          </a:xfrm>
        </p:spPr>
        <p:txBody>
          <a:bodyPr>
            <a:noAutofit/>
          </a:bodyPr>
          <a:lstStyle/>
          <a:p>
            <a:pPr algn="just">
              <a:lnSpc>
                <a:spcPct val="160000"/>
              </a:lnSpc>
              <a:spcBef>
                <a:spcPts val="600"/>
              </a:spcBef>
            </a:pPr>
            <a:r>
              <a:rPr lang="uz-Cyrl-UZ"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Mutolaa</a:t>
            </a:r>
            <a:r>
              <a:rPr lang="uz-Cyrl-UZ"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so‘zi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arabcha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o‘qish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ma’noni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anglatsa</a:t>
            </a:r>
            <a:r>
              <a:rPr lang="en-US" dirty="0">
                <a:latin typeface="Times New Roman" panose="02020603050405020304" pitchFamily="18" charset="0"/>
                <a:cs typeface="Times New Roman" panose="02020603050405020304" pitchFamily="18" charset="0"/>
              </a:rPr>
              <a:t>-da, </a:t>
            </a:r>
            <a:r>
              <a:rPr lang="en-US" dirty="0" err="1">
                <a:latin typeface="Times New Roman" panose="02020603050405020304" pitchFamily="18" charset="0"/>
                <a:cs typeface="Times New Roman" panose="02020603050405020304" pitchFamily="18" charset="0"/>
              </a:rPr>
              <a:t>bizningcha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bugungi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kitob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o‘qishdan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kengroq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tushunchani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qamrab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Mutolaa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madaniyati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ijtimoiy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guruhlar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uyushmalar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alohida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individlarning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umumiy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ma’lumot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olishga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yo‘naltirilgan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jarayon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xulq-atvor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faoliyatlari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mazmuni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hamda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tarkibiy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tizimlarida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yuz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beruvchi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o‘zgarishlar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majmuini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ifodalovchi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bilimlar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me’yorlar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ijtimoiy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hodisalardir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Ayni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chog‘da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mutolaa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madaniyatini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tizimlari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orqali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maxsus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shakllantiradigan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ixtisoslashgan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ma’lumotni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hayoti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davomida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turli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manabalar</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kitoblar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badiiy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ilmiy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o‘quv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ensiplopedik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boshqa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ommaviy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axborot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vositalari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gazeta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jurnal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televideniye</a:t>
            </a:r>
            <a:r>
              <a:rPr lang="en-US" dirty="0">
                <a:latin typeface="Times New Roman" panose="02020603050405020304" pitchFamily="18" charset="0"/>
                <a:cs typeface="Times New Roman" panose="02020603050405020304" pitchFamily="18" charset="0"/>
              </a:rPr>
              <a:t>, radio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kabilar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zamonaviy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axborot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texnologiyalari</a:t>
            </a:r>
            <a:r>
              <a:rPr lang="en-US" dirty="0">
                <a:latin typeface="Times New Roman" panose="02020603050405020304" pitchFamily="18" charset="0"/>
                <a:cs typeface="Times New Roman" panose="02020603050405020304" pitchFamily="18" charset="0"/>
              </a:rPr>
              <a:t> (internet, </a:t>
            </a:r>
            <a:r>
              <a:rPr lang="en-US" dirty="0" err="1">
                <a:latin typeface="Times New Roman" panose="02020603050405020304" pitchFamily="18" charset="0"/>
                <a:cs typeface="Times New Roman" panose="02020603050405020304" pitchFamily="18" charset="0"/>
              </a:rPr>
              <a:t>elektron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gazeta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jur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qo‘llanma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hokazolar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shuningdek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sub’yekt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bevosita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muloqotga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kirishuvchi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shaxslar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oila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a’zolari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o‘qish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joyidagilar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qo‘ni-qo‘shni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boshqa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insonlar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orqali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egallanadigan</a:t>
            </a:r>
            <a:r>
              <a:rPr lang="en-US" dirty="0">
                <a:latin typeface="Times New Roman" panose="02020603050405020304" pitchFamily="18" charset="0"/>
                <a:cs typeface="Times New Roman" panose="02020603050405020304" pitchFamily="18" charset="0"/>
              </a:rPr>
              <a:t> har </a:t>
            </a:r>
            <a:r>
              <a:rPr lang="en-US" dirty="0" err="1">
                <a:latin typeface="Times New Roman" panose="02020603050405020304" pitchFamily="18" charset="0"/>
                <a:cs typeface="Times New Roman" panose="02020603050405020304" pitchFamily="18" charset="0"/>
              </a:rPr>
              <a:t>xil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yo‘nalish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shakldagi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umumiy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ma’lumotdan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farqlash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lozim</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5372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81A965E-B757-46AC-AD6F-7F34D7112B98}"/>
              </a:ext>
            </a:extLst>
          </p:cNvPr>
          <p:cNvSpPr>
            <a:spLocks noGrp="1"/>
          </p:cNvSpPr>
          <p:nvPr>
            <p:ph type="title"/>
          </p:nvPr>
        </p:nvSpPr>
        <p:spPr/>
        <p:txBody>
          <a:bodyPr/>
          <a:lstStyle/>
          <a:p>
            <a:r>
              <a:rPr lang="en-US" dirty="0"/>
              <a:t> </a:t>
            </a:r>
            <a:endParaRPr lang="ru-RU" dirty="0"/>
          </a:p>
        </p:txBody>
      </p:sp>
      <p:sp>
        <p:nvSpPr>
          <p:cNvPr id="3" name="Объект 2">
            <a:extLst>
              <a:ext uri="{FF2B5EF4-FFF2-40B4-BE49-F238E27FC236}">
                <a16:creationId xmlns:a16="http://schemas.microsoft.com/office/drawing/2014/main" xmlns="" id="{0B024CB5-57D4-4B01-A59E-B5F5C4FA5DC7}"/>
              </a:ext>
            </a:extLst>
          </p:cNvPr>
          <p:cNvSpPr>
            <a:spLocks noGrp="1"/>
          </p:cNvSpPr>
          <p:nvPr>
            <p:ph idx="1"/>
          </p:nvPr>
        </p:nvSpPr>
        <p:spPr>
          <a:xfrm>
            <a:off x="677334" y="609601"/>
            <a:ext cx="9122882" cy="5431762"/>
          </a:xfrm>
        </p:spPr>
        <p:txBody>
          <a:bodyPr>
            <a:noAutofit/>
          </a:bodyPr>
          <a:lstStyle/>
          <a:p>
            <a:pPr>
              <a:lnSpc>
                <a:spcPct val="110000"/>
              </a:lnSpc>
            </a:pPr>
            <a:r>
              <a:rPr lang="uz-Cyrl-UZ" sz="2000" dirty="0">
                <a:latin typeface="Times New Roman" panose="02020603050405020304" pitchFamily="18" charset="0"/>
                <a:cs typeface="Times New Roman" panose="02020603050405020304" pitchFamily="18" charset="0"/>
              </a:rPr>
              <a:t>Ilmiy adabiyotlarda mutolaa madaniyatiga berilgan ta’riflar mazmuni ularning umumiy mohiyatiga ko‘ra quyidagicha tasniflash mumkin:</a:t>
            </a:r>
            <a:endParaRPr lang="ru-RU" sz="2000" dirty="0">
              <a:latin typeface="Times New Roman" panose="02020603050405020304" pitchFamily="18" charset="0"/>
              <a:cs typeface="Times New Roman" panose="02020603050405020304" pitchFamily="18" charset="0"/>
            </a:endParaRPr>
          </a:p>
          <a:p>
            <a:pPr>
              <a:lnSpc>
                <a:spcPct val="110000"/>
              </a:lnSpc>
            </a:pPr>
            <a:r>
              <a:rPr lang="uz-Cyrl-UZ" sz="2000" dirty="0">
                <a:latin typeface="Times New Roman" panose="02020603050405020304" pitchFamily="18" charset="0"/>
                <a:cs typeface="Times New Roman" panose="02020603050405020304" pitchFamily="18" charset="0"/>
              </a:rPr>
              <a:t>a) mutolaa madaniyati mutolaa darajasi, mutolaa amaliyoti va mutolaa imkoniyatlari uyg‘unligini ifoda etadi;</a:t>
            </a:r>
            <a:endParaRPr lang="ru-RU" sz="2000" dirty="0">
              <a:latin typeface="Times New Roman" panose="02020603050405020304" pitchFamily="18" charset="0"/>
              <a:cs typeface="Times New Roman" panose="02020603050405020304" pitchFamily="18" charset="0"/>
            </a:endParaRPr>
          </a:p>
          <a:p>
            <a:pPr>
              <a:lnSpc>
                <a:spcPct val="110000"/>
              </a:lnSpc>
            </a:pPr>
            <a:r>
              <a:rPr lang="uz-Cyrl-UZ" sz="2000" dirty="0">
                <a:latin typeface="Times New Roman" panose="02020603050405020304" pitchFamily="18" charset="0"/>
                <a:cs typeface="Times New Roman" panose="02020603050405020304" pitchFamily="18" charset="0"/>
              </a:rPr>
              <a:t>b) mutolaa madaniyati ijtimoiy ong, ijtimoiy amaliyot va ijtimoiy istiqbol hodisalari tadrijiy uzgarishlarining ifodasi sifatida maydonga keladi;</a:t>
            </a:r>
            <a:endParaRPr lang="ru-RU" sz="2000" dirty="0">
              <a:latin typeface="Times New Roman" panose="02020603050405020304" pitchFamily="18" charset="0"/>
              <a:cs typeface="Times New Roman" panose="02020603050405020304" pitchFamily="18" charset="0"/>
            </a:endParaRPr>
          </a:p>
          <a:p>
            <a:pPr>
              <a:lnSpc>
                <a:spcPct val="110000"/>
              </a:lnSpc>
            </a:pPr>
            <a:r>
              <a:rPr lang="uz-Cyrl-UZ" sz="2000" dirty="0">
                <a:latin typeface="Times New Roman" panose="02020603050405020304" pitchFamily="18" charset="0"/>
                <a:cs typeface="Times New Roman" panose="02020603050405020304" pitchFamily="18" charset="0"/>
              </a:rPr>
              <a:t>d) mutolaa madaniyati har bir tarixiy madaniy muhit, etno hududiy uziga xosliklar ta’sirida tarkib topuvchi hodisa sifatida yuzaga chiqadi;</a:t>
            </a:r>
            <a:endParaRPr lang="ru-RU" sz="2000" dirty="0">
              <a:latin typeface="Times New Roman" panose="02020603050405020304" pitchFamily="18" charset="0"/>
              <a:cs typeface="Times New Roman" panose="02020603050405020304" pitchFamily="18" charset="0"/>
            </a:endParaRPr>
          </a:p>
          <a:p>
            <a:pPr>
              <a:lnSpc>
                <a:spcPct val="110000"/>
              </a:lnSpc>
            </a:pPr>
            <a:r>
              <a:rPr lang="uz-Cyrl-UZ" sz="2000" dirty="0">
                <a:latin typeface="Times New Roman" panose="02020603050405020304" pitchFamily="18" charset="0"/>
                <a:cs typeface="Times New Roman" panose="02020603050405020304" pitchFamily="18" charset="0"/>
              </a:rPr>
              <a:t>e) mutolaa madaniyati insoniyat umumiy taraqqiyoti jarayonlarining asosan talab va taklif munosabatlari tamoyili asosiga qurilishining mantiqiy hosilasi sifatida tushuntiriladi;</a:t>
            </a:r>
            <a:endParaRPr lang="ru-RU" sz="2000" dirty="0">
              <a:latin typeface="Times New Roman" panose="02020603050405020304" pitchFamily="18" charset="0"/>
              <a:cs typeface="Times New Roman" panose="02020603050405020304" pitchFamily="18" charset="0"/>
            </a:endParaRPr>
          </a:p>
          <a:p>
            <a:pPr>
              <a:lnSpc>
                <a:spcPct val="110000"/>
              </a:lnSpc>
            </a:pPr>
            <a:r>
              <a:rPr lang="en-US" sz="2000" dirty="0">
                <a:latin typeface="Times New Roman" panose="02020603050405020304" pitchFamily="18" charset="0"/>
                <a:cs typeface="Times New Roman" panose="02020603050405020304" pitchFamily="18" charset="0"/>
              </a:rPr>
              <a:t>f</a:t>
            </a:r>
            <a:r>
              <a:rPr lang="uz-Cyrl-UZ" sz="2000" dirty="0">
                <a:latin typeface="Times New Roman" panose="02020603050405020304" pitchFamily="18" charset="0"/>
                <a:cs typeface="Times New Roman" panose="02020603050405020304" pitchFamily="18" charset="0"/>
              </a:rPr>
              <a:t>) mutolaa madaniyati axborotlashgan jamiyatda insoniyat ongi favqulodda yuksalishi- ning uziga xos tarzla namoyon bulishi sifatida talqin etiladi</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nSpc>
                <a:spcPct val="110000"/>
              </a:lnSpc>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6806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F505892-0FFD-455D-A370-CB94982139C2}"/>
              </a:ext>
            </a:extLst>
          </p:cNvPr>
          <p:cNvSpPr>
            <a:spLocks noGrp="1"/>
          </p:cNvSpPr>
          <p:nvPr>
            <p:ph type="title"/>
          </p:nvPr>
        </p:nvSpPr>
        <p:spPr/>
        <p:txBody>
          <a:bodyPr/>
          <a:lstStyle/>
          <a:p>
            <a:r>
              <a:rPr lang="en-US" dirty="0"/>
              <a:t> </a:t>
            </a:r>
            <a:endParaRPr lang="ru-RU" dirty="0"/>
          </a:p>
        </p:txBody>
      </p:sp>
      <p:sp>
        <p:nvSpPr>
          <p:cNvPr id="3" name="Объект 2">
            <a:extLst>
              <a:ext uri="{FF2B5EF4-FFF2-40B4-BE49-F238E27FC236}">
                <a16:creationId xmlns:a16="http://schemas.microsoft.com/office/drawing/2014/main" xmlns="" id="{208C1D61-EF0E-4285-9448-06EA36AF9EC4}"/>
              </a:ext>
            </a:extLst>
          </p:cNvPr>
          <p:cNvSpPr>
            <a:spLocks noGrp="1"/>
          </p:cNvSpPr>
          <p:nvPr>
            <p:ph idx="1"/>
          </p:nvPr>
        </p:nvSpPr>
        <p:spPr>
          <a:xfrm>
            <a:off x="473394" y="1386038"/>
            <a:ext cx="9004548" cy="3880773"/>
          </a:xfrm>
        </p:spPr>
        <p:txBody>
          <a:bodyPr>
            <a:normAutofit fontScale="92500" lnSpcReduction="10000"/>
          </a:bodyPr>
          <a:lstStyle/>
          <a:p>
            <a:pPr algn="just">
              <a:lnSpc>
                <a:spcPct val="150000"/>
              </a:lnSpc>
            </a:pPr>
            <a:r>
              <a:rPr lang="en-US" sz="2000" dirty="0" err="1">
                <a:latin typeface="Times New Roman" panose="02020603050405020304" pitchFamily="18" charset="0"/>
                <a:cs typeface="Times New Roman" panose="02020603050405020304" pitchFamily="18" charset="0"/>
              </a:rPr>
              <a:t>Mustaqillik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natijasida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mamlakatimizda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ilm</a:t>
            </a:r>
            <a:r>
              <a:rPr lang="en-US" sz="2000" dirty="0">
                <a:latin typeface="Times New Roman" panose="02020603050405020304" pitchFamily="18" charset="0"/>
                <a:cs typeface="Times New Roman" panose="02020603050405020304" pitchFamily="18" charset="0"/>
              </a:rPr>
              <a:t>-fan </a:t>
            </a:r>
            <a:r>
              <a:rPr lang="en-US" sz="2000" dirty="0" err="1">
                <a:latin typeface="Times New Roman" panose="02020603050405020304" pitchFamily="18" charset="0"/>
                <a:cs typeface="Times New Roman" panose="02020603050405020304" pitchFamily="18" charset="0"/>
              </a:rPr>
              <a:t>taraqqiyoti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erkinlik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mohiyatini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kasb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etgan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bo‘lishiga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qaramay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kutubxonashunoslik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hamda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mutolaa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sotsiologiyasi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psixologiyasi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yo‘nalishlaridagi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ilmiy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tadqiqotlarda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hamon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yuqorida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aytilgan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kamchiliklar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davom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etmoqda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Bizningcha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mutolaa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xolisasini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sub’yekt</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sub’yekt</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ob’yekt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tizimida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tadqiq</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etish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lozim</a:t>
            </a:r>
            <a:r>
              <a:rPr lang="en-US" sz="2000" dirty="0">
                <a:latin typeface="Times New Roman" panose="02020603050405020304" pitchFamily="18" charset="0"/>
                <a:cs typeface="Times New Roman" panose="02020603050405020304" pitchFamily="18" charset="0"/>
              </a:rPr>
              <a:t>. Zero, </a:t>
            </a:r>
            <a:r>
              <a:rPr lang="en-US" sz="2000" dirty="0" err="1">
                <a:latin typeface="Times New Roman" panose="02020603050405020304" pitchFamily="18" charset="0"/>
                <a:cs typeface="Times New Roman" panose="02020603050405020304" pitchFamily="18" charset="0"/>
              </a:rPr>
              <a:t>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olimi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N.Rubakin</a:t>
            </a:r>
            <a:r>
              <a:rPr lang="en-US" sz="2000" dirty="0">
                <a:latin typeface="Times New Roman" panose="02020603050405020304" pitchFamily="18" charset="0"/>
                <a:cs typeface="Times New Roman" panose="02020603050405020304" pitchFamily="18" charset="0"/>
              </a:rPr>
              <a:t> XX </a:t>
            </a:r>
            <a:r>
              <a:rPr lang="en-US" sz="2000" dirty="0" err="1">
                <a:latin typeface="Times New Roman" panose="02020603050405020304" pitchFamily="18" charset="0"/>
                <a:cs typeface="Times New Roman" panose="02020603050405020304" pitchFamily="18" charset="0"/>
              </a:rPr>
              <a:t>asrning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boshida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aytib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o‘tganidek</a:t>
            </a:r>
            <a:r>
              <a:rPr lang="en-US" sz="2000" dirty="0">
                <a:latin typeface="Times New Roman" panose="02020603050405020304" pitchFamily="18" charset="0"/>
                <a:cs typeface="Times New Roman" panose="02020603050405020304" pitchFamily="18" charset="0"/>
              </a:rPr>
              <a:t>, “har </a:t>
            </a:r>
            <a:r>
              <a:rPr lang="en-US" sz="2000" dirty="0" err="1">
                <a:latin typeface="Times New Roman" panose="02020603050405020304" pitchFamily="18" charset="0"/>
                <a:cs typeface="Times New Roman" panose="02020603050405020304" pitchFamily="18" charset="0"/>
              </a:rPr>
              <a:t>qanday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kitob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inson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uchun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inson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kitob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uchun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emasdir</a:t>
            </a:r>
            <a:r>
              <a:rPr lang="en-US"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just">
              <a:lnSpc>
                <a:spcPct val="120000"/>
              </a:lnSpc>
            </a:pPr>
            <a:r>
              <a:rPr lang="en-US" sz="2000" dirty="0">
                <a:latin typeface="Times New Roman" panose="02020603050405020304" pitchFamily="18" charset="0"/>
                <a:cs typeface="Times New Roman" panose="02020603050405020304" pitchFamily="18" charset="0"/>
              </a:rPr>
              <a:t>------------</a:t>
            </a:r>
          </a:p>
          <a:p>
            <a:pPr algn="just">
              <a:lnSpc>
                <a:spcPct val="120000"/>
              </a:lnSpc>
            </a:pPr>
            <a:r>
              <a:rPr lang="ru-RU" sz="2000" dirty="0">
                <a:latin typeface="Times New Roman" panose="02020603050405020304" pitchFamily="18" charset="0"/>
                <a:cs typeface="Times New Roman" panose="02020603050405020304" pitchFamily="18" charset="0"/>
              </a:rPr>
              <a:t>Николай Рубакин</a:t>
            </a:r>
            <a:r>
              <a:rPr lang="uz-Cyrl-UZ"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Библиологическая психология</a:t>
            </a:r>
            <a:r>
              <a:rPr lang="uz-Cyrl-UZ" sz="2000" dirty="0">
                <a:latin typeface="Times New Roman" panose="02020603050405020304" pitchFamily="18" charset="0"/>
                <a:cs typeface="Times New Roman" panose="02020603050405020304" pitchFamily="18" charset="0"/>
              </a:rPr>
              <a:t>. Москва: </a:t>
            </a:r>
            <a:r>
              <a:rPr lang="ru-RU" sz="2000" dirty="0">
                <a:latin typeface="Times New Roman" panose="02020603050405020304" pitchFamily="18" charset="0"/>
                <a:cs typeface="Times New Roman" panose="02020603050405020304" pitchFamily="18" charset="0"/>
              </a:rPr>
              <a:t>Академический проект</a:t>
            </a:r>
            <a:r>
              <a:rPr lang="uz-Cyrl-UZ" sz="2000" dirty="0">
                <a:latin typeface="Times New Roman" panose="02020603050405020304" pitchFamily="18" charset="0"/>
                <a:cs typeface="Times New Roman" panose="02020603050405020304" pitchFamily="18" charset="0"/>
              </a:rPr>
              <a:t>, 2006. стр</a:t>
            </a:r>
            <a:r>
              <a:rPr lang="ru-RU" sz="2000" dirty="0">
                <a:latin typeface="Times New Roman" panose="02020603050405020304" pitchFamily="18" charset="0"/>
                <a:cs typeface="Times New Roman" panose="02020603050405020304" pitchFamily="18" charset="0"/>
              </a:rPr>
              <a:t>. 123</a:t>
            </a:r>
            <a:r>
              <a:rPr lang="uz-Cyrl-UZ"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just">
              <a:lnSpc>
                <a:spcPct val="150000"/>
              </a:lnSpc>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0562517"/>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Oriel</Template>
  <TotalTime>349</TotalTime>
  <Words>1145</Words>
  <Application>Microsoft Office PowerPoint</Application>
  <PresentationFormat>Произвольный</PresentationFormat>
  <Paragraphs>42</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Грань</vt:lpstr>
      <vt:lpstr>“MUTOLAA MADANIYATI VA IFODALI O‘QISH” FANI HAQIDA MA’LUMOT (Ingliz tili yo‘nalishi)</vt:lpstr>
      <vt:lpstr>FANNI O‘QITISHDAN MAQSAD</vt:lpstr>
      <vt:lpstr>BOSHQA FANLAR BILAN ALOQASI</vt:lpstr>
      <vt:lpstr>FANNI O‘QITISHDAN KUTILAYOTGAN NATIJALAR</vt:lpstr>
      <vt:lpstr> </vt:lpstr>
      <vt:lpstr> </vt:lpstr>
      <vt:lpstr> FAN MAZMUNI HAQIDA</vt:lpstr>
      <vt:lpstr> </vt:lpstr>
      <vt:lpstr> </vt:lpstr>
      <vt:lpstr> </vt:lpstr>
      <vt:lpstr> </vt:lpstr>
      <vt:lpstr> </vt:lpstr>
      <vt:lpstr> </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Alfa</dc:creator>
  <cp:lastModifiedBy>ASUS</cp:lastModifiedBy>
  <cp:revision>43</cp:revision>
  <dcterms:created xsi:type="dcterms:W3CDTF">2018-03-12T06:41:55Z</dcterms:created>
  <dcterms:modified xsi:type="dcterms:W3CDTF">2025-05-17T10:56:50Z</dcterms:modified>
</cp:coreProperties>
</file>