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26" d="100"/>
          <a:sy n="126" d="100"/>
        </p:scale>
        <p:origin x="202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2589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00584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5400" b="1" kern="0" spc="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VIZUAL ETIKA</a:t>
            </a:r>
            <a:endParaRPr lang="en-US" sz="5400" dirty="0"/>
          </a:p>
        </p:txBody>
      </p:sp>
      <p:sp>
        <p:nvSpPr>
          <p:cNvPr id="6" name="Shape 4"/>
          <p:cNvSpPr/>
          <p:nvPr/>
        </p:nvSpPr>
        <p:spPr>
          <a:xfrm>
            <a:off x="457200" y="2057400"/>
            <a:ext cx="5029200" cy="54864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240280"/>
            <a:ext cx="7772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800" i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Ko'rish orqali axloq: tasvirlar, dizayn va</a:t>
            </a:r>
            <a:endParaRPr lang="en-US" sz="1800" dirty="0"/>
          </a:p>
          <a:p>
            <a:pPr marL="0" indent="0" algn="l">
              <a:buNone/>
            </a:pPr>
            <a:r>
              <a:rPr lang="en-US" sz="1800" i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ma'lumotlarning etik o'lchami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457200" y="3291840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O'qituvchilar va talabalar uchun dolzarb qo'llanma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4572000"/>
            <a:ext cx="2743200" cy="34747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4572000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 err="1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Ahloq</a:t>
            </a:r>
            <a:r>
              <a:rPr lang="en-US" sz="10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•  Dizayn  •  Media  •  Texnologiya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11480" y="0"/>
            <a:ext cx="8595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TA'LIM VA AMALIYOT: Darsda Qanday O'tish?</a:t>
            </a:r>
            <a:endParaRPr lang="en-US" sz="2300" dirty="0"/>
          </a:p>
        </p:txBody>
      </p:sp>
      <p:sp>
        <p:nvSpPr>
          <p:cNvPr id="5" name="Shape 3"/>
          <p:cNvSpPr/>
          <p:nvPr/>
        </p:nvSpPr>
        <p:spPr>
          <a:xfrm>
            <a:off x="274320" y="1143000"/>
            <a:ext cx="4160520" cy="1115568"/>
          </a:xfrm>
          <a:prstGeom prst="rect">
            <a:avLst/>
          </a:prstGeom>
          <a:solidFill>
            <a:srgbClr val="F4F6FA"/>
          </a:solidFill>
          <a:ln w="12700">
            <a:solidFill>
              <a:srgbClr val="DDE8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74320" y="1143000"/>
            <a:ext cx="502920" cy="1115568"/>
          </a:xfrm>
          <a:prstGeom prst="rect">
            <a:avLst/>
          </a:prstGeom>
          <a:solidFill>
            <a:srgbClr val="2E86C1"/>
          </a:solidFill>
          <a:ln w="12700">
            <a:solidFill>
              <a:srgbClr val="2E86C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1143000"/>
            <a:ext cx="502920" cy="11155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96112" y="1234440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Tanqidiy tahlil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96112" y="1563624"/>
            <a:ext cx="34290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Reklamalar, yangiliklar fotografiyalari va ijtimoiy tarmoq postlarini birga tahlil qiling. Savol: Bu tasvir nima maqsadda yaratilgan?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74320" y="2404872"/>
            <a:ext cx="4160520" cy="1115568"/>
          </a:xfrm>
          <a:prstGeom prst="rect">
            <a:avLst/>
          </a:prstGeom>
          <a:solidFill>
            <a:srgbClr val="F4F6FA"/>
          </a:solidFill>
          <a:ln w="12700">
            <a:solidFill>
              <a:srgbClr val="DDE8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274320" y="2404872"/>
            <a:ext cx="502920" cy="1115568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74320" y="2404872"/>
            <a:ext cx="502920" cy="11155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896112" y="2496312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Qayta yaratish mashqi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896112" y="2825496"/>
            <a:ext cx="34290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Talabalar mavjud tasvirni turli axloqiy nuqtai nazardan qayta izohlaydi. Bir tasvirning turli ma'nolari muhokama qilinadi.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274320" y="3666744"/>
            <a:ext cx="4160520" cy="1115568"/>
          </a:xfrm>
          <a:prstGeom prst="rect">
            <a:avLst/>
          </a:prstGeom>
          <a:solidFill>
            <a:srgbClr val="F4F6FA"/>
          </a:solidFill>
          <a:ln w="12700">
            <a:solidFill>
              <a:srgbClr val="DDE8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274320" y="3666744"/>
            <a:ext cx="502920" cy="1115568"/>
          </a:xfrm>
          <a:prstGeom prst="rect">
            <a:avLst/>
          </a:prstGeom>
          <a:solidFill>
            <a:srgbClr val="8B2FC9"/>
          </a:solidFill>
          <a:ln w="12700">
            <a:solidFill>
              <a:srgbClr val="8B2FC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74320" y="3666744"/>
            <a:ext cx="502920" cy="11155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896112" y="3758184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Loyiha asosida o'qitish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896112" y="4087368"/>
            <a:ext cx="34290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Talabalar ijtimoiy muammo yuzasidan vizual kampaniya ishlab chiqadilar — axloqiy mezonlarni kuzatgan holda.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4709160" y="1143000"/>
            <a:ext cx="4160520" cy="1115568"/>
          </a:xfrm>
          <a:prstGeom prst="rect">
            <a:avLst/>
          </a:prstGeom>
          <a:solidFill>
            <a:srgbClr val="F4F6FA"/>
          </a:solidFill>
          <a:ln w="12700">
            <a:solidFill>
              <a:srgbClr val="DDE8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709160" y="1143000"/>
            <a:ext cx="502920" cy="1115568"/>
          </a:xfrm>
          <a:prstGeom prst="rect">
            <a:avLst/>
          </a:prstGeom>
          <a:solidFill>
            <a:srgbClr val="C44B23"/>
          </a:solidFill>
          <a:ln w="12700">
            <a:solidFill>
              <a:srgbClr val="C44B2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709160" y="1143000"/>
            <a:ext cx="502920" cy="11155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5330952" y="1234440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Debat va muhokama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330952" y="1563624"/>
            <a:ext cx="34290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"AI tasvirlari haqiqiy san'atmi?" kabi tortishuv mavzulari bo'yicha talabalar ikki guruhga bo'linib bahslashadilar.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709160" y="2404872"/>
            <a:ext cx="4160520" cy="1115568"/>
          </a:xfrm>
          <a:prstGeom prst="rect">
            <a:avLst/>
          </a:prstGeom>
          <a:solidFill>
            <a:srgbClr val="F4F6FA"/>
          </a:solidFill>
          <a:ln w="12700">
            <a:solidFill>
              <a:srgbClr val="DDE8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709160" y="2404872"/>
            <a:ext cx="502920" cy="1115568"/>
          </a:xfrm>
          <a:prstGeom prst="rect">
            <a:avLst/>
          </a:prstGeom>
          <a:solidFill>
            <a:srgbClr val="B7950B"/>
          </a:solidFill>
          <a:ln w="12700">
            <a:solidFill>
              <a:srgbClr val="B7950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709160" y="2404872"/>
            <a:ext cx="502920" cy="11155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200" dirty="0"/>
          </a:p>
        </p:txBody>
      </p:sp>
      <p:sp>
        <p:nvSpPr>
          <p:cNvPr id="28" name="Text 26"/>
          <p:cNvSpPr/>
          <p:nvPr/>
        </p:nvSpPr>
        <p:spPr>
          <a:xfrm>
            <a:off x="5330952" y="2496312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Portfolyo va refleksiya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330952" y="2825496"/>
            <a:ext cx="34290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Talabalar yaratgan vizual ishlarini axloqiy tahlil bilan taqdim etadilar — bu tanqidiy fikrlashni rivojlantiradi.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3611880"/>
            <a:ext cx="4160520" cy="1115568"/>
          </a:xfrm>
          <a:prstGeom prst="rect">
            <a:avLst/>
          </a:prstGeom>
          <a:solidFill>
            <a:srgbClr val="F4F6FA"/>
          </a:solidFill>
          <a:ln w="12700">
            <a:solidFill>
              <a:srgbClr val="DDE8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4709160" y="3611880"/>
            <a:ext cx="502920" cy="1115568"/>
          </a:xfrm>
          <a:prstGeom prst="rect">
            <a:avLst/>
          </a:prstGeom>
          <a:solidFill>
            <a:srgbClr val="B7950B"/>
          </a:solidFill>
          <a:ln w="12700">
            <a:solidFill>
              <a:srgbClr val="B7950B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709160" y="3611880"/>
            <a:ext cx="502920" cy="11155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200" dirty="0"/>
          </a:p>
        </p:txBody>
      </p:sp>
      <p:sp>
        <p:nvSpPr>
          <p:cNvPr id="33" name="Text 31"/>
          <p:cNvSpPr/>
          <p:nvPr/>
        </p:nvSpPr>
        <p:spPr>
          <a:xfrm>
            <a:off x="5330952" y="3703320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Portfolyo va refleksiya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5330952" y="4032504"/>
            <a:ext cx="34290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Talabalar yaratgan vizual ishlarini axloqiy tahlil bilan taqdim etadilar — bu tanqidiy fikrlashni rivojlantiradi.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243354"/>
          </a:solidFill>
          <a:ln w="12700">
            <a:solidFill>
              <a:srgbClr val="24335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11480" y="0"/>
            <a:ext cx="8595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MISOLLAR: Jahon Tajribasidan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228600" y="1097280"/>
            <a:ext cx="4297680" cy="1783080"/>
          </a:xfrm>
          <a:prstGeom prst="rect">
            <a:avLst/>
          </a:prstGeom>
          <a:solidFill>
            <a:srgbClr val="243354"/>
          </a:solidFill>
          <a:ln w="12700">
            <a:solidFill>
              <a:srgbClr val="2A407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38328" y="1207008"/>
            <a:ext cx="1097280" cy="2743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38328" y="120700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🌍 Global 2020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365760" y="1554480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"Qorovul" fotosuratlari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65760" y="1901952"/>
            <a:ext cx="4023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A8BC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COVID-19 paytida klinikalar va statsionar palatalardagi holatlarning suratga olinishi — ruxsat va maxfiylik etikasi masalasini keskin ko'tardi.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338328" y="2542032"/>
            <a:ext cx="4041648" cy="27432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5760" y="2542032"/>
            <a:ext cx="40050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 Insonning qadr-qimmatini doim birinchi o'ringa qo'yish lozim.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709160" y="1097280"/>
            <a:ext cx="4297680" cy="1783080"/>
          </a:xfrm>
          <a:prstGeom prst="rect">
            <a:avLst/>
          </a:prstGeom>
          <a:solidFill>
            <a:srgbClr val="243354"/>
          </a:solidFill>
          <a:ln w="12700">
            <a:solidFill>
              <a:srgbClr val="2A407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818888" y="1207008"/>
            <a:ext cx="1097280" cy="2743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818888" y="120700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🇺🇸 AQSh 2018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4846320" y="1554480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Cambridge Analytica siyosiy tasvirlar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846320" y="1901952"/>
            <a:ext cx="4023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A8BC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Facebook ma'lumotlari asosida maqsadli siyosiy vizual kontent yaratildi va saylovchilar manipulyatsiya qilindi.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4818888" y="2542032"/>
            <a:ext cx="4041648" cy="27432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846320" y="2542032"/>
            <a:ext cx="40050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 Ma'lumotlar va vizual kontent birgalikda kuchli qurolga aylanishi mumkin.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228600" y="3017520"/>
            <a:ext cx="4297680" cy="1783080"/>
          </a:xfrm>
          <a:prstGeom prst="rect">
            <a:avLst/>
          </a:prstGeom>
          <a:solidFill>
            <a:srgbClr val="243354"/>
          </a:solidFill>
          <a:ln w="12700">
            <a:solidFill>
              <a:srgbClr val="2A407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38328" y="3127248"/>
            <a:ext cx="1097280" cy="2743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38328" y="312724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🇳🇴 Norvegiya 2016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365760" y="3474720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Facebook "Napalm qizi" senzurasi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365760" y="3822192"/>
            <a:ext cx="4023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A8BC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Urush dahshatini ko'rsatuvchi tarixiy fotosuratni Facebook o'chirdi — bu tarixiy hujjatlar va senzura bahsini keltirib chiqardi.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338328" y="4462272"/>
            <a:ext cx="4041648" cy="27432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65760" y="4462272"/>
            <a:ext cx="40050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 Vizual kontentni chuqur kontekst va tarix nuqtai nazaridan baholash kerak.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4709160" y="3017520"/>
            <a:ext cx="4297680" cy="1783080"/>
          </a:xfrm>
          <a:prstGeom prst="rect">
            <a:avLst/>
          </a:prstGeom>
          <a:solidFill>
            <a:srgbClr val="243354"/>
          </a:solidFill>
          <a:ln w="12700">
            <a:solidFill>
              <a:srgbClr val="2A407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818888" y="3127248"/>
            <a:ext cx="1097280" cy="2743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818888" y="312724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🇨🇳 Xitoy 2023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4846320" y="3474720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AI-generated «haqiqiy» yangiliklar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4846320" y="3822192"/>
            <a:ext cx="4023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A8BC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tomonidan yaratilgan yangilik diktorlari va soxta tasvirlar axborot maydonini buzdi.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4818888" y="4462272"/>
            <a:ext cx="4041648" cy="27432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846320" y="4462272"/>
            <a:ext cx="40050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 Vizual savodxonlik va tekshirish ko'nikmalari hozirgi kun uchun hayotiy zarurat.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320040"/>
            <a:ext cx="6400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kern="0" spc="5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XULOSA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411480" y="987552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VIZUAL ETIKA - KELAJAK AVLODI UCHUN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11480" y="1481328"/>
            <a:ext cx="4572000" cy="457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11480" y="1755648"/>
            <a:ext cx="274320" cy="27432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11480" y="17556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822960" y="1664208"/>
            <a:ext cx="56692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Ko'rgan har qanday tasvirni tanqidiy ko'z bilan baholang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11480" y="2377440"/>
            <a:ext cx="274320" cy="27432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11480" y="237744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822960" y="2286000"/>
            <a:ext cx="56692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Vizual kontent yaratishda axloqiy javobgarlikni his qiling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11480" y="2999232"/>
            <a:ext cx="274320" cy="27432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11480" y="29992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822960" y="2907792"/>
            <a:ext cx="56692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Madaniy farqlarga hurmat va tushunish bilan yondashing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411480" y="3621024"/>
            <a:ext cx="274320" cy="27432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11480" y="362102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822960" y="3529584"/>
            <a:ext cx="56692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Texnologiya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 vosita, axloq esa uning maqsadini belgilaydi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411480" y="4242816"/>
            <a:ext cx="274320" cy="27432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11480" y="4242816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822960" y="4151376"/>
            <a:ext cx="56692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Vizual </a:t>
            </a:r>
            <a:r>
              <a:rPr lang="en-US" sz="13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savodxonlik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XXI asr asosiy ko'nikmasi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411480" y="4663440"/>
            <a:ext cx="5943600" cy="34747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11480" y="4663440"/>
            <a:ext cx="5943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i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"Ko'rish - bu bilim, tanqidiy </a:t>
            </a:r>
            <a:r>
              <a:rPr lang="en-US" sz="1200" b="1" i="1" dirty="0" err="1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ko'rish</a:t>
            </a:r>
            <a:r>
              <a:rPr lang="en-US" sz="1200" b="1" i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 bu kuch!"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MUNDARIJA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20040" y="1143000"/>
            <a:ext cx="502920" cy="50292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20040" y="11430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960120" y="1161288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Vizual etika nima?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960120" y="1399032"/>
            <a:ext cx="3200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Asosiy tushunchalar va ta'riflar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20040" y="1847088"/>
            <a:ext cx="502920" cy="50292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0040" y="184708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960120" y="1865376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Tasvirlar va axloq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960120" y="2103120"/>
            <a:ext cx="3200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Rasmlar, fotografiya, manipulyatsiya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20040" y="2551176"/>
            <a:ext cx="502920" cy="50292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0040" y="255117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960120" y="2569464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Dizayn etikasi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960120" y="2807208"/>
            <a:ext cx="3200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UX/UI, reklama va mas'uliyat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320040" y="3255264"/>
            <a:ext cx="502920" cy="50292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20040" y="3255264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960120" y="3273552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Ma'lumotlar vizualizatsiyasi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960120" y="3511296"/>
            <a:ext cx="3200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Diagrammalar, grafik va aldash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320040" y="3959352"/>
            <a:ext cx="502920" cy="50292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20040" y="395935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960120" y="3977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Raqamli media va ijtimoiy tarmoqlar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960120" y="4215384"/>
            <a:ext cx="3200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Kontentning etik ta'siri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754880" y="1143000"/>
            <a:ext cx="502920" cy="5029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754880" y="11430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394960" y="1161288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Koʻrish va madaniyat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5394960" y="1399032"/>
            <a:ext cx="34747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Muqobil talqinlar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4754880" y="1847088"/>
            <a:ext cx="502920" cy="5029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754880" y="184708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5394960" y="1865376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Sun'iy intellekt va vizuallik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5394960" y="2103120"/>
            <a:ext cx="34747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Deepfake, AI tasvirlari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4754880" y="2551176"/>
            <a:ext cx="502920" cy="5029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754880" y="255117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5394960" y="2569464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Ta'lim va amaliyot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5394960" y="2807208"/>
            <a:ext cx="34747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Dars metodlari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4754880" y="3255264"/>
            <a:ext cx="502920" cy="5029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754880" y="3255264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5394960" y="3273552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misollar</a:t>
            </a:r>
            <a:endParaRPr lang="en-US" sz="1300" dirty="0"/>
          </a:p>
        </p:txBody>
      </p:sp>
      <p:sp>
        <p:nvSpPr>
          <p:cNvPr id="40" name="Text 38"/>
          <p:cNvSpPr/>
          <p:nvPr/>
        </p:nvSpPr>
        <p:spPr>
          <a:xfrm>
            <a:off x="5394960" y="3511296"/>
            <a:ext cx="34747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Jahon tajribasi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4754880" y="3959352"/>
            <a:ext cx="502920" cy="5029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754880" y="395935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10-12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5394960" y="3977640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Xulosa va muhokama</a:t>
            </a:r>
            <a:endParaRPr lang="en-US" sz="1300" dirty="0"/>
          </a:p>
        </p:txBody>
      </p:sp>
      <p:sp>
        <p:nvSpPr>
          <p:cNvPr id="44" name="Text 42"/>
          <p:cNvSpPr/>
          <p:nvPr/>
        </p:nvSpPr>
        <p:spPr>
          <a:xfrm>
            <a:off x="5394960" y="4215384"/>
            <a:ext cx="34747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Nazariy va amaliy yechimlar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840480" cy="514350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840480" y="0"/>
            <a:ext cx="109728" cy="51435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28600" y="548640"/>
            <a:ext cx="338328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Vizual</a:t>
            </a:r>
            <a:endParaRPr lang="en-US" sz="3400" dirty="0"/>
          </a:p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Etika</a:t>
            </a:r>
            <a:endParaRPr lang="en-US" sz="3400" dirty="0"/>
          </a:p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Nima?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228600" y="2606040"/>
            <a:ext cx="2560320" cy="457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28600" y="274320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Ta'rif va tushuncha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228600" y="3291840"/>
            <a:ext cx="33832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"Vizual etika — ko'rinadigan</a:t>
            </a:r>
            <a:endParaRPr lang="en-US" sz="1200" dirty="0"/>
          </a:p>
          <a:p>
            <a:pPr marL="0" indent="0">
              <a:buNone/>
            </a:pPr>
            <a:r>
              <a:rPr lang="en-US" sz="1200" i="1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tasvirlar, dizayn va</a:t>
            </a:r>
            <a:endParaRPr lang="en-US" sz="1200" dirty="0"/>
          </a:p>
          <a:p>
            <a:pPr marL="0" indent="0">
              <a:buNone/>
            </a:pPr>
            <a:r>
              <a:rPr lang="en-US" sz="1200" i="1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vizual kommunikatsiyaning</a:t>
            </a:r>
            <a:endParaRPr lang="en-US" sz="1200" dirty="0"/>
          </a:p>
          <a:p>
            <a:pPr marL="0" indent="0">
              <a:buNone/>
            </a:pPr>
            <a:r>
              <a:rPr lang="en-US" sz="1200" i="1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axloqiy mas'uliyatini</a:t>
            </a:r>
            <a:endParaRPr lang="en-US" sz="1200" dirty="0"/>
          </a:p>
          <a:p>
            <a:pPr marL="0" indent="0">
              <a:buNone/>
            </a:pPr>
            <a:r>
              <a:rPr lang="en-US" sz="1200" i="1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o'rganuvchi soha"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160520" y="320040"/>
            <a:ext cx="4754880" cy="960120"/>
          </a:xfrm>
          <a:prstGeom prst="rect">
            <a:avLst/>
          </a:prstGeom>
          <a:solidFill>
            <a:srgbClr val="F4F6FA"/>
          </a:solidFill>
          <a:ln w="12700">
            <a:solidFill>
              <a:srgbClr val="E0E6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297680" y="4114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👁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4937760" y="365760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Ko'rish va talqin qilish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937760" y="667512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Tasvirlar bizning fikrlashimizni shakllantiradi va xulosa chiqarishimizga ta'sir qiladi.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4160520" y="1435608"/>
            <a:ext cx="4754880" cy="960120"/>
          </a:xfrm>
          <a:prstGeom prst="rect">
            <a:avLst/>
          </a:prstGeom>
          <a:solidFill>
            <a:srgbClr val="F4F6FA"/>
          </a:solidFill>
          <a:ln w="12700">
            <a:solidFill>
              <a:srgbClr val="E0E6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4297680" y="1527048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⚖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4937760" y="1481328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Mas'uliyat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937760" y="178308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 qanday vizual material yaratuvchisi uning ta'siri uchun javobgar bo'lishi kerak.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160520" y="2551176"/>
            <a:ext cx="4754880" cy="960120"/>
          </a:xfrm>
          <a:prstGeom prst="rect">
            <a:avLst/>
          </a:prstGeom>
          <a:solidFill>
            <a:srgbClr val="F4F6FA"/>
          </a:solidFill>
          <a:ln w="12700">
            <a:solidFill>
              <a:srgbClr val="E0E6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297680" y="2642616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🌐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4937760" y="2596896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Ijtimoiy ta'sir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937760" y="2898648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Bitta tasvir millionlab insonlarning dunyoqarashini o'zgartirishi mumkin.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160520" y="3666744"/>
            <a:ext cx="4754880" cy="960120"/>
          </a:xfrm>
          <a:prstGeom prst="rect">
            <a:avLst/>
          </a:prstGeom>
          <a:solidFill>
            <a:srgbClr val="F4F6FA"/>
          </a:solidFill>
          <a:ln w="12700">
            <a:solidFill>
              <a:srgbClr val="E0E6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97680" y="375818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🔍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4937760" y="3712464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Tanqidiy ko'z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937760" y="4014216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Ko'rgan narsani so'roq qilish va chuqur tahlil qilish muhim ko'nikma.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243354"/>
          </a:solidFill>
          <a:ln w="12700">
            <a:solidFill>
              <a:srgbClr val="24335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11480" y="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TASVIRLAR VA AXLOQ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274320" y="1143000"/>
            <a:ext cx="4160520" cy="1737360"/>
          </a:xfrm>
          <a:prstGeom prst="rect">
            <a:avLst/>
          </a:prstGeom>
          <a:solidFill>
            <a:srgbClr val="2E5FA3"/>
          </a:solidFill>
          <a:ln w="12700">
            <a:solidFill>
              <a:srgbClr val="2E5FA3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74320" y="1143000"/>
            <a:ext cx="109728" cy="173736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75488" y="1252728"/>
            <a:ext cx="3840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📷  Fotografik haqiqat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75488" y="1655064"/>
            <a:ext cx="3840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D0D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Suratlar haqiqatni to'liq aks ettiradimi? Burchak, yoritish va kadrlash — bularning barchasi tasvirning ma'nosini tubdan o'zgartirishi mumkin.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709160" y="1143000"/>
            <a:ext cx="4160520" cy="1737360"/>
          </a:xfrm>
          <a:prstGeom prst="rect">
            <a:avLst/>
          </a:prstGeom>
          <a:solidFill>
            <a:srgbClr val="8B2FC9"/>
          </a:solidFill>
          <a:ln w="12700">
            <a:solidFill>
              <a:srgbClr val="8B2FC9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709160" y="1143000"/>
            <a:ext cx="109728" cy="173736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910328" y="1252728"/>
            <a:ext cx="3840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✂  Manipulyatsiya va tahrirlash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910328" y="1655064"/>
            <a:ext cx="3840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D0D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Photoshop yoki AI vositalari orqali o'zgartirilgan tasvirlar axloqiy muammolar keltirib chiqaradi: reklama, siyosat va jurnalistikada.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274320" y="3017520"/>
            <a:ext cx="4160520" cy="1737360"/>
          </a:xfrm>
          <a:prstGeom prst="rect">
            <a:avLst/>
          </a:prstGeom>
          <a:solidFill>
            <a:srgbClr val="C44B23"/>
          </a:solidFill>
          <a:ln w="12700">
            <a:solidFill>
              <a:srgbClr val="C44B23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274320" y="3017520"/>
            <a:ext cx="109728" cy="173736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5488" y="3127248"/>
            <a:ext cx="3840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🖼  Ikonik tasvirlar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75488" y="3529584"/>
            <a:ext cx="3840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D0D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Ba'zi suratlar tarixiy voqealar haqidagi fikrimizni belgilab qo'yadi. Bu tasvirlarni tanqidiy ko'z bilan baholash muhimdir.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709160" y="3017520"/>
            <a:ext cx="4160520" cy="1737360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709160" y="3017520"/>
            <a:ext cx="109728" cy="173736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910328" y="3127248"/>
            <a:ext cx="3840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🔒  Ruxsat va maxfiylik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910328" y="3529584"/>
            <a:ext cx="3840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D0D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Insonlarning suratini olish va tarqatishdan oldin ruxsat so'rash — bu asosiy huquqiy va axloqiy talabdir.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DIZAYN ETIKASI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74320" y="1143000"/>
            <a:ext cx="2834640" cy="3749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AF8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74320" y="1143000"/>
            <a:ext cx="2834640" cy="64008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1143000"/>
            <a:ext cx="26517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🖥  Foydalanuvchi tajribasi (UX)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11480" y="2011680"/>
            <a:ext cx="256032" cy="256032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1965960"/>
            <a:ext cx="2240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Foydalanuvchini manipulyatsiya qiluvchi "dark pattern"larni rad etish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11480" y="2880360"/>
            <a:ext cx="256032" cy="256032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77240" y="2834640"/>
            <a:ext cx="2240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Barcha qatlam foydalanuvchilar uchun qulaylik (accessibility)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11480" y="3749040"/>
            <a:ext cx="256032" cy="256032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77240" y="3703320"/>
            <a:ext cx="2240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Shaffoflik va to'g'ri ma'lumot berish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200400" y="1143000"/>
            <a:ext cx="2834640" cy="3749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AF8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200400" y="1143000"/>
            <a:ext cx="2834640" cy="64008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91840" y="1143000"/>
            <a:ext cx="26517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📢  Reklama va brendlash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3337560" y="2011680"/>
            <a:ext cx="256032" cy="256032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703320" y="1965960"/>
            <a:ext cx="2240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Reklama haqiqatga mos kelishi kerak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337560" y="2880360"/>
            <a:ext cx="256032" cy="256032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703320" y="2834640"/>
            <a:ext cx="2240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Zararli klishélardan voz kechish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3337560" y="3749040"/>
            <a:ext cx="256032" cy="256032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703320" y="3703320"/>
            <a:ext cx="2240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Bolalar va zaif guruhlarni himoya qilish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6126480" y="1143000"/>
            <a:ext cx="2834640" cy="3749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AF8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6126480" y="1143000"/>
            <a:ext cx="2834640" cy="64008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217920" y="1143000"/>
            <a:ext cx="26517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♻  Ekologik dizayn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6263640" y="2011680"/>
            <a:ext cx="256032" cy="256032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629400" y="1965960"/>
            <a:ext cx="2240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Qoʻshimcha chiqindini kamaytiradigan ambalaj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6263640" y="2880360"/>
            <a:ext cx="256032" cy="256032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629400" y="2834640"/>
            <a:ext cx="2240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Uzoq umr ko'radigan dizayn yaratish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6263640" y="3749040"/>
            <a:ext cx="256032" cy="256032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629400" y="3703320"/>
            <a:ext cx="2240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"Greenwashing"dan qochish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11480" y="0"/>
            <a:ext cx="8595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MA'LUMOTLAR VIZUALIZATSIYASI: Haqiqat va Aldov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274320" y="1097280"/>
            <a:ext cx="4023360" cy="41148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109728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Etik muammolar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846320" y="1097280"/>
            <a:ext cx="4023360" cy="411480"/>
          </a:xfrm>
          <a:prstGeom prst="rect">
            <a:avLst/>
          </a:prstGeom>
          <a:solidFill>
            <a:srgbClr val="27AE60"/>
          </a:solidFill>
          <a:ln w="12700">
            <a:solidFill>
              <a:srgbClr val="27AE6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846320" y="109728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 To'g'ri yondashuv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274320" y="1627632"/>
            <a:ext cx="4023360" cy="548640"/>
          </a:xfrm>
          <a:prstGeom prst="rect">
            <a:avLst/>
          </a:prstGeom>
          <a:solidFill>
            <a:srgbClr val="FDF2F2"/>
          </a:solidFill>
          <a:ln w="12700">
            <a:solidFill>
              <a:srgbClr val="F5C6C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1480" y="1627632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O'q tartibini ataylab buzish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274320" y="2249424"/>
            <a:ext cx="4023360" cy="548640"/>
          </a:xfrm>
          <a:prstGeom prst="rect">
            <a:avLst/>
          </a:prstGeom>
          <a:solidFill>
            <a:srgbClr val="FDF2F2"/>
          </a:solidFill>
          <a:ln w="12700">
            <a:solidFill>
              <a:srgbClr val="F5C6C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11480" y="2249424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Noto'g'ri masshtab ishlatish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274320" y="2871216"/>
            <a:ext cx="4023360" cy="548640"/>
          </a:xfrm>
          <a:prstGeom prst="rect">
            <a:avLst/>
          </a:prstGeom>
          <a:solidFill>
            <a:srgbClr val="FDF2F2"/>
          </a:solidFill>
          <a:ln w="12700">
            <a:solidFill>
              <a:srgbClr val="F5C6C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11480" y="2871216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Ko'rsatkichlarni tanlama qoldirish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274320" y="3493008"/>
            <a:ext cx="4023360" cy="548640"/>
          </a:xfrm>
          <a:prstGeom prst="rect">
            <a:avLst/>
          </a:prstGeom>
          <a:solidFill>
            <a:srgbClr val="FDF2F2"/>
          </a:solidFill>
          <a:ln w="12700">
            <a:solidFill>
              <a:srgbClr val="F5C6C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11480" y="3493008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Chalkash rang sxemasini qo'llash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274320" y="4114800"/>
            <a:ext cx="4023360" cy="548640"/>
          </a:xfrm>
          <a:prstGeom prst="rect">
            <a:avLst/>
          </a:prstGeom>
          <a:solidFill>
            <a:srgbClr val="FDF2F2"/>
          </a:solidFill>
          <a:ln w="12700">
            <a:solidFill>
              <a:srgbClr val="F5C6C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11480" y="411480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Noto'g'ri xulosa chiqarish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846320" y="1627632"/>
            <a:ext cx="4023360" cy="548640"/>
          </a:xfrm>
          <a:prstGeom prst="rect">
            <a:avLst/>
          </a:prstGeom>
          <a:solidFill>
            <a:srgbClr val="F0FBF5"/>
          </a:solidFill>
          <a:ln w="12700">
            <a:solidFill>
              <a:srgbClr val="A8E6C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983480" y="1627632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Noldan boshlaydigan o'qlar ishlatish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846320" y="2249424"/>
            <a:ext cx="4023360" cy="548640"/>
          </a:xfrm>
          <a:prstGeom prst="rect">
            <a:avLst/>
          </a:prstGeom>
          <a:solidFill>
            <a:srgbClr val="F0FBF5"/>
          </a:solidFill>
          <a:ln w="12700">
            <a:solidFill>
              <a:srgbClr val="A8E6C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983480" y="2249424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Manba va metodologiyani ko'rsatish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846320" y="2871216"/>
            <a:ext cx="4023360" cy="548640"/>
          </a:xfrm>
          <a:prstGeom prst="rect">
            <a:avLst/>
          </a:prstGeom>
          <a:solidFill>
            <a:srgbClr val="F0FBF5"/>
          </a:solidFill>
          <a:ln w="12700">
            <a:solidFill>
              <a:srgbClr val="A8E6C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983480" y="2871216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Kontekstli ma'lumot qo'shish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846320" y="3493008"/>
            <a:ext cx="4023360" cy="548640"/>
          </a:xfrm>
          <a:prstGeom prst="rect">
            <a:avLst/>
          </a:prstGeom>
          <a:solidFill>
            <a:srgbClr val="F0FBF5"/>
          </a:solidFill>
          <a:ln w="12700">
            <a:solidFill>
              <a:srgbClr val="A8E6C2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983480" y="3493008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Rang ko'rmaslik uchun moslashuvchanlik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4846320" y="4114800"/>
            <a:ext cx="4023360" cy="548640"/>
          </a:xfrm>
          <a:prstGeom prst="rect">
            <a:avLst/>
          </a:prstGeom>
          <a:solidFill>
            <a:srgbClr val="F0FBF5"/>
          </a:solidFill>
          <a:ln w="12700">
            <a:solidFill>
              <a:srgbClr val="A8E6C2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983480" y="411480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Statistikaning cheklovlarini aytish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243354"/>
          </a:solidFill>
          <a:ln w="12700">
            <a:solidFill>
              <a:srgbClr val="24335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11480" y="0"/>
            <a:ext cx="8595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RAQAMLI MEDIA VA IJTIMOIY TARMOQLAR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2651760" cy="10972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365760" y="1143000"/>
            <a:ext cx="26517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3.2 mlrd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737360"/>
            <a:ext cx="24688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Kunlik rasm va video ulashish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246120" y="1097280"/>
            <a:ext cx="2651760" cy="10972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246120" y="1143000"/>
            <a:ext cx="26517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 sek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3337560" y="1737360"/>
            <a:ext cx="24688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O'rtacha diqqat muddati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6126480" y="1097280"/>
            <a:ext cx="2651760" cy="10972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6126480" y="1143000"/>
            <a:ext cx="26517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65%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6217920" y="1737360"/>
            <a:ext cx="24688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Ma'lumot vizual shaklda qabul qilinadi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274320" y="2331720"/>
            <a:ext cx="4160520" cy="1188720"/>
          </a:xfrm>
          <a:prstGeom prst="rect">
            <a:avLst/>
          </a:prstGeom>
          <a:solidFill>
            <a:srgbClr val="243354"/>
          </a:solidFill>
          <a:ln w="12700">
            <a:solidFill>
              <a:srgbClr val="334D7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11480" y="2404872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🎯  Algoritm va ko'rinish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11480" y="2752344"/>
            <a:ext cx="38404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B8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Ijtimoiy tarmoqlar algoritmlari qaysi vizual kontentni ko'rsatishini belgilaydi. Bu kontent tarafdorligiga olib keladi.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709160" y="2331720"/>
            <a:ext cx="4160520" cy="1188720"/>
          </a:xfrm>
          <a:prstGeom prst="rect">
            <a:avLst/>
          </a:prstGeom>
          <a:solidFill>
            <a:srgbClr val="243354"/>
          </a:solidFill>
          <a:ln w="12700">
            <a:solidFill>
              <a:srgbClr val="334D7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846320" y="2404872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😤  Tuyg'ularni manipulyatsiya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846320" y="2752344"/>
            <a:ext cx="38404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B8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G'azab, qo'rquv va hayajon kabi hissiyotlarni uyg'otuvchi vizual kontentlar tezroq tarqaladi.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274320" y="3657600"/>
            <a:ext cx="4160520" cy="1188720"/>
          </a:xfrm>
          <a:prstGeom prst="rect">
            <a:avLst/>
          </a:prstGeom>
          <a:solidFill>
            <a:srgbClr val="243354"/>
          </a:solidFill>
          <a:ln w="12700">
            <a:solidFill>
              <a:srgbClr val="334D7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11480" y="3730752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🔄  Ekopalata effekti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11480" y="4078224"/>
            <a:ext cx="38404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B8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Foydalanuvchilar faqat o'z dunyoqarashini tasdiqlovchi tasvirlarni ko'radi — bu ijtimoiy bo'linishga sabab bo'ladi.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4709160" y="3657600"/>
            <a:ext cx="4160520" cy="1188720"/>
          </a:xfrm>
          <a:prstGeom prst="rect">
            <a:avLst/>
          </a:prstGeom>
          <a:solidFill>
            <a:srgbClr val="243354"/>
          </a:solidFill>
          <a:ln w="12700">
            <a:solidFill>
              <a:srgbClr val="334D7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846320" y="3730752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🧠  Vizual savodxonlik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46320" y="4078224"/>
            <a:ext cx="38404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B8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Tasvirlarni tanqidiy o'qish ko'nikmasini rivojlantirish bugungi ta'limning asosiy vazifasidir.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6B3FA0"/>
          </a:solidFill>
          <a:ln w="12700">
            <a:solidFill>
              <a:srgbClr val="6B3FA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11480" y="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KO'RISH VA MADANIYAT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8412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B3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xil tasvirni turli madaniyatlar qanday turlicha ko'radi?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274320" y="1572768"/>
            <a:ext cx="8595360" cy="749808"/>
          </a:xfrm>
          <a:prstGeom prst="rect">
            <a:avLst/>
          </a:prstGeom>
          <a:solidFill>
            <a:srgbClr val="E8F4FD"/>
          </a:solidFill>
          <a:ln w="12700">
            <a:solidFill>
              <a:srgbClr val="E0E0E0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74320" y="1572768"/>
            <a:ext cx="91440" cy="749808"/>
          </a:xfrm>
          <a:prstGeom prst="rect">
            <a:avLst/>
          </a:prstGeom>
          <a:solidFill>
            <a:srgbClr val="6B3FA0"/>
          </a:solidFill>
          <a:ln w="12700">
            <a:solidFill>
              <a:srgbClr val="6B3FA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1682496"/>
            <a:ext cx="2103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Rang simbolizmi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2697480" y="1709928"/>
            <a:ext cx="36576" cy="457200"/>
          </a:xfrm>
          <a:prstGeom prst="rect">
            <a:avLst/>
          </a:prstGeom>
          <a:solidFill>
            <a:srgbClr val="CCCCCC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834640" y="1682496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471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🌍  Oq = tozolik (G'arb)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669280" y="1709928"/>
            <a:ext cx="36576" cy="457200"/>
          </a:xfrm>
          <a:prstGeom prst="rect">
            <a:avLst/>
          </a:prstGeom>
          <a:solidFill>
            <a:srgbClr val="CCCCCC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806440" y="1682496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17A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🌏  Oq = qayg'u (Sharq)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274320" y="2414016"/>
            <a:ext cx="8595360" cy="749808"/>
          </a:xfrm>
          <a:prstGeom prst="rect">
            <a:avLst/>
          </a:prstGeom>
          <a:solidFill>
            <a:srgbClr val="FEF9E7"/>
          </a:solidFill>
          <a:ln w="12700">
            <a:solidFill>
              <a:srgbClr val="E0E0E0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274320" y="2414016"/>
            <a:ext cx="91440" cy="749808"/>
          </a:xfrm>
          <a:prstGeom prst="rect">
            <a:avLst/>
          </a:prstGeom>
          <a:solidFill>
            <a:srgbClr val="6B3FA0"/>
          </a:solidFill>
          <a:ln w="12700">
            <a:solidFill>
              <a:srgbClr val="6B3FA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02920" y="2523744"/>
            <a:ext cx="2103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Ko'z kontakti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2697480" y="2551176"/>
            <a:ext cx="36576" cy="457200"/>
          </a:xfrm>
          <a:prstGeom prst="rect">
            <a:avLst/>
          </a:prstGeom>
          <a:solidFill>
            <a:srgbClr val="CCCCCC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834640" y="2523744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471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🌍  Ishonch belgisi (G'arb)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669280" y="2551176"/>
            <a:ext cx="36576" cy="457200"/>
          </a:xfrm>
          <a:prstGeom prst="rect">
            <a:avLst/>
          </a:prstGeom>
          <a:solidFill>
            <a:srgbClr val="CCCCCC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806440" y="2523744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17A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🌏  Hurmatning ifodasi (ko'p Osiyo)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274320" y="3255264"/>
            <a:ext cx="8595360" cy="749808"/>
          </a:xfrm>
          <a:prstGeom prst="rect">
            <a:avLst/>
          </a:prstGeom>
          <a:solidFill>
            <a:srgbClr val="FDECEA"/>
          </a:solidFill>
          <a:ln w="12700">
            <a:solidFill>
              <a:srgbClr val="E0E0E0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274320" y="3255264"/>
            <a:ext cx="91440" cy="749808"/>
          </a:xfrm>
          <a:prstGeom prst="rect">
            <a:avLst/>
          </a:prstGeom>
          <a:solidFill>
            <a:srgbClr val="6B3FA0"/>
          </a:solidFill>
          <a:ln w="12700">
            <a:solidFill>
              <a:srgbClr val="6B3FA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02920" y="3364992"/>
            <a:ext cx="2103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Bosh qoplash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2697480" y="3392424"/>
            <a:ext cx="36576" cy="457200"/>
          </a:xfrm>
          <a:prstGeom prst="rect">
            <a:avLst/>
          </a:prstGeom>
          <a:solidFill>
            <a:srgbClr val="CCCCCC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834640" y="3364992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471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🌍  Diniy simvol (G'arb)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669280" y="3392424"/>
            <a:ext cx="36576" cy="457200"/>
          </a:xfrm>
          <a:prstGeom prst="rect">
            <a:avLst/>
          </a:prstGeom>
          <a:solidFill>
            <a:srgbClr val="CCCCCC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806440" y="3364992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17A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🌏  Milliy an'ana (Markaziy Osiyo)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274320" y="4096512"/>
            <a:ext cx="8595360" cy="749808"/>
          </a:xfrm>
          <a:prstGeom prst="rect">
            <a:avLst/>
          </a:prstGeom>
          <a:solidFill>
            <a:srgbClr val="EAFAF1"/>
          </a:solidFill>
          <a:ln w="12700">
            <a:solidFill>
              <a:srgbClr val="E0E0E0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274320" y="4096512"/>
            <a:ext cx="91440" cy="749808"/>
          </a:xfrm>
          <a:prstGeom prst="rect">
            <a:avLst/>
          </a:prstGeom>
          <a:solidFill>
            <a:srgbClr val="6B3FA0"/>
          </a:solidFill>
          <a:ln w="12700">
            <a:solidFill>
              <a:srgbClr val="6B3FA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02920" y="4206240"/>
            <a:ext cx="2103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Qo'l imo-ishoralari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2697480" y="4233672"/>
            <a:ext cx="36576" cy="457200"/>
          </a:xfrm>
          <a:prstGeom prst="rect">
            <a:avLst/>
          </a:prstGeom>
          <a:solidFill>
            <a:srgbClr val="CCCCCC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834640" y="420624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471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🌍  OK belgisi (G'arb)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5669280" y="4233672"/>
            <a:ext cx="36576" cy="457200"/>
          </a:xfrm>
          <a:prstGeom prst="rect">
            <a:avLst/>
          </a:prstGeom>
          <a:solidFill>
            <a:srgbClr val="CCCCCC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806440" y="4206240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17A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🌏  Haqorat (Ba'zi mamlakatlarda)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62032"/>
          </a:solidFill>
          <a:ln w="12700">
            <a:solidFill>
              <a:srgbClr val="16203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11480" y="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SUN'IY INTELLEKT VA VIZUAL ETIKA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274320" y="1143000"/>
            <a:ext cx="8595360" cy="1115568"/>
          </a:xfrm>
          <a:prstGeom prst="rect">
            <a:avLst/>
          </a:prstGeom>
          <a:solidFill>
            <a:srgbClr val="162032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1234440"/>
            <a:ext cx="640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🎭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1097280" y="1216152"/>
            <a:ext cx="5029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Deepfake texnologiyasi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097280" y="1563624"/>
            <a:ext cx="62179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8BAB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yordamida haqiqiy ko'rinuvchi soxta video va rasmlar yaratilmoqda. Bu siyosiy dezinformatsiya va shaxsiy obro'ga zarar yetkazish uchun ishlatilishi mumkin.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7498080" y="1417320"/>
            <a:ext cx="1234440" cy="384048"/>
          </a:xfrm>
          <a:prstGeom prst="rect">
            <a:avLst/>
          </a:prstGeom>
          <a:solidFill>
            <a:srgbClr val="E74C3C"/>
          </a:solidFill>
          <a:ln w="12700">
            <a:solidFill>
              <a:srgbClr val="E74C3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498080" y="1417320"/>
            <a:ext cx="12344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Yuqori xavf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274320" y="2404872"/>
            <a:ext cx="8595360" cy="1115568"/>
          </a:xfrm>
          <a:prstGeom prst="rect">
            <a:avLst/>
          </a:prstGeom>
          <a:solidFill>
            <a:srgbClr val="162032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65760" y="2496312"/>
            <a:ext cx="640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🖼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1097280" y="2478024"/>
            <a:ext cx="5029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rasm generatsiyasi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097280" y="2825496"/>
            <a:ext cx="62179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8BAB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Midjourney, DALL-E, Stable Diffusion kabi AI tizimlari mualliflik huquqi va haqiqiy rassomlarga ta'sir masalasini ko'tarmoqda.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7498080" y="2679192"/>
            <a:ext cx="1234440" cy="384048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498080" y="2679192"/>
            <a:ext cx="12344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O'rta xavf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274320" y="3666744"/>
            <a:ext cx="8595360" cy="1115568"/>
          </a:xfrm>
          <a:prstGeom prst="rect">
            <a:avLst/>
          </a:prstGeom>
          <a:solidFill>
            <a:srgbClr val="162032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65760" y="3758184"/>
            <a:ext cx="640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👤</a:t>
            </a:r>
            <a:endParaRPr lang="en-US" sz="2800" dirty="0"/>
          </a:p>
        </p:txBody>
      </p:sp>
      <p:sp>
        <p:nvSpPr>
          <p:cNvPr id="19" name="Text 17"/>
          <p:cNvSpPr/>
          <p:nvPr/>
        </p:nvSpPr>
        <p:spPr>
          <a:xfrm>
            <a:off x="1097280" y="3739896"/>
            <a:ext cx="5029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Yuz tanish tizimlari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097280" y="4087368"/>
            <a:ext cx="62179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8BAB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Kamera tizimlari odamlarni aniqlash uchun ishlatilmoqda. Bu maxfiylik, kamsitish va kuzatuv etikasi masalalarini yuzaga keltiradi.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7498080" y="3941064"/>
            <a:ext cx="1234440" cy="384048"/>
          </a:xfrm>
          <a:prstGeom prst="rect">
            <a:avLst/>
          </a:prstGeom>
          <a:solidFill>
            <a:srgbClr val="E74C3C"/>
          </a:solidFill>
          <a:ln w="12700">
            <a:solidFill>
              <a:srgbClr val="E74C3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498080" y="3941064"/>
            <a:ext cx="12344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Yuqori xavf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274320" y="4663440"/>
            <a:ext cx="8595360" cy="320040"/>
          </a:xfrm>
          <a:prstGeom prst="rect">
            <a:avLst/>
          </a:prstGeom>
          <a:solidFill>
            <a:srgbClr val="1A3050"/>
          </a:solidFill>
          <a:ln w="12700">
            <a:solidFill>
              <a:srgbClr val="1A305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65760" y="4663440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 Savollar: AI tomonidan yaratilgan kontent aniq belgilanishi kerakmi? Kim javobgar?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991</Words>
  <Application>Microsoft Office PowerPoint</Application>
  <PresentationFormat>Экран (16:9)</PresentationFormat>
  <Paragraphs>196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Vizual Etika</dc:title>
  <dc:subject>PptxGenJS Presentation</dc:subject>
  <dc:creator>Taqdimot</dc:creator>
  <cp:lastModifiedBy>Acer</cp:lastModifiedBy>
  <cp:revision>4</cp:revision>
  <dcterms:created xsi:type="dcterms:W3CDTF">2026-06-06T07:21:14Z</dcterms:created>
  <dcterms:modified xsi:type="dcterms:W3CDTF">2026-06-06T07:40:04Z</dcterms:modified>
</cp:coreProperties>
</file>