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26" d="100"/>
          <a:sy n="126" d="100"/>
        </p:scale>
        <p:origin x="20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594166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C6FF"/>
          </a:solidFill>
          <a:ln w="12700">
            <a:solidFill>
              <a:srgbClr val="00C6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37160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RAQAMLI</a:t>
            </a:r>
            <a:endParaRPr lang="en-US" sz="6800" dirty="0"/>
          </a:p>
        </p:txBody>
      </p:sp>
      <p:sp>
        <p:nvSpPr>
          <p:cNvPr id="8" name="Text 6"/>
          <p:cNvSpPr/>
          <p:nvPr/>
        </p:nvSpPr>
        <p:spPr>
          <a:xfrm>
            <a:off x="548640" y="219456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68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DIZAYN</a:t>
            </a:r>
            <a:endParaRPr lang="en-US" sz="6800" dirty="0"/>
          </a:p>
        </p:txBody>
      </p:sp>
      <p:sp>
        <p:nvSpPr>
          <p:cNvPr id="9" name="Text 7"/>
          <p:cNvSpPr/>
          <p:nvPr/>
        </p:nvSpPr>
        <p:spPr>
          <a:xfrm>
            <a:off x="548640" y="3291840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50" i="1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Kelajak mutaxassislari uchun zamonaviy kreativlik va texnologiya fani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548640" y="3886200"/>
            <a:ext cx="2743200" cy="45720"/>
          </a:xfrm>
          <a:prstGeom prst="rect">
            <a:avLst/>
          </a:prstGeom>
          <a:solidFill>
            <a:srgbClr val="00C6FF"/>
          </a:solidFill>
          <a:ln w="12700">
            <a:noFill/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4206240"/>
            <a:ext cx="25603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0" y="4960620"/>
            <a:ext cx="9144000" cy="182880"/>
          </a:xfrm>
          <a:prstGeom prst="rect">
            <a:avLst/>
          </a:prstGeom>
          <a:solidFill>
            <a:srgbClr val="00C6FF">
              <a:alpha val="15000"/>
            </a:srgbClr>
          </a:solidFill>
          <a:ln w="12700">
            <a:solidFill>
              <a:srgbClr val="00C6FF">
                <a:alpha val="20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0" y="5052060"/>
            <a:ext cx="9144000" cy="91440"/>
          </a:xfrm>
          <a:prstGeom prst="rect">
            <a:avLst/>
          </a:prstGeom>
          <a:solidFill>
            <a:srgbClr val="00C6FF"/>
          </a:solidFill>
          <a:ln w="12700">
            <a:noFill/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E91E63"/>
          </a:solidFill>
          <a:ln w="12700">
            <a:solidFill>
              <a:srgbClr val="E91E63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E91E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VA DIZAYN KELAJAGI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029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Sun'iy intellekt dizaynni qanday o'zgartirmoqda?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457200" y="114300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nimalarga qodir?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600200"/>
            <a:ext cx="3840480" cy="521208"/>
          </a:xfrm>
          <a:prstGeom prst="rect">
            <a:avLst/>
          </a:prstGeom>
          <a:solidFill>
            <a:srgbClr val="F8F0FF"/>
          </a:solidFill>
          <a:ln w="12700">
            <a:solidFill>
              <a:srgbClr val="DDB3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62763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🖼️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51560" y="1664208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Matndan rasm yaratish (DALL-E, Midjourney, Stable Diffusion)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57200" y="2212848"/>
            <a:ext cx="3840480" cy="521208"/>
          </a:xfrm>
          <a:prstGeom prst="rect">
            <a:avLst/>
          </a:prstGeom>
          <a:solidFill>
            <a:srgbClr val="F8F0FF"/>
          </a:solidFill>
          <a:ln w="12700">
            <a:solidFill>
              <a:srgbClr val="DDB3F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02920" y="224028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🔧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51560" y="2276856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Avtomatik UI komponent generatsiyasi (Figma AI, Framer AI)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457200" y="2825496"/>
            <a:ext cx="3840480" cy="521208"/>
          </a:xfrm>
          <a:prstGeom prst="rect">
            <a:avLst/>
          </a:prstGeom>
          <a:solidFill>
            <a:srgbClr val="F8F0FF"/>
          </a:solidFill>
          <a:ln w="12700">
            <a:solidFill>
              <a:srgbClr val="DDB3F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285292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📝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51560" y="2889504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Nusxa va matn yozish (ChatGPT, Claude)</a:t>
            </a:r>
            <a:endParaRPr lang="en-US" sz="1050" dirty="0"/>
          </a:p>
        </p:txBody>
      </p:sp>
      <p:sp>
        <p:nvSpPr>
          <p:cNvPr id="15" name="Shape 13"/>
          <p:cNvSpPr/>
          <p:nvPr/>
        </p:nvSpPr>
        <p:spPr>
          <a:xfrm>
            <a:off x="457200" y="3438144"/>
            <a:ext cx="3840480" cy="521208"/>
          </a:xfrm>
          <a:prstGeom prst="rect">
            <a:avLst/>
          </a:prstGeom>
          <a:solidFill>
            <a:srgbClr val="F8F0FF"/>
          </a:solidFill>
          <a:ln w="12700">
            <a:solidFill>
              <a:srgbClr val="DDB3F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2920" y="346557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🎨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051560" y="3502152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 palitrasi va brending yaratish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457200" y="4050792"/>
            <a:ext cx="3840480" cy="521208"/>
          </a:xfrm>
          <a:prstGeom prst="rect">
            <a:avLst/>
          </a:prstGeom>
          <a:solidFill>
            <a:srgbClr val="F8F0FF"/>
          </a:solidFill>
          <a:ln w="12700">
            <a:solidFill>
              <a:srgbClr val="DDB3F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407822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000000"/>
                </a:solidFill>
              </a:rPr>
              <a:t>🔍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051560" y="4114800"/>
            <a:ext cx="3154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Foydalanuvchi harakatini tahlil qilish va optimizatsiya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4572000" y="1115568"/>
            <a:ext cx="45720" cy="3657600"/>
          </a:xfrm>
          <a:prstGeom prst="rect">
            <a:avLst/>
          </a:prstGeom>
          <a:solidFill>
            <a:srgbClr val="D0E4F7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754880" y="1143000"/>
            <a:ext cx="40233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Dizaynerlar uchun xavf bormi?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754880" y="1554480"/>
            <a:ext cx="4023360" cy="1188720"/>
          </a:xfrm>
          <a:prstGeom prst="rect">
            <a:avLst/>
          </a:prstGeom>
          <a:solidFill>
            <a:srgbClr val="E8F5E9"/>
          </a:solidFill>
          <a:ln w="12700">
            <a:solidFill>
              <a:srgbClr val="A5D6A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92040" y="1627632"/>
            <a:ext cx="37947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7D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✅  AI - raqib emas, vosita!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938528"/>
            <a:ext cx="37947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388E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takrorlanadigan ishlarni avtomatlashtiradi, ammo strategik fikrlash, empatsiya va ijodiy echim — faqat insondadir.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754880" y="2834640"/>
            <a:ext cx="4023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Kelajak trendlari:</a:t>
            </a:r>
            <a:endParaRPr lang="en-US" sz="1250" dirty="0"/>
          </a:p>
        </p:txBody>
      </p:sp>
      <p:sp>
        <p:nvSpPr>
          <p:cNvPr id="27" name="Shape 25"/>
          <p:cNvSpPr/>
          <p:nvPr/>
        </p:nvSpPr>
        <p:spPr>
          <a:xfrm>
            <a:off x="4754880" y="3218688"/>
            <a:ext cx="164592" cy="164592"/>
          </a:xfrm>
          <a:prstGeom prst="rect">
            <a:avLst/>
          </a:prstGeom>
          <a:solidFill>
            <a:srgbClr val="E91E63"/>
          </a:solidFill>
          <a:ln w="12700">
            <a:solidFill>
              <a:srgbClr val="E91E63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010912" y="3191256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Generativ AI bilan birgalikda ishlash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4754880" y="3602736"/>
            <a:ext cx="164592" cy="164592"/>
          </a:xfrm>
          <a:prstGeom prst="rect">
            <a:avLst/>
          </a:prstGeom>
          <a:solidFill>
            <a:srgbClr val="E91E63"/>
          </a:solidFill>
          <a:ln w="12700">
            <a:solidFill>
              <a:srgbClr val="E91E63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5010912" y="3575304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Personallashtirilgan foydalanuvchi tajribasi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54880" y="3986784"/>
            <a:ext cx="164592" cy="164592"/>
          </a:xfrm>
          <a:prstGeom prst="rect">
            <a:avLst/>
          </a:prstGeom>
          <a:solidFill>
            <a:srgbClr val="E91E63"/>
          </a:solidFill>
          <a:ln w="12700">
            <a:solidFill>
              <a:srgbClr val="E91E63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5010912" y="3959352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Metaverse va 3D interfeys dizayni</a:t>
            </a:r>
            <a:endParaRPr lang="en-US" sz="1050" dirty="0"/>
          </a:p>
        </p:txBody>
      </p:sp>
      <p:sp>
        <p:nvSpPr>
          <p:cNvPr id="33" name="Shape 31"/>
          <p:cNvSpPr/>
          <p:nvPr/>
        </p:nvSpPr>
        <p:spPr>
          <a:xfrm>
            <a:off x="4754880" y="4370832"/>
            <a:ext cx="164592" cy="164592"/>
          </a:xfrm>
          <a:prstGeom prst="rect">
            <a:avLst/>
          </a:prstGeom>
          <a:solidFill>
            <a:srgbClr val="E91E63"/>
          </a:solidFill>
          <a:ln w="12700">
            <a:solidFill>
              <a:srgbClr val="E91E63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5010912" y="4343400"/>
            <a:ext cx="37490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Ovozli va imo-ishora interfeyslari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4CAF50"/>
          </a:solidFill>
          <a:ln w="12700">
            <a:solidFill>
              <a:srgbClr val="4CAF5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O'QITISH METODOLOGIYASI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029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Qanday o'rganamiz va baholaymiz?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74320" y="1188720"/>
            <a:ext cx="2011680" cy="2286000"/>
          </a:xfrm>
          <a:prstGeom prst="rect">
            <a:avLst/>
          </a:prstGeom>
          <a:solidFill>
            <a:srgbClr val="FFFFFF">
              <a:alpha val="9000"/>
            </a:srgbClr>
          </a:solidFill>
          <a:ln w="12700">
            <a:solidFill>
              <a:srgbClr val="4CAF50">
                <a:alpha val="3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274320" y="1298448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🎓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347472" y="1874520"/>
            <a:ext cx="18653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Nazariya (20%)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365760" y="224028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Ma'ruza va muhokamalar orqali dizayn tamoyillari o'rganiladi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450592" y="1188720"/>
            <a:ext cx="2011680" cy="2286000"/>
          </a:xfrm>
          <a:prstGeom prst="rect">
            <a:avLst/>
          </a:prstGeom>
          <a:solidFill>
            <a:srgbClr val="FFFFFF">
              <a:alpha val="9000"/>
            </a:srgbClr>
          </a:solidFill>
          <a:ln w="12700">
            <a:solidFill>
              <a:srgbClr val="4CAF50">
                <a:alpha val="3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450592" y="1298448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🛠️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2523744" y="1874520"/>
            <a:ext cx="18653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Amaliyot (50%)</a:t>
            </a:r>
            <a:endParaRPr lang="en-US" sz="1250" dirty="0"/>
          </a:p>
        </p:txBody>
      </p:sp>
      <p:sp>
        <p:nvSpPr>
          <p:cNvPr id="12" name="Text 10"/>
          <p:cNvSpPr/>
          <p:nvPr/>
        </p:nvSpPr>
        <p:spPr>
          <a:xfrm>
            <a:off x="2542032" y="224028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Figma'da real loyihalar: mobil ilova, veb-sayt, brend identifikatsiyasi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4626864" y="1188720"/>
            <a:ext cx="2011680" cy="2286000"/>
          </a:xfrm>
          <a:prstGeom prst="rect">
            <a:avLst/>
          </a:prstGeom>
          <a:solidFill>
            <a:srgbClr val="FFFFFF">
              <a:alpha val="9000"/>
            </a:srgbClr>
          </a:solidFill>
          <a:ln w="12700">
            <a:solidFill>
              <a:srgbClr val="4CAF50">
                <a:alpha val="3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626864" y="1298448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👥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4700016" y="1874520"/>
            <a:ext cx="18653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Jamoa ishi (20%)</a:t>
            </a:r>
            <a:endParaRPr lang="en-US" sz="1250" dirty="0"/>
          </a:p>
        </p:txBody>
      </p:sp>
      <p:sp>
        <p:nvSpPr>
          <p:cNvPr id="16" name="Text 14"/>
          <p:cNvSpPr/>
          <p:nvPr/>
        </p:nvSpPr>
        <p:spPr>
          <a:xfrm>
            <a:off x="4718304" y="224028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Dizayn sprint va hackathonlar orqali hamkorlikda ishlash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6803136" y="1188720"/>
            <a:ext cx="2011680" cy="2286000"/>
          </a:xfrm>
          <a:prstGeom prst="rect">
            <a:avLst/>
          </a:prstGeom>
          <a:solidFill>
            <a:srgbClr val="FFFFFF">
              <a:alpha val="9000"/>
            </a:srgbClr>
          </a:solidFill>
          <a:ln w="12700">
            <a:solidFill>
              <a:srgbClr val="4CAF50">
                <a:alpha val="3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803136" y="1298448"/>
            <a:ext cx="20116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dirty="0">
                <a:solidFill>
                  <a:srgbClr val="000000"/>
                </a:solidFill>
              </a:rPr>
              <a:t>📊</a:t>
            </a:r>
            <a:endParaRPr lang="en-US" sz="2800" dirty="0"/>
          </a:p>
        </p:txBody>
      </p:sp>
      <p:sp>
        <p:nvSpPr>
          <p:cNvPr id="19" name="Text 17"/>
          <p:cNvSpPr/>
          <p:nvPr/>
        </p:nvSpPr>
        <p:spPr>
          <a:xfrm>
            <a:off x="6876288" y="1874520"/>
            <a:ext cx="18653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5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Portfolio (10%)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6894576" y="2240280"/>
            <a:ext cx="1828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Kurs oxirida professional darajadagi portfolio yaratiladi</a:t>
            </a: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457200" y="36576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Baholash tizimi:</a:t>
            </a:r>
            <a:endParaRPr lang="en-US" sz="1300" dirty="0"/>
          </a:p>
        </p:txBody>
      </p:sp>
      <p:sp>
        <p:nvSpPr>
          <p:cNvPr id="22" name="Shape 20"/>
          <p:cNvSpPr/>
          <p:nvPr/>
        </p:nvSpPr>
        <p:spPr>
          <a:xfrm>
            <a:off x="457200" y="4114800"/>
            <a:ext cx="2331720" cy="457200"/>
          </a:xfrm>
          <a:prstGeom prst="rect">
            <a:avLst/>
          </a:prstGeom>
          <a:solidFill>
            <a:srgbClr val="00C6FF"/>
          </a:solidFill>
          <a:ln w="12700">
            <a:solidFill>
              <a:srgbClr val="00C6FF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30352" y="411480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Laboratoriya </a:t>
            </a:r>
            <a:r>
              <a:rPr lang="en-US" sz="1000" b="1" dirty="0" err="1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ishlari</a:t>
            </a:r>
            <a:r>
              <a:rPr lang="en-US" sz="1000" b="1" dirty="0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- 30%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2788920" y="4114800"/>
            <a:ext cx="1943100" cy="457200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862072" y="4114800"/>
            <a:ext cx="18516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Oraliq </a:t>
            </a:r>
            <a:r>
              <a:rPr lang="en-US" sz="1000" b="1" dirty="0" err="1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loyiha</a:t>
            </a:r>
            <a:r>
              <a:rPr lang="en-US" sz="1000" b="1" dirty="0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- 25%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732020" y="4114800"/>
            <a:ext cx="2720340" cy="457200"/>
          </a:xfrm>
          <a:prstGeom prst="rect">
            <a:avLst/>
          </a:prstGeom>
          <a:solidFill>
            <a:srgbClr val="4CAF50"/>
          </a:solidFill>
          <a:ln w="12700">
            <a:solidFill>
              <a:srgbClr val="4CAF5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805172" y="4114800"/>
            <a:ext cx="26289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Yakuniy portfolio - 35%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7452360" y="4114800"/>
            <a:ext cx="777240" cy="457200"/>
          </a:xfrm>
          <a:prstGeom prst="rect">
            <a:avLst/>
          </a:prstGeom>
          <a:solidFill>
            <a:srgbClr val="FFD700"/>
          </a:solidFill>
          <a:ln w="12700">
            <a:solidFill>
              <a:srgbClr val="FFD700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7525512" y="4114800"/>
            <a:ext cx="685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dirty="0" err="1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Faollik</a:t>
            </a:r>
            <a:r>
              <a:rPr lang="en-US" sz="1000" b="1" dirty="0">
                <a:solidFill>
                  <a:srgbClr val="0F1B2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- 10%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C6FF"/>
          </a:solidFill>
          <a:ln w="12700">
            <a:solidFill>
              <a:srgbClr val="00C6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5070348"/>
            <a:ext cx="9144000" cy="73152"/>
          </a:xfrm>
          <a:prstGeom prst="rect">
            <a:avLst/>
          </a:prstGeom>
          <a:solidFill>
            <a:srgbClr val="00C6FF"/>
          </a:solidFill>
          <a:ln w="12700">
            <a:noFill/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201168"/>
            <a:ext cx="82296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XULOSA VA MOTIVATSIYA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594360"/>
            <a:ext cx="6858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Raqamli </a:t>
            </a:r>
            <a:r>
              <a:rPr lang="en-US" sz="3000" b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dizayn</a:t>
            </a: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bu</a:t>
            </a:r>
            <a:endParaRPr lang="en-US" sz="3000" dirty="0"/>
          </a:p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kelajakni shakllantirish kuchi!</a:t>
            </a:r>
            <a:endParaRPr lang="en-US" sz="3000" dirty="0"/>
          </a:p>
        </p:txBody>
      </p:sp>
      <p:sp>
        <p:nvSpPr>
          <p:cNvPr id="8" name="Shape 6"/>
          <p:cNvSpPr/>
          <p:nvPr/>
        </p:nvSpPr>
        <p:spPr>
          <a:xfrm>
            <a:off x="548640" y="1783080"/>
            <a:ext cx="3657600" cy="45720"/>
          </a:xfrm>
          <a:prstGeom prst="rect">
            <a:avLst/>
          </a:prstGeom>
          <a:solidFill>
            <a:srgbClr val="00C6FF"/>
          </a:solidFill>
          <a:ln w="12700">
            <a:noFill/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2011680"/>
            <a:ext cx="411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</a:rPr>
              <a:t>🌟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1051560" y="2057400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8F0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Dizayn faqat chiroyli ko'rinish </a:t>
            </a:r>
            <a:r>
              <a:rPr lang="en-US" sz="1250" dirty="0" err="1">
                <a:solidFill>
                  <a:srgbClr val="E8F0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emas</a:t>
            </a:r>
            <a:r>
              <a:rPr lang="en-US" sz="1250" dirty="0">
                <a:solidFill>
                  <a:srgbClr val="E8F0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u muammolarni hal qiladi</a:t>
            </a:r>
            <a:endParaRPr lang="en-US" sz="1250" dirty="0"/>
          </a:p>
        </p:txBody>
      </p:sp>
      <p:sp>
        <p:nvSpPr>
          <p:cNvPr id="11" name="Text 9"/>
          <p:cNvSpPr/>
          <p:nvPr/>
        </p:nvSpPr>
        <p:spPr>
          <a:xfrm>
            <a:off x="548640" y="2633472"/>
            <a:ext cx="411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</a:rPr>
              <a:t>🔗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1051560" y="2679192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8F0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Texnologiya va ijodkorlik kesishmasida eng kuchli imkoniyatlar joylashgan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548640" y="3255264"/>
            <a:ext cx="411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</a:rPr>
              <a:t>📱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051560" y="3300984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8F0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 bir ilova, veb-sayt va mahsulot ortida dizayner mehnati yotadi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48640" y="3877056"/>
            <a:ext cx="411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000000"/>
                </a:solidFill>
              </a:rPr>
              <a:t>🚀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1051560" y="3922776"/>
            <a:ext cx="44805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E8F0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fan sizga raqamli dunyoni o'zingizcha yaratish imkonini beradi</a:t>
            </a:r>
            <a:endParaRPr lang="en-US" sz="1250" dirty="0"/>
          </a:p>
        </p:txBody>
      </p:sp>
      <p:sp>
        <p:nvSpPr>
          <p:cNvPr id="17" name="Shape 15"/>
          <p:cNvSpPr/>
          <p:nvPr/>
        </p:nvSpPr>
        <p:spPr>
          <a:xfrm>
            <a:off x="5669280" y="1097280"/>
            <a:ext cx="3017520" cy="3017520"/>
          </a:xfrm>
          <a:prstGeom prst="rect">
            <a:avLst/>
          </a:prstGeom>
          <a:solidFill>
            <a:srgbClr val="00C6FF">
              <a:alpha val="12000"/>
            </a:srgbClr>
          </a:solidFill>
          <a:ln w="12700">
            <a:solidFill>
              <a:srgbClr val="00C6FF">
                <a:alpha val="28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760720" y="123444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3.5M+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5760720" y="171907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Figma foydalanuvchilari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760720" y="219456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2030</a:t>
            </a:r>
            <a:endParaRPr lang="en-US" sz="3000" dirty="0"/>
          </a:p>
        </p:txBody>
      </p:sp>
      <p:sp>
        <p:nvSpPr>
          <p:cNvPr id="21" name="Text 19"/>
          <p:cNvSpPr/>
          <p:nvPr/>
        </p:nvSpPr>
        <p:spPr>
          <a:xfrm>
            <a:off x="5760720" y="267919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Dizayn bo'limi barcha kompaniyada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5760720" y="315468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∞</a:t>
            </a:r>
            <a:endParaRPr lang="en-US" sz="3000" dirty="0"/>
          </a:p>
        </p:txBody>
      </p:sp>
      <p:sp>
        <p:nvSpPr>
          <p:cNvPr id="23" name="Text 21"/>
          <p:cNvSpPr/>
          <p:nvPr/>
        </p:nvSpPr>
        <p:spPr>
          <a:xfrm>
            <a:off x="5760720" y="3639312"/>
            <a:ext cx="2834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Ijodkorlik chegarasi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548640" y="4526280"/>
            <a:ext cx="7955280" cy="438912"/>
          </a:xfrm>
          <a:prstGeom prst="rect">
            <a:avLst/>
          </a:prstGeom>
          <a:solidFill>
            <a:srgbClr val="00C6FF">
              <a:alpha val="18000"/>
            </a:srgbClr>
          </a:solidFill>
          <a:ln w="12700">
            <a:noFill/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731520" y="4544568"/>
            <a:ext cx="7589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"Dizayn dunyoni o'zgartira </a:t>
            </a:r>
            <a:r>
              <a:rPr lang="en-US" sz="1200" i="1" dirty="0" err="1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oladi</a:t>
            </a:r>
            <a:r>
              <a:rPr lang="en-US" sz="120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va bu o'zgarishni siz boshlaysiz!"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C6FF"/>
          </a:solidFill>
          <a:ln w="12700">
            <a:solidFill>
              <a:srgbClr val="00C6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22860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kern="0" spc="150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KURS MUNDARIJASI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457200" y="6400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 err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Raqamli</a:t>
            </a:r>
            <a:r>
              <a:rPr lang="en-US" sz="26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600" b="1" dirty="0" err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dizayn</a:t>
            </a:r>
            <a:r>
              <a:rPr lang="en-US" sz="26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fanining tuzilishi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65760" y="1325880"/>
            <a:ext cx="402336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50800" dist="25400" dir="8100000" algn="bl" rotWithShape="0">
              <a:srgbClr val="9BBBD8">
                <a:alpha val="1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325880"/>
            <a:ext cx="64008" cy="914400"/>
          </a:xfrm>
          <a:prstGeom prst="rect">
            <a:avLst/>
          </a:prstGeom>
          <a:solidFill>
            <a:srgbClr val="00C6FF"/>
          </a:solidFill>
          <a:ln w="12700">
            <a:solidFill>
              <a:srgbClr val="00C6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38988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502920" y="16733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Raqamli dizayn nima?</a:t>
            </a:r>
            <a:endParaRPr lang="en-US" sz="1250" dirty="0"/>
          </a:p>
        </p:txBody>
      </p:sp>
      <p:sp>
        <p:nvSpPr>
          <p:cNvPr id="9" name="Text 7"/>
          <p:cNvSpPr/>
          <p:nvPr/>
        </p:nvSpPr>
        <p:spPr>
          <a:xfrm>
            <a:off x="502920" y="194767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Ta'rif, tarix va dolzarblik</a:t>
            </a:r>
            <a:endParaRPr lang="en-US" sz="1000" dirty="0"/>
          </a:p>
        </p:txBody>
      </p:sp>
      <p:sp>
        <p:nvSpPr>
          <p:cNvPr id="10" name="Shape 8"/>
          <p:cNvSpPr/>
          <p:nvPr/>
        </p:nvSpPr>
        <p:spPr>
          <a:xfrm>
            <a:off x="4754880" y="1325880"/>
            <a:ext cx="402336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50800" dist="25400" dir="8100000" algn="bl" rotWithShape="0">
              <a:srgbClr val="9BBBD8">
                <a:alpha val="1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54880" y="1325880"/>
            <a:ext cx="64008" cy="914400"/>
          </a:xfrm>
          <a:prstGeom prst="rect">
            <a:avLst/>
          </a:prstGeom>
          <a:solidFill>
            <a:srgbClr val="00C6FF"/>
          </a:solidFill>
          <a:ln w="12700">
            <a:solidFill>
              <a:srgbClr val="00C6FF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92040" y="138988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892040" y="167335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Dizayn asoslari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4892040" y="194767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Rang, tipografiya, kompozitsiya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65760" y="2423160"/>
            <a:ext cx="402336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50800" dist="25400" dir="8100000" algn="bl" rotWithShape="0">
              <a:srgbClr val="9BBBD8">
                <a:alpha val="1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65760" y="2423160"/>
            <a:ext cx="64008" cy="914400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248716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6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02920" y="277063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Foydalanuvchi tajribasi (UX)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02920" y="304495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Tadqiqot va prototiplash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754880" y="2423160"/>
            <a:ext cx="402336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50800" dist="25400" dir="8100000" algn="bl" rotWithShape="0">
              <a:srgbClr val="9BBBD8">
                <a:alpha val="1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754880" y="2423160"/>
            <a:ext cx="64008" cy="914400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92040" y="248716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6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23" name="Text 21"/>
          <p:cNvSpPr/>
          <p:nvPr/>
        </p:nvSpPr>
        <p:spPr>
          <a:xfrm>
            <a:off x="4892040" y="277063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Interfeys dizayni (UI)</a:t>
            </a:r>
            <a:endParaRPr lang="en-US" sz="1250" dirty="0"/>
          </a:p>
        </p:txBody>
      </p:sp>
      <p:sp>
        <p:nvSpPr>
          <p:cNvPr id="24" name="Text 22"/>
          <p:cNvSpPr/>
          <p:nvPr/>
        </p:nvSpPr>
        <p:spPr>
          <a:xfrm>
            <a:off x="4892040" y="304495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Komponentlar va tizimlar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365760" y="3520440"/>
            <a:ext cx="402336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50800" dist="25400" dir="8100000" algn="bl" rotWithShape="0">
              <a:srgbClr val="9BBBD8">
                <a:alpha val="18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65760" y="3520440"/>
            <a:ext cx="64008" cy="914400"/>
          </a:xfrm>
          <a:prstGeom prst="rect">
            <a:avLst/>
          </a:prstGeom>
          <a:solidFill>
            <a:srgbClr val="4CAF50"/>
          </a:solidFill>
          <a:ln w="12700">
            <a:solidFill>
              <a:srgbClr val="4CAF50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502920" y="358444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800" dirty="0"/>
          </a:p>
        </p:txBody>
      </p:sp>
      <p:sp>
        <p:nvSpPr>
          <p:cNvPr id="28" name="Text 26"/>
          <p:cNvSpPr/>
          <p:nvPr/>
        </p:nvSpPr>
        <p:spPr>
          <a:xfrm>
            <a:off x="502920" y="386791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Harakat dizayni</a:t>
            </a:r>
            <a:endParaRPr lang="en-US" sz="1250" dirty="0"/>
          </a:p>
        </p:txBody>
      </p:sp>
      <p:sp>
        <p:nvSpPr>
          <p:cNvPr id="29" name="Text 27"/>
          <p:cNvSpPr/>
          <p:nvPr/>
        </p:nvSpPr>
        <p:spPr>
          <a:xfrm>
            <a:off x="502920" y="414223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Animatsiya va mikrointeraksiyalar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54880" y="3520440"/>
            <a:ext cx="4023360" cy="914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50800" dist="25400" dir="8100000" algn="bl" rotWithShape="0">
              <a:srgbClr val="9BBBD8">
                <a:alpha val="18000"/>
              </a:srgbClr>
            </a:outerShdw>
          </a:effectLst>
        </p:spPr>
      </p:sp>
      <p:sp>
        <p:nvSpPr>
          <p:cNvPr id="31" name="Shape 29"/>
          <p:cNvSpPr/>
          <p:nvPr/>
        </p:nvSpPr>
        <p:spPr>
          <a:xfrm>
            <a:off x="4754880" y="3520440"/>
            <a:ext cx="64008" cy="914400"/>
          </a:xfrm>
          <a:prstGeom prst="rect">
            <a:avLst/>
          </a:prstGeom>
          <a:solidFill>
            <a:srgbClr val="4CAF50"/>
          </a:solidFill>
          <a:ln w="12700">
            <a:solidFill>
              <a:srgbClr val="4CAF50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4892040" y="3584448"/>
            <a:ext cx="457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892040" y="3867912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Amaliy loyihalar</a:t>
            </a:r>
            <a:endParaRPr lang="en-US" sz="1250" dirty="0"/>
          </a:p>
        </p:txBody>
      </p:sp>
      <p:sp>
        <p:nvSpPr>
          <p:cNvPr id="34" name="Text 32"/>
          <p:cNvSpPr/>
          <p:nvPr/>
        </p:nvSpPr>
        <p:spPr>
          <a:xfrm>
            <a:off x="4892040" y="4142232"/>
            <a:ext cx="3657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dunyo muammolari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C6FF"/>
          </a:solidFill>
          <a:ln w="12700">
            <a:solidFill>
              <a:srgbClr val="00C6F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457200" cy="5143500"/>
          </a:xfrm>
          <a:prstGeom prst="rect">
            <a:avLst/>
          </a:prstGeom>
          <a:solidFill>
            <a:srgbClr val="00C6FF">
              <a:alpha val="20000"/>
            </a:srgbClr>
          </a:solidFill>
          <a:ln w="12700">
            <a:solidFill>
              <a:srgbClr val="00C6FF">
                <a:alpha val="2000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40080" y="1828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RAQAMLI DIZAYN NIMA?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640080" y="530352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Ta'rif va mohiyat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640080" y="1188720"/>
            <a:ext cx="5303520" cy="2116836"/>
          </a:xfrm>
          <a:prstGeom prst="rect">
            <a:avLst/>
          </a:prstGeom>
          <a:solidFill>
            <a:srgbClr val="FFFFFF">
              <a:alpha val="92000"/>
            </a:srgbClr>
          </a:solidFill>
          <a:ln w="12700">
            <a:solidFill>
              <a:srgbClr val="00C6FF">
                <a:alpha val="5000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1298448"/>
            <a:ext cx="493776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"Raqamli </a:t>
            </a:r>
            <a:r>
              <a:rPr lang="en-US" sz="1350" i="1" dirty="0" err="1">
                <a:latin typeface="Calibri" pitchFamily="34" charset="0"/>
                <a:ea typeface="Calibri" pitchFamily="34" charset="-122"/>
                <a:cs typeface="Calibri" pitchFamily="34" charset="-120"/>
              </a:rPr>
              <a:t>dizayn</a:t>
            </a:r>
            <a:r>
              <a:rPr lang="en-US" sz="1350" i="1" dirty="0">
                <a:latin typeface="Calibri" pitchFamily="34" charset="0"/>
                <a:ea typeface="Calibri" pitchFamily="34" charset="-122"/>
                <a:cs typeface="Calibri" pitchFamily="34" charset="-120"/>
              </a:rPr>
              <a:t> - bu foydalanuvchilarga raqamli muhitda maqsadli, estetik va samarali tajriba yaratish san'atidir."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217920" y="699516"/>
            <a:ext cx="2560320" cy="77724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00C6FF">
                <a:alpha val="3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0" y="763524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Vizual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0" y="104698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0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Ko'rgazmali va estetik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17920" y="1613916"/>
            <a:ext cx="2560320" cy="77724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00C6FF">
                <a:alpha val="3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0" y="1677924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Funksional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400800" y="196138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0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Maqsadli va samarali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17920" y="2528316"/>
            <a:ext cx="2560320" cy="77724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00C6FF">
                <a:alpha val="3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400800" y="287578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E8F0F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Foydalanuvchi bilan bog'liq</a:t>
            </a:r>
            <a:endParaRPr lang="en-US" sz="1100" dirty="0"/>
          </a:p>
        </p:txBody>
      </p:sp>
      <p:grpSp>
        <p:nvGrpSpPr>
          <p:cNvPr id="31" name="Группа 30">
            <a:extLst>
              <a:ext uri="{FF2B5EF4-FFF2-40B4-BE49-F238E27FC236}">
                <a16:creationId xmlns:a16="http://schemas.microsoft.com/office/drawing/2014/main" id="{0E1E94EB-F43F-4AAC-FEAC-A75050E26BF3}"/>
              </a:ext>
            </a:extLst>
          </p:cNvPr>
          <p:cNvGrpSpPr/>
          <p:nvPr/>
        </p:nvGrpSpPr>
        <p:grpSpPr>
          <a:xfrm>
            <a:off x="640080" y="2617470"/>
            <a:ext cx="8366760" cy="1570482"/>
            <a:chOff x="640080" y="1821942"/>
            <a:chExt cx="8366760" cy="1570482"/>
          </a:xfrm>
        </p:grpSpPr>
        <p:sp>
          <p:nvSpPr>
            <p:cNvPr id="15" name="Text 13"/>
            <p:cNvSpPr/>
            <p:nvPr/>
          </p:nvSpPr>
          <p:spPr>
            <a:xfrm>
              <a:off x="6400800" y="1821942"/>
              <a:ext cx="2286000" cy="27432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300" b="1" dirty="0">
                  <a:solidFill>
                    <a:srgbClr val="00C6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Interaktiv</a:t>
              </a:r>
              <a:endParaRPr lang="en-US" sz="1300" dirty="0"/>
            </a:p>
          </p:txBody>
        </p:sp>
        <p:sp>
          <p:nvSpPr>
            <p:cNvPr id="17" name="Shape 15"/>
            <p:cNvSpPr/>
            <p:nvPr/>
          </p:nvSpPr>
          <p:spPr>
            <a:xfrm>
              <a:off x="640080" y="2971800"/>
              <a:ext cx="1280160" cy="411480"/>
            </a:xfrm>
            <a:prstGeom prst="rect">
              <a:avLst/>
            </a:prstGeom>
            <a:solidFill>
              <a:srgbClr val="00C6FF">
                <a:alpha val="25000"/>
              </a:srgbClr>
            </a:solidFill>
            <a:ln w="12700">
              <a:solidFill>
                <a:srgbClr val="00C6FF">
                  <a:alpha val="45000"/>
                </a:srgbClr>
              </a:solidFill>
              <a:prstDash val="solid"/>
            </a:ln>
          </p:spPr>
        </p:sp>
        <p:sp>
          <p:nvSpPr>
            <p:cNvPr id="18" name="Text 16"/>
            <p:cNvSpPr/>
            <p:nvPr/>
          </p:nvSpPr>
          <p:spPr>
            <a:xfrm>
              <a:off x="640080" y="2971800"/>
              <a:ext cx="128016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UI Dizayn</a:t>
              </a:r>
              <a:endParaRPr lang="en-US" sz="950" dirty="0"/>
            </a:p>
          </p:txBody>
        </p:sp>
        <p:sp>
          <p:nvSpPr>
            <p:cNvPr id="19" name="Shape 17"/>
            <p:cNvSpPr/>
            <p:nvPr/>
          </p:nvSpPr>
          <p:spPr>
            <a:xfrm>
              <a:off x="2057400" y="2971800"/>
              <a:ext cx="1280160" cy="411480"/>
            </a:xfrm>
            <a:prstGeom prst="rect">
              <a:avLst/>
            </a:prstGeom>
            <a:solidFill>
              <a:srgbClr val="00C6FF">
                <a:alpha val="25000"/>
              </a:srgbClr>
            </a:solidFill>
            <a:ln w="12700">
              <a:solidFill>
                <a:srgbClr val="00C6FF">
                  <a:alpha val="45000"/>
                </a:srgbClr>
              </a:solidFill>
              <a:prstDash val="solid"/>
            </a:ln>
          </p:spPr>
        </p:sp>
        <p:sp>
          <p:nvSpPr>
            <p:cNvPr id="20" name="Text 18"/>
            <p:cNvSpPr/>
            <p:nvPr/>
          </p:nvSpPr>
          <p:spPr>
            <a:xfrm>
              <a:off x="2057400" y="2971800"/>
              <a:ext cx="128016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UX Tadqiqot</a:t>
              </a:r>
              <a:endParaRPr lang="en-US" sz="950" dirty="0"/>
            </a:p>
          </p:txBody>
        </p:sp>
        <p:sp>
          <p:nvSpPr>
            <p:cNvPr id="21" name="Shape 19"/>
            <p:cNvSpPr/>
            <p:nvPr/>
          </p:nvSpPr>
          <p:spPr>
            <a:xfrm>
              <a:off x="3474720" y="2971800"/>
              <a:ext cx="1280160" cy="411480"/>
            </a:xfrm>
            <a:prstGeom prst="rect">
              <a:avLst/>
            </a:prstGeom>
            <a:solidFill>
              <a:srgbClr val="00C6FF">
                <a:alpha val="25000"/>
              </a:srgbClr>
            </a:solidFill>
            <a:ln w="12700">
              <a:solidFill>
                <a:srgbClr val="00C6FF">
                  <a:alpha val="45000"/>
                </a:srgbClr>
              </a:solidFill>
              <a:prstDash val="solid"/>
            </a:ln>
          </p:spPr>
        </p:sp>
        <p:sp>
          <p:nvSpPr>
            <p:cNvPr id="22" name="Text 20"/>
            <p:cNvSpPr/>
            <p:nvPr/>
          </p:nvSpPr>
          <p:spPr>
            <a:xfrm>
              <a:off x="3474720" y="2971800"/>
              <a:ext cx="128016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Brending</a:t>
              </a:r>
              <a:endParaRPr lang="en-US" sz="950" dirty="0"/>
            </a:p>
          </p:txBody>
        </p:sp>
        <p:sp>
          <p:nvSpPr>
            <p:cNvPr id="23" name="Shape 21"/>
            <p:cNvSpPr/>
            <p:nvPr/>
          </p:nvSpPr>
          <p:spPr>
            <a:xfrm>
              <a:off x="4892040" y="2971800"/>
              <a:ext cx="1280160" cy="411480"/>
            </a:xfrm>
            <a:prstGeom prst="rect">
              <a:avLst/>
            </a:prstGeom>
            <a:solidFill>
              <a:srgbClr val="00C6FF">
                <a:alpha val="25000"/>
              </a:srgbClr>
            </a:solidFill>
            <a:ln w="12700">
              <a:solidFill>
                <a:srgbClr val="00C6FF">
                  <a:alpha val="45000"/>
                </a:srgbClr>
              </a:solidFill>
              <a:prstDash val="solid"/>
            </a:ln>
          </p:spPr>
        </p:sp>
        <p:sp>
          <p:nvSpPr>
            <p:cNvPr id="24" name="Text 22"/>
            <p:cNvSpPr/>
            <p:nvPr/>
          </p:nvSpPr>
          <p:spPr>
            <a:xfrm>
              <a:off x="4892040" y="2971800"/>
              <a:ext cx="128016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Motion</a:t>
              </a:r>
              <a:endParaRPr lang="en-US" sz="950" dirty="0"/>
            </a:p>
          </p:txBody>
        </p:sp>
        <p:sp>
          <p:nvSpPr>
            <p:cNvPr id="25" name="Shape 23"/>
            <p:cNvSpPr/>
            <p:nvPr/>
          </p:nvSpPr>
          <p:spPr>
            <a:xfrm>
              <a:off x="6309360" y="2980944"/>
              <a:ext cx="1280160" cy="411480"/>
            </a:xfrm>
            <a:prstGeom prst="rect">
              <a:avLst/>
            </a:prstGeom>
            <a:solidFill>
              <a:srgbClr val="00C6FF">
                <a:alpha val="25000"/>
              </a:srgbClr>
            </a:solidFill>
            <a:ln w="12700">
              <a:solidFill>
                <a:srgbClr val="00C6FF">
                  <a:alpha val="45000"/>
                </a:srgbClr>
              </a:solidFill>
              <a:prstDash val="solid"/>
            </a:ln>
          </p:spPr>
          <p:txBody>
            <a:bodyPr/>
            <a:lstStyle/>
            <a:p>
              <a:endParaRPr lang="ru-RU" dirty="0"/>
            </a:p>
          </p:txBody>
        </p:sp>
        <p:sp>
          <p:nvSpPr>
            <p:cNvPr id="26" name="Text 24"/>
            <p:cNvSpPr/>
            <p:nvPr/>
          </p:nvSpPr>
          <p:spPr>
            <a:xfrm>
              <a:off x="6309360" y="2971800"/>
              <a:ext cx="128016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Veb Dizayn</a:t>
              </a:r>
              <a:endParaRPr lang="en-US" sz="950" dirty="0"/>
            </a:p>
          </p:txBody>
        </p:sp>
        <p:sp>
          <p:nvSpPr>
            <p:cNvPr id="27" name="Shape 25"/>
            <p:cNvSpPr/>
            <p:nvPr/>
          </p:nvSpPr>
          <p:spPr>
            <a:xfrm>
              <a:off x="7726680" y="2971800"/>
              <a:ext cx="1280160" cy="411480"/>
            </a:xfrm>
            <a:prstGeom prst="rect">
              <a:avLst/>
            </a:prstGeom>
            <a:solidFill>
              <a:srgbClr val="00C6FF">
                <a:alpha val="25000"/>
              </a:srgbClr>
            </a:solidFill>
            <a:ln w="12700">
              <a:solidFill>
                <a:srgbClr val="00C6FF">
                  <a:alpha val="45000"/>
                </a:srgbClr>
              </a:solidFill>
              <a:prstDash val="solid"/>
            </a:ln>
          </p:spPr>
        </p:sp>
        <p:sp>
          <p:nvSpPr>
            <p:cNvPr id="28" name="Text 26"/>
            <p:cNvSpPr/>
            <p:nvPr/>
          </p:nvSpPr>
          <p:spPr>
            <a:xfrm>
              <a:off x="7726680" y="2971800"/>
              <a:ext cx="1280160" cy="411480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 algn="ctr">
                <a:buNone/>
              </a:pPr>
              <a:r>
                <a:rPr lang="en-US" sz="950" b="1" dirty="0">
                  <a:solidFill>
                    <a:srgbClr val="FFFFFF"/>
                  </a:solidFill>
                  <a:latin typeface="Calibri" pitchFamily="34" charset="0"/>
                  <a:ea typeface="Calibri" pitchFamily="34" charset="-122"/>
                  <a:cs typeface="Calibri" pitchFamily="34" charset="-120"/>
                </a:rPr>
                <a:t>Mahsulot Dizayni</a:t>
              </a:r>
              <a:endParaRPr lang="en-US" sz="950" dirty="0"/>
            </a:p>
          </p:txBody>
        </p:sp>
      </p:grpSp>
      <p:sp>
        <p:nvSpPr>
          <p:cNvPr id="29" name="Shape 27"/>
          <p:cNvSpPr/>
          <p:nvPr/>
        </p:nvSpPr>
        <p:spPr>
          <a:xfrm>
            <a:off x="640080" y="4343400"/>
            <a:ext cx="8138160" cy="73152"/>
          </a:xfrm>
          <a:prstGeom prst="rect">
            <a:avLst/>
          </a:prstGeom>
          <a:solidFill>
            <a:srgbClr val="FFFFFF">
              <a:alpha val="15000"/>
            </a:srgbClr>
          </a:solidFill>
          <a:ln w="12700">
            <a:solidFill>
              <a:srgbClr val="FFFFFF">
                <a:alpha val="15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40080" y="4585716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Raqamli dizayn </a:t>
            </a:r>
            <a:r>
              <a:rPr lang="en-US" sz="1100" i="1" dirty="0" err="1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sanoati</a:t>
            </a:r>
            <a:r>
              <a:rPr lang="en-US" sz="1100" i="1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2026-yilda global miqyosda $350 milliard </a:t>
            </a:r>
            <a:r>
              <a:rPr lang="en-US" sz="1100" i="1" dirty="0" err="1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dollardan</a:t>
            </a:r>
            <a:r>
              <a:rPr lang="en-US" sz="1100" i="1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i="1" dirty="0" err="1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oshiqqa</a:t>
            </a:r>
            <a:r>
              <a:rPr lang="en-US" sz="1100" i="1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1100" i="1" dirty="0" err="1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baholanmoqda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FF6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NIMA UCHUN RAQAMLI DIZAYN?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029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Hozirgi kunda dizayn nima beradi?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2651760" cy="1371600"/>
          </a:xfrm>
          <a:prstGeom prst="rect">
            <a:avLst/>
          </a:prstGeom>
          <a:solidFill>
            <a:srgbClr val="0F1B2D"/>
          </a:solidFill>
          <a:ln w="12700">
            <a:solidFill>
              <a:srgbClr val="0F1B2D"/>
            </a:solidFill>
            <a:prstDash val="solid"/>
          </a:ln>
          <a:effectLst>
            <a:outerShdw blurRad="101600" dist="38100" dir="8100000" algn="bl" rotWithShape="0">
              <a:srgbClr val="5B8DBE">
                <a:alpha val="20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457200" y="1170432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$85,000+</a:t>
            </a:r>
            <a:endParaRPr lang="en-US" sz="3200" dirty="0"/>
          </a:p>
        </p:txBody>
      </p:sp>
      <p:sp>
        <p:nvSpPr>
          <p:cNvPr id="7" name="Text 5"/>
          <p:cNvSpPr/>
          <p:nvPr/>
        </p:nvSpPr>
        <p:spPr>
          <a:xfrm>
            <a:off x="457200" y="1783080"/>
            <a:ext cx="24688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O'rtacha yillik maosh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(AQSh, UX Dizayner)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291840" y="1097280"/>
            <a:ext cx="2651760" cy="1371600"/>
          </a:xfrm>
          <a:prstGeom prst="rect">
            <a:avLst/>
          </a:prstGeom>
          <a:solidFill>
            <a:srgbClr val="0F1B2D"/>
          </a:solidFill>
          <a:ln w="12700">
            <a:solidFill>
              <a:srgbClr val="0F1B2D"/>
            </a:solidFill>
            <a:prstDash val="solid"/>
          </a:ln>
          <a:effectLst>
            <a:outerShdw blurRad="101600" dist="38100" dir="8100000" algn="bl" rotWithShape="0">
              <a:srgbClr val="5B8DBE">
                <a:alpha val="20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383280" y="1170432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76%</a:t>
            </a:r>
            <a:endParaRPr lang="en-US" sz="3200" dirty="0"/>
          </a:p>
        </p:txBody>
      </p:sp>
      <p:sp>
        <p:nvSpPr>
          <p:cNvPr id="10" name="Text 8"/>
          <p:cNvSpPr/>
          <p:nvPr/>
        </p:nvSpPr>
        <p:spPr>
          <a:xfrm>
            <a:off x="3383280" y="1783080"/>
            <a:ext cx="24688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Foydalanuvchilar dizayn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asosida qaror qabul qiladi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6217920" y="1097280"/>
            <a:ext cx="2651760" cy="1371600"/>
          </a:xfrm>
          <a:prstGeom prst="rect">
            <a:avLst/>
          </a:prstGeom>
          <a:solidFill>
            <a:srgbClr val="0F1B2D"/>
          </a:solidFill>
          <a:ln w="12700">
            <a:solidFill>
              <a:srgbClr val="0F1B2D"/>
            </a:solidFill>
            <a:prstDash val="solid"/>
          </a:ln>
          <a:effectLst>
            <a:outerShdw blurRad="101600" dist="38100" dir="8100000" algn="bl" rotWithShape="0">
              <a:srgbClr val="5B8DBE">
                <a:alpha val="20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309360" y="1170432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#8</a:t>
            </a:r>
            <a:endParaRPr lang="en-US" sz="3200" dirty="0"/>
          </a:p>
        </p:txBody>
      </p:sp>
      <p:sp>
        <p:nvSpPr>
          <p:cNvPr id="13" name="Text 11"/>
          <p:cNvSpPr/>
          <p:nvPr/>
        </p:nvSpPr>
        <p:spPr>
          <a:xfrm>
            <a:off x="6309360" y="1783080"/>
            <a:ext cx="24688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 tez o'suvchi</a:t>
            </a:r>
            <a:endParaRPr lang="en-US" sz="1000" dirty="0"/>
          </a:p>
          <a:p>
            <a:pPr marL="0" indent="0" algn="ctr">
              <a:buNone/>
            </a:pPr>
            <a:r>
              <a:rPr lang="en-US" sz="10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kasb (Forbes 2024)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365760" y="2651760"/>
            <a:ext cx="265176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50800" dist="25400" dir="8100000" algn="bl" rotWithShape="0">
              <a:srgbClr val="9BBBD8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57200" y="2724912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dirty="0">
                <a:solidFill>
                  <a:srgbClr val="000000"/>
                </a:solidFill>
              </a:rPr>
              <a:t>🌐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502920" y="324612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Raqamlashtirish davri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02920" y="356616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Barcha </a:t>
            </a:r>
            <a:r>
              <a:rPr lang="en-US" sz="1050" dirty="0" err="1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sohalar</a:t>
            </a:r>
            <a:r>
              <a:rPr lang="en-US" sz="10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tibbiyot, ta'lim, </a:t>
            </a:r>
            <a:r>
              <a:rPr lang="en-US" sz="1050" dirty="0" err="1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savdo</a:t>
            </a:r>
            <a:r>
              <a:rPr lang="en-US" sz="10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 raqamli ko'rinishga o'tmoqda. Dizayner zaruriyatga aylandi.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3291840" y="2651760"/>
            <a:ext cx="265176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50800" dist="25400" dir="8100000" algn="bl" rotWithShape="0">
              <a:srgbClr val="9BBBD8">
                <a:alpha val="12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3383280" y="2724912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dirty="0">
                <a:solidFill>
                  <a:srgbClr val="000000"/>
                </a:solidFill>
              </a:rPr>
              <a:t>💼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3429000" y="324612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 imkoniyatlari</a:t>
            </a: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3429000" y="356616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IT, marketing, startap va korporatsiyalarda raqamli dizaynerga bo'lgan talab yildan yilga oshmoqda.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6217920" y="2651760"/>
            <a:ext cx="265176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50800" dist="25400" dir="8100000" algn="bl" rotWithShape="0">
              <a:srgbClr val="9BBBD8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309360" y="2724912"/>
            <a:ext cx="24688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dirty="0">
                <a:solidFill>
                  <a:srgbClr val="000000"/>
                </a:solidFill>
              </a:rPr>
              <a:t>🎨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6355080" y="3246120"/>
            <a:ext cx="2377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Kreativlik + Texnologiya</a:t>
            </a:r>
            <a:endParaRPr lang="en-US" sz="1250" dirty="0"/>
          </a:p>
        </p:txBody>
      </p:sp>
      <p:sp>
        <p:nvSpPr>
          <p:cNvPr id="25" name="Text 23"/>
          <p:cNvSpPr/>
          <p:nvPr/>
        </p:nvSpPr>
        <p:spPr>
          <a:xfrm>
            <a:off x="6355080" y="3566160"/>
            <a:ext cx="23774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0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 fan ijodkorlik va mantiqni </a:t>
            </a:r>
            <a:r>
              <a:rPr lang="en-US" sz="1050" dirty="0" err="1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birlashtiradi</a:t>
            </a:r>
            <a:r>
              <a:rPr lang="en-US" sz="10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-</a:t>
            </a:r>
            <a:r>
              <a:rPr lang="en-US" sz="1050" dirty="0" err="1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ikki</a:t>
            </a:r>
            <a:r>
              <a:rPr lang="en-US" sz="10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yarim shom dunyosini uyg'unlashtiradi.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4CAF50"/>
          </a:solidFill>
          <a:ln w="12700">
            <a:solidFill>
              <a:srgbClr val="4CAF5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TARIX VA EVOLYUTSIYA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029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Raqamli dizayn qanday rivojlandi?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457200" y="2468880"/>
            <a:ext cx="8229600" cy="45720"/>
          </a:xfrm>
          <a:prstGeom prst="rect">
            <a:avLst/>
          </a:prstGeom>
          <a:solidFill>
            <a:srgbClr val="4CAF50">
              <a:alpha val="60000"/>
            </a:srgbClr>
          </a:solidFill>
          <a:ln w="12700">
            <a:solidFill>
              <a:srgbClr val="4CAF50">
                <a:alpha val="6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4400" y="2359152"/>
            <a:ext cx="228600" cy="228600"/>
          </a:xfrm>
          <a:prstGeom prst="ellipse">
            <a:avLst/>
          </a:prstGeom>
          <a:solidFill>
            <a:srgbClr val="4CAF50"/>
          </a:solidFill>
          <a:ln w="25400">
            <a:solidFill>
              <a:srgbClr val="0F1B2D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7200" y="1097280"/>
            <a:ext cx="1280160" cy="11887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4CAF50">
                <a:alpha val="4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11430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1980s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02920" y="1417320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Uyda kompyuter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502920" y="1673352"/>
            <a:ext cx="1188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85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 &amp; Adobe PhotoShop — grafik dizaynning boshlanishi</a:t>
            </a:r>
            <a:endParaRPr lang="en-US" sz="850" dirty="0"/>
          </a:p>
        </p:txBody>
      </p:sp>
      <p:sp>
        <p:nvSpPr>
          <p:cNvPr id="11" name="Shape 9"/>
          <p:cNvSpPr/>
          <p:nvPr/>
        </p:nvSpPr>
        <p:spPr>
          <a:xfrm>
            <a:off x="1024128" y="2286000"/>
            <a:ext cx="27432" cy="201168"/>
          </a:xfrm>
          <a:prstGeom prst="rect">
            <a:avLst/>
          </a:prstGeom>
          <a:solidFill>
            <a:srgbClr val="4CAF50">
              <a:alpha val="60000"/>
            </a:srgbClr>
          </a:solidFill>
          <a:ln w="12700">
            <a:solidFill>
              <a:srgbClr val="4CAF50">
                <a:alpha val="60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2304288" y="2359152"/>
            <a:ext cx="228600" cy="228600"/>
          </a:xfrm>
          <a:prstGeom prst="ellipse">
            <a:avLst/>
          </a:prstGeom>
          <a:solidFill>
            <a:srgbClr val="4CAF50"/>
          </a:solidFill>
          <a:ln w="25400">
            <a:solidFill>
              <a:srgbClr val="0F1B2D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2414016" y="2587752"/>
            <a:ext cx="27432" cy="201168"/>
          </a:xfrm>
          <a:prstGeom prst="rect">
            <a:avLst/>
          </a:prstGeom>
          <a:solidFill>
            <a:srgbClr val="4CAF50">
              <a:alpha val="60000"/>
            </a:srgbClr>
          </a:solidFill>
          <a:ln w="12700">
            <a:solidFill>
              <a:srgbClr val="4CAF50">
                <a:alpha val="6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1847088" y="2788920"/>
            <a:ext cx="1280160" cy="11887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4CAF50">
                <a:alpha val="4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1892808" y="283464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1990s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1892808" y="3108960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Internet davri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1892808" y="3364992"/>
            <a:ext cx="1188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85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HTML va veb-dizayn sanoati paydo bo'ldi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3694176" y="2359152"/>
            <a:ext cx="228600" cy="228600"/>
          </a:xfrm>
          <a:prstGeom prst="ellipse">
            <a:avLst/>
          </a:prstGeom>
          <a:solidFill>
            <a:srgbClr val="4CAF50"/>
          </a:solidFill>
          <a:ln w="25400">
            <a:solidFill>
              <a:srgbClr val="0F1B2D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236976" y="1097280"/>
            <a:ext cx="1280160" cy="11887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4CAF50">
                <a:alpha val="4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82696" y="11430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2000s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3282696" y="1417320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Flash &amp; Multimedia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3282696" y="1673352"/>
            <a:ext cx="1188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85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Interaktiv dizayn va animatsiyalar yuksaldi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3803904" y="2286000"/>
            <a:ext cx="27432" cy="201168"/>
          </a:xfrm>
          <a:prstGeom prst="rect">
            <a:avLst/>
          </a:prstGeom>
          <a:solidFill>
            <a:srgbClr val="4CAF50">
              <a:alpha val="60000"/>
            </a:srgbClr>
          </a:solidFill>
          <a:ln w="12700">
            <a:solidFill>
              <a:srgbClr val="4CAF50">
                <a:alpha val="60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5084064" y="2359152"/>
            <a:ext cx="228600" cy="228600"/>
          </a:xfrm>
          <a:prstGeom prst="ellipse">
            <a:avLst/>
          </a:prstGeom>
          <a:solidFill>
            <a:srgbClr val="4CAF50"/>
          </a:solidFill>
          <a:ln w="25400">
            <a:solidFill>
              <a:srgbClr val="0F1B2D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193792" y="2587752"/>
            <a:ext cx="27432" cy="201168"/>
          </a:xfrm>
          <a:prstGeom prst="rect">
            <a:avLst/>
          </a:prstGeom>
          <a:solidFill>
            <a:srgbClr val="4CAF50">
              <a:alpha val="60000"/>
            </a:srgbClr>
          </a:solidFill>
          <a:ln w="12700">
            <a:solidFill>
              <a:srgbClr val="4CAF50">
                <a:alpha val="60000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626864" y="2788920"/>
            <a:ext cx="1280160" cy="11887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4CAF50">
                <a:alpha val="40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672584" y="283464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2007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4672584" y="3108960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Smartfon inqilobi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4672584" y="3364992"/>
            <a:ext cx="1188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85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iPhone — mobil UX/UI dizayni markazga chiqdi</a:t>
            </a:r>
            <a:endParaRPr lang="en-US" sz="850" dirty="0"/>
          </a:p>
        </p:txBody>
      </p:sp>
      <p:sp>
        <p:nvSpPr>
          <p:cNvPr id="30" name="Shape 28"/>
          <p:cNvSpPr/>
          <p:nvPr/>
        </p:nvSpPr>
        <p:spPr>
          <a:xfrm>
            <a:off x="6473952" y="2359152"/>
            <a:ext cx="228600" cy="228600"/>
          </a:xfrm>
          <a:prstGeom prst="ellipse">
            <a:avLst/>
          </a:prstGeom>
          <a:solidFill>
            <a:srgbClr val="4CAF50"/>
          </a:solidFill>
          <a:ln w="25400">
            <a:solidFill>
              <a:srgbClr val="0F1B2D"/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6016752" y="1097280"/>
            <a:ext cx="1280160" cy="11887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4CAF50">
                <a:alpha val="40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062472" y="114300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2010s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6062472" y="1417320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Flat Design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6062472" y="1673352"/>
            <a:ext cx="1188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85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Minimalizm va material dizayn trendi boshlandi</a:t>
            </a:r>
            <a:endParaRPr lang="en-US" sz="850" dirty="0"/>
          </a:p>
        </p:txBody>
      </p:sp>
      <p:sp>
        <p:nvSpPr>
          <p:cNvPr id="35" name="Shape 33"/>
          <p:cNvSpPr/>
          <p:nvPr/>
        </p:nvSpPr>
        <p:spPr>
          <a:xfrm>
            <a:off x="6583680" y="2286000"/>
            <a:ext cx="27432" cy="201168"/>
          </a:xfrm>
          <a:prstGeom prst="rect">
            <a:avLst/>
          </a:prstGeom>
          <a:solidFill>
            <a:srgbClr val="4CAF50">
              <a:alpha val="60000"/>
            </a:srgbClr>
          </a:solidFill>
          <a:ln w="12700">
            <a:solidFill>
              <a:srgbClr val="4CAF50">
                <a:alpha val="60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7863840" y="2359152"/>
            <a:ext cx="228600" cy="228600"/>
          </a:xfrm>
          <a:prstGeom prst="ellipse">
            <a:avLst/>
          </a:prstGeom>
          <a:solidFill>
            <a:srgbClr val="4CAF50"/>
          </a:solidFill>
          <a:ln w="25400">
            <a:solidFill>
              <a:srgbClr val="0F1B2D"/>
            </a:solidFill>
            <a:prstDash val="solid"/>
          </a:ln>
        </p:spPr>
      </p:sp>
      <p:sp>
        <p:nvSpPr>
          <p:cNvPr id="37" name="Shape 35"/>
          <p:cNvSpPr/>
          <p:nvPr/>
        </p:nvSpPr>
        <p:spPr>
          <a:xfrm>
            <a:off x="7973568" y="2587752"/>
            <a:ext cx="27432" cy="201168"/>
          </a:xfrm>
          <a:prstGeom prst="rect">
            <a:avLst/>
          </a:prstGeom>
          <a:solidFill>
            <a:srgbClr val="4CAF50">
              <a:alpha val="60000"/>
            </a:srgbClr>
          </a:solidFill>
          <a:ln w="12700">
            <a:solidFill>
              <a:srgbClr val="4CAF50">
                <a:alpha val="60000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7406640" y="2788920"/>
            <a:ext cx="1280160" cy="118872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4CAF50">
                <a:alpha val="40000"/>
              </a:srgbClr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7452360" y="2834640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2020s</a:t>
            </a:r>
            <a:endParaRPr lang="en-US" sz="1100" dirty="0"/>
          </a:p>
        </p:txBody>
      </p:sp>
      <p:sp>
        <p:nvSpPr>
          <p:cNvPr id="40" name="Text 38"/>
          <p:cNvSpPr/>
          <p:nvPr/>
        </p:nvSpPr>
        <p:spPr>
          <a:xfrm>
            <a:off x="7452360" y="3108960"/>
            <a:ext cx="11887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+ Dizayn</a:t>
            </a:r>
            <a:endParaRPr lang="en-US" sz="900" dirty="0"/>
          </a:p>
        </p:txBody>
      </p:sp>
      <p:sp>
        <p:nvSpPr>
          <p:cNvPr id="41" name="Text 39"/>
          <p:cNvSpPr/>
          <p:nvPr/>
        </p:nvSpPr>
        <p:spPr>
          <a:xfrm>
            <a:off x="7452360" y="3364992"/>
            <a:ext cx="11887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85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Figma, AI vositalar — dizayn demokratlashdi</a:t>
            </a:r>
            <a:endParaRPr lang="en-US" sz="850" dirty="0"/>
          </a:p>
        </p:txBody>
      </p:sp>
      <p:sp>
        <p:nvSpPr>
          <p:cNvPr id="42" name="Text 40"/>
          <p:cNvSpPr/>
          <p:nvPr/>
        </p:nvSpPr>
        <p:spPr>
          <a:xfrm>
            <a:off x="457200" y="42519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50" i="1" dirty="0">
                <a:solidFill>
                  <a:srgbClr val="4CAF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Raqamli dizayn 40 yil ichida san'atdan strategik sanoat sohasiga aylandi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9B59B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DIZAYN ASOSLARI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738908"/>
            <a:ext cx="4709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Rang, </a:t>
            </a:r>
            <a:r>
              <a:rPr lang="en-US" sz="2400" b="1" dirty="0" err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tipografiya</a:t>
            </a:r>
            <a:r>
              <a:rPr lang="en-US" sz="24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</a:t>
            </a:r>
            <a:r>
              <a:rPr lang="en-US" sz="24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r>
              <a:rPr lang="en-US" sz="2400" b="1" dirty="0" err="1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kompozitsiya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450087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🎨  Rang nazariyasi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457200" y="1907287"/>
            <a:ext cx="658368" cy="658368"/>
          </a:xfrm>
          <a:prstGeom prst="rect">
            <a:avLst/>
          </a:prstGeom>
          <a:solidFill>
            <a:srgbClr val="E74C3C"/>
          </a:solidFill>
          <a:ln w="12700">
            <a:solidFill>
              <a:srgbClr val="E74C3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2593087"/>
            <a:ext cx="8412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Qizil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Energia, harorat</a:t>
            </a:r>
            <a:endParaRPr lang="en-US" sz="750" dirty="0"/>
          </a:p>
        </p:txBody>
      </p:sp>
      <p:sp>
        <p:nvSpPr>
          <p:cNvPr id="8" name="Shape 6"/>
          <p:cNvSpPr/>
          <p:nvPr/>
        </p:nvSpPr>
        <p:spPr>
          <a:xfrm>
            <a:off x="1243584" y="1907287"/>
            <a:ext cx="658368" cy="658368"/>
          </a:xfrm>
          <a:prstGeom prst="rect">
            <a:avLst/>
          </a:prstGeom>
          <a:solidFill>
            <a:srgbClr val="3498DB"/>
          </a:solidFill>
          <a:ln w="12700">
            <a:solidFill>
              <a:srgbClr val="3498D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152144" y="2593087"/>
            <a:ext cx="8412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Ko'k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Ishonch, tinchlik</a:t>
            </a:r>
            <a:endParaRPr lang="en-US" sz="750" dirty="0"/>
          </a:p>
        </p:txBody>
      </p:sp>
      <p:sp>
        <p:nvSpPr>
          <p:cNvPr id="10" name="Shape 8"/>
          <p:cNvSpPr/>
          <p:nvPr/>
        </p:nvSpPr>
        <p:spPr>
          <a:xfrm>
            <a:off x="2029968" y="1907287"/>
            <a:ext cx="658368" cy="658368"/>
          </a:xfrm>
          <a:prstGeom prst="rect">
            <a:avLst/>
          </a:prstGeom>
          <a:solidFill>
            <a:srgbClr val="2ECC71"/>
          </a:solidFill>
          <a:ln w="12700">
            <a:solidFill>
              <a:srgbClr val="2ECC7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938528" y="2593087"/>
            <a:ext cx="8412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Yashil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Tabiat, xavfsizlik</a:t>
            </a:r>
            <a:endParaRPr lang="en-US" sz="750" dirty="0"/>
          </a:p>
        </p:txBody>
      </p:sp>
      <p:sp>
        <p:nvSpPr>
          <p:cNvPr id="12" name="Shape 10"/>
          <p:cNvSpPr/>
          <p:nvPr/>
        </p:nvSpPr>
        <p:spPr>
          <a:xfrm>
            <a:off x="2816352" y="1907287"/>
            <a:ext cx="658368" cy="658368"/>
          </a:xfrm>
          <a:prstGeom prst="rect">
            <a:avLst/>
          </a:prstGeom>
          <a:solidFill>
            <a:srgbClr val="F39C12"/>
          </a:solidFill>
          <a:ln w="12700">
            <a:solidFill>
              <a:srgbClr val="F39C1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2724912" y="2593087"/>
            <a:ext cx="8412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Sariq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Sharqona, ijod</a:t>
            </a:r>
            <a:endParaRPr lang="en-US" sz="750" dirty="0"/>
          </a:p>
        </p:txBody>
      </p:sp>
      <p:sp>
        <p:nvSpPr>
          <p:cNvPr id="14" name="Shape 12"/>
          <p:cNvSpPr/>
          <p:nvPr/>
        </p:nvSpPr>
        <p:spPr>
          <a:xfrm>
            <a:off x="3602736" y="1907287"/>
            <a:ext cx="658368" cy="658368"/>
          </a:xfrm>
          <a:prstGeom prst="rect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511296" y="2593087"/>
            <a:ext cx="841248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Binafsha</a:t>
            </a:r>
            <a:endParaRPr lang="en-US" sz="750" dirty="0"/>
          </a:p>
          <a:p>
            <a:pPr marL="0" indent="0" algn="ctr">
              <a:buNone/>
            </a:pPr>
            <a:r>
              <a:rPr lang="en-US" sz="7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Sirliylik, premium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457200" y="3233167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60-30-10 qoidasi: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457200" y="3598927"/>
            <a:ext cx="3200400" cy="502920"/>
          </a:xfrm>
          <a:prstGeom prst="rect">
            <a:avLst/>
          </a:prstGeom>
          <a:solidFill>
            <a:srgbClr val="D6EAF8"/>
          </a:solidFill>
          <a:ln w="12700">
            <a:solidFill>
              <a:srgbClr val="D6EAF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02920" y="3598927"/>
            <a:ext cx="3108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60% Asosiy rang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3657600" y="3598927"/>
            <a:ext cx="1554480" cy="502920"/>
          </a:xfrm>
          <a:prstGeom prst="rect">
            <a:avLst/>
          </a:prstGeom>
          <a:solidFill>
            <a:srgbClr val="AED6F1"/>
          </a:solidFill>
          <a:ln w="12700">
            <a:solidFill>
              <a:srgbClr val="AED6F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703320" y="3598927"/>
            <a:ext cx="1463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30% Qo'shimcha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956048" y="3598927"/>
            <a:ext cx="548640" cy="502920"/>
          </a:xfrm>
          <a:prstGeom prst="rect">
            <a:avLst/>
          </a:prstGeom>
          <a:solidFill>
            <a:srgbClr val="2980B9"/>
          </a:solidFill>
          <a:ln w="12700">
            <a:solidFill>
              <a:srgbClr val="2980B9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001768" y="3598927"/>
            <a:ext cx="457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10% Aksent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5675275" y="830348"/>
            <a:ext cx="45719" cy="3704330"/>
          </a:xfrm>
          <a:prstGeom prst="rect">
            <a:avLst/>
          </a:prstGeom>
          <a:solidFill>
            <a:srgbClr val="D0E4F7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858155" y="857780"/>
            <a:ext cx="324230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🔤  Tipografiya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858155" y="1296692"/>
            <a:ext cx="164592" cy="164592"/>
          </a:xfrm>
          <a:prstGeom prst="ellipse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132475" y="1269260"/>
            <a:ext cx="299912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Sarlavhalar uchun qalin shrift tanlang</a:t>
            </a:r>
            <a:endParaRPr lang="en-US" sz="1100" dirty="0"/>
          </a:p>
        </p:txBody>
      </p:sp>
      <p:sp>
        <p:nvSpPr>
          <p:cNvPr id="27" name="Shape 25"/>
          <p:cNvSpPr/>
          <p:nvPr/>
        </p:nvSpPr>
        <p:spPr>
          <a:xfrm>
            <a:off x="5858155" y="1735604"/>
            <a:ext cx="164592" cy="164592"/>
          </a:xfrm>
          <a:prstGeom prst="ellipse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132475" y="1708172"/>
            <a:ext cx="299912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Asosiy matn: 14-16pt o'qiluvchan shrift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5858155" y="2174516"/>
            <a:ext cx="164592" cy="164592"/>
          </a:xfrm>
          <a:prstGeom prst="ellipse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132475" y="2147084"/>
            <a:ext cx="299912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Bir sahifada 2-3 dan ortiq shrift ishlatmang</a:t>
            </a:r>
            <a:endParaRPr lang="en-US" sz="1100" dirty="0"/>
          </a:p>
        </p:txBody>
      </p:sp>
      <p:sp>
        <p:nvSpPr>
          <p:cNvPr id="31" name="Shape 29"/>
          <p:cNvSpPr/>
          <p:nvPr/>
        </p:nvSpPr>
        <p:spPr>
          <a:xfrm>
            <a:off x="5858155" y="2613428"/>
            <a:ext cx="164592" cy="164592"/>
          </a:xfrm>
          <a:prstGeom prst="ellipse">
            <a:avLst/>
          </a:prstGeom>
          <a:solidFill>
            <a:srgbClr val="9B59B6"/>
          </a:solidFill>
          <a:ln w="12700">
            <a:solidFill>
              <a:srgbClr val="9B59B6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132475" y="2585996"/>
            <a:ext cx="299912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Kontrast: 4.5:1 nisbat standart</a:t>
            </a:r>
            <a:endParaRPr lang="en-US" sz="1100" dirty="0"/>
          </a:p>
        </p:txBody>
      </p:sp>
      <p:sp>
        <p:nvSpPr>
          <p:cNvPr id="33" name="Text 31"/>
          <p:cNvSpPr/>
          <p:nvPr/>
        </p:nvSpPr>
        <p:spPr>
          <a:xfrm>
            <a:off x="5858155" y="3006620"/>
            <a:ext cx="3242302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📐  Kompozitsiya qoidalari</a:t>
            </a:r>
            <a:endParaRPr lang="en-US" sz="1400" dirty="0"/>
          </a:p>
        </p:txBody>
      </p:sp>
      <p:sp>
        <p:nvSpPr>
          <p:cNvPr id="34" name="Shape 32"/>
          <p:cNvSpPr/>
          <p:nvPr/>
        </p:nvSpPr>
        <p:spPr>
          <a:xfrm>
            <a:off x="5858155" y="3418100"/>
            <a:ext cx="164592" cy="164592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6150763" y="3390668"/>
            <a:ext cx="295860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Uchdan bir qoidasi (Rule of Thirds)</a:t>
            </a:r>
            <a:endParaRPr lang="en-US" sz="1100" dirty="0"/>
          </a:p>
        </p:txBody>
      </p:sp>
      <p:sp>
        <p:nvSpPr>
          <p:cNvPr id="36" name="Shape 34"/>
          <p:cNvSpPr/>
          <p:nvPr/>
        </p:nvSpPr>
        <p:spPr>
          <a:xfrm>
            <a:off x="5858155" y="3802148"/>
            <a:ext cx="164592" cy="164592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150763" y="3774716"/>
            <a:ext cx="295860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Vizual ierarxiya yarating</a:t>
            </a:r>
            <a:endParaRPr lang="en-US" sz="1100" dirty="0"/>
          </a:p>
        </p:txBody>
      </p:sp>
      <p:sp>
        <p:nvSpPr>
          <p:cNvPr id="38" name="Shape 36"/>
          <p:cNvSpPr/>
          <p:nvPr/>
        </p:nvSpPr>
        <p:spPr>
          <a:xfrm>
            <a:off x="5858155" y="4186196"/>
            <a:ext cx="164592" cy="164592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39" name="Text 37"/>
          <p:cNvSpPr/>
          <p:nvPr/>
        </p:nvSpPr>
        <p:spPr>
          <a:xfrm>
            <a:off x="6150763" y="4158764"/>
            <a:ext cx="295860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Bo'sh joy (White Space) — nafas olish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00C6FF"/>
          </a:solidFill>
          <a:ln w="12700">
            <a:solidFill>
              <a:srgbClr val="00C6FF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FOYDALANUVCHI TAJRIBASI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029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UX - User Experience Dizayni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74320" y="1143000"/>
            <a:ext cx="1508760" cy="260604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00C6FF">
                <a:alpha val="40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1143000"/>
            <a:ext cx="1508760" cy="54864"/>
          </a:xfrm>
          <a:prstGeom prst="rect">
            <a:avLst/>
          </a:prstGeom>
          <a:solidFill>
            <a:srgbClr val="00C6FF"/>
          </a:solidFill>
          <a:ln w="12700">
            <a:solidFill>
              <a:srgbClr val="00C6F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20040" y="1234440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320040" y="1627632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🔍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320040" y="214884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Tadqiqot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347472" y="2468880"/>
            <a:ext cx="136245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Foydalanuvchini o'rganing: intervyu, so'rovnoma, kuzatuv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1783080" y="2377440"/>
            <a:ext cx="210312" cy="54864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1993392" y="1143000"/>
            <a:ext cx="1508760" cy="260604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00C6FF">
                <a:alpha val="4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1993392" y="1143000"/>
            <a:ext cx="1508760" cy="54864"/>
          </a:xfrm>
          <a:prstGeom prst="rect">
            <a:avLst/>
          </a:prstGeom>
          <a:solidFill>
            <a:srgbClr val="00C6FF"/>
          </a:solidFill>
          <a:ln w="12700">
            <a:solidFill>
              <a:srgbClr val="00C6F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039112" y="1234440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2039112" y="1627632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💡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2039112" y="214884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Tahlil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2066544" y="2468880"/>
            <a:ext cx="136245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 yarating, muammolarni aniqlang va empat xaritasi tuzing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3502152" y="2377440"/>
            <a:ext cx="210312" cy="54864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712464" y="1143000"/>
            <a:ext cx="1508760" cy="260604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00C6FF">
                <a:alpha val="40000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712464" y="1143000"/>
            <a:ext cx="1508760" cy="54864"/>
          </a:xfrm>
          <a:prstGeom prst="rect">
            <a:avLst/>
          </a:prstGeom>
          <a:solidFill>
            <a:srgbClr val="00C6FF"/>
          </a:solidFill>
          <a:ln w="12700">
            <a:solidFill>
              <a:srgbClr val="00C6F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758184" y="1234440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3758184" y="1627632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3" name="Text 21"/>
          <p:cNvSpPr/>
          <p:nvPr/>
        </p:nvSpPr>
        <p:spPr>
          <a:xfrm>
            <a:off x="3758184" y="214884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Dizayn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3785616" y="2468880"/>
            <a:ext cx="136245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Wireframe va prototip yarating — oddiydan murakkabga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5221224" y="2377440"/>
            <a:ext cx="210312" cy="54864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431536" y="1143000"/>
            <a:ext cx="1508760" cy="260604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00C6FF">
                <a:alpha val="4000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5431536" y="1143000"/>
            <a:ext cx="1508760" cy="54864"/>
          </a:xfrm>
          <a:prstGeom prst="rect">
            <a:avLst/>
          </a:prstGeom>
          <a:solidFill>
            <a:srgbClr val="00C6FF"/>
          </a:solidFill>
          <a:ln w="12700">
            <a:solidFill>
              <a:srgbClr val="00C6FF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477256" y="1234440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29" name="Text 27"/>
          <p:cNvSpPr/>
          <p:nvPr/>
        </p:nvSpPr>
        <p:spPr>
          <a:xfrm>
            <a:off x="5477256" y="1627632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🧪</a:t>
            </a:r>
            <a:endParaRPr lang="en-US" sz="2600" dirty="0"/>
          </a:p>
        </p:txBody>
      </p:sp>
      <p:sp>
        <p:nvSpPr>
          <p:cNvPr id="30" name="Text 28"/>
          <p:cNvSpPr/>
          <p:nvPr/>
        </p:nvSpPr>
        <p:spPr>
          <a:xfrm>
            <a:off x="5477256" y="214884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Sinov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5504688" y="2468880"/>
            <a:ext cx="136245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Foydalanuvchilar bilan testlash, xatolarni topish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6940296" y="2377440"/>
            <a:ext cx="210312" cy="54864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33" name="Shape 31"/>
          <p:cNvSpPr/>
          <p:nvPr/>
        </p:nvSpPr>
        <p:spPr>
          <a:xfrm>
            <a:off x="7150608" y="1143000"/>
            <a:ext cx="1508760" cy="2606040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00C6FF">
                <a:alpha val="40000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7150608" y="1143000"/>
            <a:ext cx="1508760" cy="54864"/>
          </a:xfrm>
          <a:prstGeom prst="rect">
            <a:avLst/>
          </a:prstGeom>
          <a:solidFill>
            <a:srgbClr val="00C6FF"/>
          </a:solidFill>
          <a:ln w="12700">
            <a:solidFill>
              <a:srgbClr val="00C6FF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7196328" y="1234440"/>
            <a:ext cx="411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36" name="Text 34"/>
          <p:cNvSpPr/>
          <p:nvPr/>
        </p:nvSpPr>
        <p:spPr>
          <a:xfrm>
            <a:off x="7196328" y="1627632"/>
            <a:ext cx="1417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" dirty="0">
                <a:solidFill>
                  <a:srgbClr val="000000"/>
                </a:solidFill>
              </a:rPr>
              <a:t>🚀</a:t>
            </a:r>
            <a:endParaRPr lang="en-US" sz="2600" dirty="0"/>
          </a:p>
        </p:txBody>
      </p:sp>
      <p:sp>
        <p:nvSpPr>
          <p:cNvPr id="37" name="Text 35"/>
          <p:cNvSpPr/>
          <p:nvPr/>
        </p:nvSpPr>
        <p:spPr>
          <a:xfrm>
            <a:off x="7196328" y="2148840"/>
            <a:ext cx="14173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Ishga tushirish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7223760" y="2468880"/>
            <a:ext cx="1362456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95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Mahsulotni chiqarish va ma'lumot to'plash</a:t>
            </a:r>
            <a:endParaRPr lang="en-US" sz="950" dirty="0"/>
          </a:p>
        </p:txBody>
      </p:sp>
      <p:sp>
        <p:nvSpPr>
          <p:cNvPr id="39" name="Shape 37"/>
          <p:cNvSpPr/>
          <p:nvPr/>
        </p:nvSpPr>
        <p:spPr>
          <a:xfrm>
            <a:off x="274320" y="3931920"/>
            <a:ext cx="8412480" cy="777240"/>
          </a:xfrm>
          <a:prstGeom prst="rect">
            <a:avLst/>
          </a:prstGeom>
          <a:solidFill>
            <a:srgbClr val="FF6B35">
              <a:alpha val="12000"/>
            </a:srgbClr>
          </a:solidFill>
          <a:ln w="12700">
            <a:solidFill>
              <a:srgbClr val="FF6B35">
                <a:alpha val="3000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40080" y="4005072"/>
            <a:ext cx="7772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📌  Don Norman ("The Design of Everyday Things" muallifi): "Yaxshi dizayn ko'rinmaydi — faqat yomon dizayn seziladi."</a:t>
            </a:r>
            <a:endParaRPr lang="en-US" sz="11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F4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FF6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INTERFEYS DIZAYNI (UI)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029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Ko'rinadigan narsalarni yaratish san'ati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457200" y="114300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UI Komponentlar</a:t>
            </a:r>
            <a:endParaRPr lang="en-US" sz="1450" dirty="0"/>
          </a:p>
        </p:txBody>
      </p:sp>
      <p:sp>
        <p:nvSpPr>
          <p:cNvPr id="6" name="Shape 4"/>
          <p:cNvSpPr/>
          <p:nvPr/>
        </p:nvSpPr>
        <p:spPr>
          <a:xfrm>
            <a:off x="457200" y="1572768"/>
            <a:ext cx="1920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38100" dist="12700" dir="8100000" algn="bl" rotWithShape="0">
              <a:srgbClr val="9BBBD8">
                <a:alpha val="12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572768"/>
            <a:ext cx="45720" cy="685800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66928" y="1636776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Tugmalar (Buttons)</a:t>
            </a:r>
            <a:endParaRPr lang="en-US" sz="1050" dirty="0"/>
          </a:p>
        </p:txBody>
      </p:sp>
      <p:sp>
        <p:nvSpPr>
          <p:cNvPr id="9" name="Text 7"/>
          <p:cNvSpPr/>
          <p:nvPr/>
        </p:nvSpPr>
        <p:spPr>
          <a:xfrm>
            <a:off x="566928" y="1920240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Harakatga chaqirish elementi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2514600" y="1572768"/>
            <a:ext cx="1920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38100" dist="12700" dir="8100000" algn="bl" rotWithShape="0">
              <a:srgbClr val="9BBBD8">
                <a:alpha val="12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514600" y="1572768"/>
            <a:ext cx="45720" cy="685800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2624328" y="1636776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 elementlari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2624328" y="1920240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Input, checkbox, radio, toggle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457200" y="2377440"/>
            <a:ext cx="1920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38100" dist="12700" dir="8100000" algn="bl" rotWithShape="0">
              <a:srgbClr val="9BBBD8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57200" y="2377440"/>
            <a:ext cx="45720" cy="685800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66928" y="2441448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Navigatsiya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566928" y="2724912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Menyu, breadcrumb, tabs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2514600" y="2377440"/>
            <a:ext cx="1920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38100" dist="12700" dir="8100000" algn="bl" rotWithShape="0">
              <a:srgbClr val="9BBBD8">
                <a:alpha val="12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2514600" y="2377440"/>
            <a:ext cx="45720" cy="685800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624328" y="2441448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Kartalar (Cards)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2624328" y="2724912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Kontent bloklari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457200" y="3182112"/>
            <a:ext cx="1920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38100" dist="12700" dir="8100000" algn="bl" rotWithShape="0">
              <a:srgbClr val="9BBBD8">
                <a:alpha val="12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57200" y="3182112"/>
            <a:ext cx="45720" cy="685800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66928" y="3246120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Modal oynalar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566928" y="3529584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Diqqatni jalb qilish uchun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2514600" y="3182112"/>
            <a:ext cx="1920240" cy="685800"/>
          </a:xfrm>
          <a:prstGeom prst="rect">
            <a:avLst/>
          </a:prstGeom>
          <a:solidFill>
            <a:srgbClr val="FFFFFF"/>
          </a:solidFill>
          <a:ln w="12700">
            <a:solidFill>
              <a:srgbClr val="D0E4F7"/>
            </a:solidFill>
            <a:prstDash val="solid"/>
          </a:ln>
          <a:effectLst>
            <a:outerShdw blurRad="38100" dist="12700" dir="8100000" algn="bl" rotWithShape="0">
              <a:srgbClr val="9BBBD8">
                <a:alpha val="12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2514600" y="3182112"/>
            <a:ext cx="45720" cy="685800"/>
          </a:xfrm>
          <a:prstGeom prst="rect">
            <a:avLst/>
          </a:prstGeom>
          <a:solidFill>
            <a:srgbClr val="FF6B35"/>
          </a:solidFill>
          <a:ln w="12700">
            <a:solidFill>
              <a:srgbClr val="FF6B35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624328" y="3246120"/>
            <a:ext cx="1737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Ikonalar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2624328" y="3529584"/>
            <a:ext cx="1737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Vizual mo'ljal nuqtalari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4663440" y="1115568"/>
            <a:ext cx="45720" cy="3657600"/>
          </a:xfrm>
          <a:prstGeom prst="rect">
            <a:avLst/>
          </a:prstGeom>
          <a:solidFill>
            <a:srgbClr val="D0E4F7"/>
          </a:solidFill>
          <a:ln w="12700">
            <a:solidFill>
              <a:srgbClr val="D0E4F7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4846320" y="114300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50" b="1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Dizayn tizimlari</a:t>
            </a:r>
            <a:endParaRPr lang="en-US" sz="1450" dirty="0"/>
          </a:p>
        </p:txBody>
      </p:sp>
      <p:sp>
        <p:nvSpPr>
          <p:cNvPr id="32" name="Shape 30"/>
          <p:cNvSpPr/>
          <p:nvPr/>
        </p:nvSpPr>
        <p:spPr>
          <a:xfrm>
            <a:off x="4846320" y="1600200"/>
            <a:ext cx="3840480" cy="640080"/>
          </a:xfrm>
          <a:prstGeom prst="rect">
            <a:avLst/>
          </a:prstGeom>
          <a:solidFill>
            <a:srgbClr val="EBF5FF"/>
          </a:solidFill>
          <a:ln w="12700">
            <a:solidFill>
              <a:srgbClr val="AED6F1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4983480" y="1655064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Google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4983480" y="1929384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Material Design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6766560" y="1764792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Ochiq kodli, ko'p platformali</a:t>
            </a:r>
            <a:endParaRPr lang="en-US" sz="950" dirty="0"/>
          </a:p>
        </p:txBody>
      </p:sp>
      <p:sp>
        <p:nvSpPr>
          <p:cNvPr id="36" name="Shape 34"/>
          <p:cNvSpPr/>
          <p:nvPr/>
        </p:nvSpPr>
        <p:spPr>
          <a:xfrm>
            <a:off x="4846320" y="2350008"/>
            <a:ext cx="3840480" cy="640080"/>
          </a:xfrm>
          <a:prstGeom prst="rect">
            <a:avLst/>
          </a:prstGeom>
          <a:solidFill>
            <a:srgbClr val="EBF5FF"/>
          </a:solidFill>
          <a:ln w="12700">
            <a:solidFill>
              <a:srgbClr val="AED6F1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4983480" y="2404872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Apple</a:t>
            </a:r>
            <a:endParaRPr lang="en-US" sz="1100" dirty="0"/>
          </a:p>
        </p:txBody>
      </p:sp>
      <p:sp>
        <p:nvSpPr>
          <p:cNvPr id="38" name="Text 36"/>
          <p:cNvSpPr/>
          <p:nvPr/>
        </p:nvSpPr>
        <p:spPr>
          <a:xfrm>
            <a:off x="4983480" y="2679192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Interface</a:t>
            </a:r>
            <a:endParaRPr lang="en-US" sz="1050" dirty="0"/>
          </a:p>
        </p:txBody>
      </p:sp>
      <p:sp>
        <p:nvSpPr>
          <p:cNvPr id="39" name="Text 37"/>
          <p:cNvSpPr/>
          <p:nvPr/>
        </p:nvSpPr>
        <p:spPr>
          <a:xfrm>
            <a:off x="6766560" y="25146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iOS/macOS standarti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4846320" y="3099816"/>
            <a:ext cx="3840480" cy="640080"/>
          </a:xfrm>
          <a:prstGeom prst="rect">
            <a:avLst/>
          </a:prstGeom>
          <a:solidFill>
            <a:srgbClr val="EBF5FF"/>
          </a:solidFill>
          <a:ln w="12700">
            <a:solidFill>
              <a:srgbClr val="AED6F1"/>
            </a:solidFill>
            <a:prstDash val="solid"/>
          </a:ln>
        </p:spPr>
      </p:sp>
      <p:sp>
        <p:nvSpPr>
          <p:cNvPr id="41" name="Text 39"/>
          <p:cNvSpPr/>
          <p:nvPr/>
        </p:nvSpPr>
        <p:spPr>
          <a:xfrm>
            <a:off x="4983480" y="3154680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</a:t>
            </a:r>
            <a:endParaRPr lang="en-US" sz="1100" dirty="0"/>
          </a:p>
        </p:txBody>
      </p:sp>
      <p:sp>
        <p:nvSpPr>
          <p:cNvPr id="42" name="Text 40"/>
          <p:cNvSpPr/>
          <p:nvPr/>
        </p:nvSpPr>
        <p:spPr>
          <a:xfrm>
            <a:off x="4983480" y="3429000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Fluent Design</a:t>
            </a:r>
            <a:endParaRPr lang="en-US" sz="1050" dirty="0"/>
          </a:p>
        </p:txBody>
      </p:sp>
      <p:sp>
        <p:nvSpPr>
          <p:cNvPr id="43" name="Text 41"/>
          <p:cNvSpPr/>
          <p:nvPr/>
        </p:nvSpPr>
        <p:spPr>
          <a:xfrm>
            <a:off x="6766560" y="3264408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Windows ekotizimi</a:t>
            </a:r>
            <a:endParaRPr lang="en-US" sz="950" dirty="0"/>
          </a:p>
        </p:txBody>
      </p:sp>
      <p:sp>
        <p:nvSpPr>
          <p:cNvPr id="44" name="Shape 42"/>
          <p:cNvSpPr/>
          <p:nvPr/>
        </p:nvSpPr>
        <p:spPr>
          <a:xfrm>
            <a:off x="4846320" y="3849624"/>
            <a:ext cx="3840480" cy="640080"/>
          </a:xfrm>
          <a:prstGeom prst="rect">
            <a:avLst/>
          </a:prstGeom>
          <a:solidFill>
            <a:srgbClr val="EBF5FF"/>
          </a:solidFill>
          <a:ln w="12700">
            <a:solidFill>
              <a:srgbClr val="AED6F1"/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4983480" y="3904488"/>
            <a:ext cx="10058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00C6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Airbnb</a:t>
            </a:r>
            <a:endParaRPr lang="en-US" sz="1100" dirty="0"/>
          </a:p>
        </p:txBody>
      </p:sp>
      <p:sp>
        <p:nvSpPr>
          <p:cNvPr id="46" name="Text 44"/>
          <p:cNvSpPr/>
          <p:nvPr/>
        </p:nvSpPr>
        <p:spPr>
          <a:xfrm>
            <a:off x="4983480" y="4178808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1A2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DLS</a:t>
            </a:r>
            <a:endParaRPr lang="en-US" sz="1050" dirty="0"/>
          </a:p>
        </p:txBody>
      </p:sp>
      <p:sp>
        <p:nvSpPr>
          <p:cNvPr id="47" name="Text 45"/>
          <p:cNvSpPr/>
          <p:nvPr/>
        </p:nvSpPr>
        <p:spPr>
          <a:xfrm>
            <a:off x="6766560" y="4014216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50" dirty="0">
                <a:solidFill>
                  <a:srgbClr val="607D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Startaplar uchun namuna</a:t>
            </a:r>
            <a:endParaRPr lang="en-US" sz="950" dirty="0"/>
          </a:p>
        </p:txBody>
      </p:sp>
      <p:sp>
        <p:nvSpPr>
          <p:cNvPr id="48" name="Text 46"/>
          <p:cNvSpPr/>
          <p:nvPr/>
        </p:nvSpPr>
        <p:spPr>
          <a:xfrm>
            <a:off x="4846320" y="461772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i="1" dirty="0">
                <a:solidFill>
                  <a:srgbClr val="FF6B3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🎯  Yaxshi UI = Foydalanuvchi hech narsani o'ylamaydi</a:t>
            </a:r>
            <a:endParaRPr lang="en-US" sz="10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F1B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FFD700"/>
          </a:solidFill>
          <a:ln w="12700">
            <a:solidFill>
              <a:srgbClr val="FFD700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457200" y="1828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b="1" kern="0" spc="15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ZAMONAVIY DIZAYN VOSITALARI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457200" y="50292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Sanoatda qo'llaniladigan dasturlar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74320" y="1234440"/>
            <a:ext cx="2697480" cy="169164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1234440"/>
            <a:ext cx="2697480" cy="54864"/>
          </a:xfrm>
          <a:prstGeom prst="rect">
            <a:avLst/>
          </a:prstGeom>
          <a:solidFill>
            <a:srgbClr val="FFD700"/>
          </a:solidFill>
          <a:ln w="12700">
            <a:solidFill>
              <a:srgbClr val="FFD7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32588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Figma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365760" y="1636776"/>
            <a:ext cx="2514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UI/UX Dizayn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65760" y="1856232"/>
            <a:ext cx="2514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Bulutda ishlaydi, jamoa bilan hamkorlik, prototipalsh va komponentlar tizimi. Sanoat standartiga aylangan.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2011680" y="1344168"/>
            <a:ext cx="868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★★★★★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172968" y="1234440"/>
            <a:ext cx="2697480" cy="169164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172968" y="1234440"/>
            <a:ext cx="2697480" cy="54864"/>
          </a:xfrm>
          <a:prstGeom prst="rect">
            <a:avLst/>
          </a:prstGeom>
          <a:solidFill>
            <a:srgbClr val="FFD700"/>
          </a:solidFill>
          <a:ln w="12700">
            <a:solidFill>
              <a:srgbClr val="FFD70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64408" y="132588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Adobe XD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264408" y="1636776"/>
            <a:ext cx="2514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Prototiplash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264408" y="1856232"/>
            <a:ext cx="2514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Adobe ekotizimi bilan integratsiya. Animatsiya va o'tishlarni yaratish uchun qulay.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4910328" y="1344168"/>
            <a:ext cx="868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★★★★☆</a:t>
            </a:r>
            <a:endParaRPr lang="en-US" sz="1100" dirty="0"/>
          </a:p>
        </p:txBody>
      </p:sp>
      <p:sp>
        <p:nvSpPr>
          <p:cNvPr id="17" name="Shape 15"/>
          <p:cNvSpPr/>
          <p:nvPr/>
        </p:nvSpPr>
        <p:spPr>
          <a:xfrm>
            <a:off x="6071616" y="1234440"/>
            <a:ext cx="2697480" cy="169164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6071616" y="1234440"/>
            <a:ext cx="2697480" cy="54864"/>
          </a:xfrm>
          <a:prstGeom prst="rect">
            <a:avLst/>
          </a:prstGeom>
          <a:solidFill>
            <a:srgbClr val="FFD700"/>
          </a:solidFill>
          <a:ln w="12700">
            <a:solidFill>
              <a:srgbClr val="FFD7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163056" y="132588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Sketch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6163056" y="1636776"/>
            <a:ext cx="2514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 UI Dizayn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6163056" y="1856232"/>
            <a:ext cx="2514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 foydalanuvchilari uchun, vektorli dizayn va komponent kutubxonasi.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7808976" y="1344168"/>
            <a:ext cx="868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★★★★☆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274320" y="3200400"/>
            <a:ext cx="2697480" cy="169164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274320" y="3200400"/>
            <a:ext cx="2697480" cy="54864"/>
          </a:xfrm>
          <a:prstGeom prst="rect">
            <a:avLst/>
          </a:prstGeom>
          <a:solidFill>
            <a:srgbClr val="FFD700"/>
          </a:solidFill>
          <a:ln w="12700">
            <a:solidFill>
              <a:srgbClr val="FFD70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365760" y="329184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Framer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365760" y="3602736"/>
            <a:ext cx="2514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Interaktiv Prototip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365760" y="3822192"/>
            <a:ext cx="2514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Kod bilan dizaynni birlashtiradi. Real ko'rinishdagi prototiplar yaratish uchun ideal.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2011680" y="3310128"/>
            <a:ext cx="868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★★★★☆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3172968" y="3200400"/>
            <a:ext cx="2697480" cy="169164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3172968" y="3200400"/>
            <a:ext cx="2697480" cy="54864"/>
          </a:xfrm>
          <a:prstGeom prst="rect">
            <a:avLst/>
          </a:prstGeom>
          <a:solidFill>
            <a:srgbClr val="FFD700"/>
          </a:solidFill>
          <a:ln w="12700">
            <a:solidFill>
              <a:srgbClr val="FFD700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3264408" y="329184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Canva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3264408" y="3602736"/>
            <a:ext cx="2514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Grafik Dizayn</a:t>
            </a:r>
            <a:endParaRPr lang="en-US" sz="950" dirty="0"/>
          </a:p>
        </p:txBody>
      </p:sp>
      <p:sp>
        <p:nvSpPr>
          <p:cNvPr id="33" name="Text 31"/>
          <p:cNvSpPr/>
          <p:nvPr/>
        </p:nvSpPr>
        <p:spPr>
          <a:xfrm>
            <a:off x="3264408" y="3822192"/>
            <a:ext cx="2514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Boshlang'ichlar uchun qulay. Shablonlar bilan tez natija olish mumkin.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4910328" y="3310128"/>
            <a:ext cx="868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★★★☆☆</a:t>
            </a:r>
            <a:endParaRPr lang="en-US" sz="1100" dirty="0"/>
          </a:p>
        </p:txBody>
      </p:sp>
      <p:sp>
        <p:nvSpPr>
          <p:cNvPr id="35" name="Shape 33"/>
          <p:cNvSpPr/>
          <p:nvPr/>
        </p:nvSpPr>
        <p:spPr>
          <a:xfrm>
            <a:off x="6071616" y="3200400"/>
            <a:ext cx="2697480" cy="1691640"/>
          </a:xfrm>
          <a:prstGeom prst="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25000"/>
              </a:srgbClr>
            </a:solidFill>
            <a:prstDash val="solid"/>
          </a:ln>
        </p:spPr>
      </p:sp>
      <p:sp>
        <p:nvSpPr>
          <p:cNvPr id="36" name="Shape 34"/>
          <p:cNvSpPr/>
          <p:nvPr/>
        </p:nvSpPr>
        <p:spPr>
          <a:xfrm>
            <a:off x="6071616" y="3200400"/>
            <a:ext cx="2697480" cy="54864"/>
          </a:xfrm>
          <a:prstGeom prst="rect">
            <a:avLst/>
          </a:prstGeom>
          <a:solidFill>
            <a:srgbClr val="FFD700"/>
          </a:solidFill>
          <a:ln w="12700">
            <a:solidFill>
              <a:srgbClr val="FFD700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6163056" y="3291840"/>
            <a:ext cx="1828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Midjourney/AI</a:t>
            </a:r>
            <a:endParaRPr lang="en-US" sz="1500" dirty="0"/>
          </a:p>
        </p:txBody>
      </p:sp>
      <p:sp>
        <p:nvSpPr>
          <p:cNvPr id="38" name="Text 36"/>
          <p:cNvSpPr/>
          <p:nvPr/>
        </p:nvSpPr>
        <p:spPr>
          <a:xfrm>
            <a:off x="6163056" y="3602736"/>
            <a:ext cx="25146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Dizayn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6163056" y="3822192"/>
            <a:ext cx="25146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Sun'iy intellekt yordamida konsept va vizualizatsiyalar yaratish — dizaynning yangi yo'nalishi.</a:t>
            </a:r>
            <a:endParaRPr lang="en-US" sz="900" dirty="0"/>
          </a:p>
        </p:txBody>
      </p:sp>
      <p:sp>
        <p:nvSpPr>
          <p:cNvPr id="40" name="Text 38"/>
          <p:cNvSpPr/>
          <p:nvPr/>
        </p:nvSpPr>
        <p:spPr>
          <a:xfrm>
            <a:off x="7808976" y="3310128"/>
            <a:ext cx="868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dirty="0">
                <a:solidFill>
                  <a:srgbClr val="FFD7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★★★★★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941</Words>
  <Application>Microsoft Office PowerPoint</Application>
  <PresentationFormat>Экран (16:9)</PresentationFormat>
  <Paragraphs>254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Raqamli Dizayn</dc:title>
  <dc:subject>PptxGenJS Presentation</dc:subject>
  <dc:creator>PptxGenJS</dc:creator>
  <cp:lastModifiedBy>Acer</cp:lastModifiedBy>
  <cp:revision>4</cp:revision>
  <dcterms:created xsi:type="dcterms:W3CDTF">2026-06-06T07:22:55Z</dcterms:created>
  <dcterms:modified xsi:type="dcterms:W3CDTF">2026-06-06T07:38:41Z</dcterms:modified>
</cp:coreProperties>
</file>