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25" d="100"/>
          <a:sy n="125" d="100"/>
        </p:scale>
        <p:origin x="7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65A82"/>
                </a:solidFill>
                <a:latin typeface="Arial"/>
              </a:defRPr>
            </a:pPr>
            <a:r>
              <a:rPr lang="uz-Latn-UZ" sz="1200" b="0" i="0" u="none" strike="noStrike">
                <a:solidFill>
                  <a:srgbClr val="065A82"/>
                </a:solidFill>
                <a:latin typeface="Arial"/>
              </a:rPr>
              <a:t>Vizualizatsiya vositalari ishlatilishi (2024)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Vositalar mashhurligi (%)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65A8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77F7-451E-8D99-18C3FC730025}"/>
              </c:ext>
            </c:extLst>
          </c:dPt>
          <c:dPt>
            <c:idx val="1"/>
            <c:invertIfNegative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7F7-451E-8D99-18C3FC730025}"/>
              </c:ext>
            </c:extLst>
          </c:dPt>
          <c:dPt>
            <c:idx val="2"/>
            <c:invertIfNegative val="0"/>
            <c:bubble3D val="0"/>
            <c:spPr>
              <a:solidFill>
                <a:srgbClr val="9ECCE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77F7-451E-8D99-18C3FC730025}"/>
              </c:ext>
            </c:extLst>
          </c:dPt>
          <c:dPt>
            <c:idx val="3"/>
            <c:invertIfNegative val="0"/>
            <c:bubble3D val="0"/>
            <c:spPr>
              <a:solidFill>
                <a:srgbClr val="065A8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77F7-451E-8D99-18C3FC730025}"/>
              </c:ext>
            </c:extLst>
          </c:dPt>
          <c:dPt>
            <c:idx val="4"/>
            <c:invertIfNegative val="0"/>
            <c:bubble3D val="0"/>
            <c:spPr>
              <a:solidFill>
                <a:srgbClr val="1C729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77F7-451E-8D99-18C3FC73002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Tableau</c:v>
                </c:pt>
                <c:pt idx="1">
                  <c:v>Power BI</c:v>
                </c:pt>
                <c:pt idx="2">
                  <c:v>D3.js</c:v>
                </c:pt>
                <c:pt idx="3">
                  <c:v>ggplot2</c:v>
                </c:pt>
                <c:pt idx="4">
                  <c:v>Matplotlib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38</c:v>
                </c:pt>
                <c:pt idx="2">
                  <c:v>28</c:v>
                </c:pt>
                <c:pt idx="3">
                  <c:v>22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7F7-451E-8D99-18C3FC7300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B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41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1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-457200"/>
            <a:ext cx="3200400" cy="3200400"/>
          </a:xfrm>
          <a:prstGeom prst="ellipse">
            <a:avLst/>
          </a:prstGeom>
          <a:solidFill>
            <a:srgbClr val="065A82">
              <a:alpha val="40000"/>
            </a:srgbClr>
          </a:solidFill>
          <a:ln w="12700">
            <a:solidFill>
              <a:srgbClr val="065A82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0" y="2286000"/>
            <a:ext cx="1828800" cy="1828800"/>
          </a:xfrm>
          <a:prstGeom prst="ellipse">
            <a:avLst/>
          </a:prstGeom>
          <a:solidFill>
            <a:srgbClr val="1C7293">
              <a:alpha val="30000"/>
            </a:srgbClr>
          </a:solidFill>
          <a:ln w="12700">
            <a:solidFill>
              <a:srgbClr val="1C7293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0" y="2926080"/>
            <a:ext cx="1097280" cy="1097280"/>
          </a:xfrm>
          <a:prstGeom prst="ellipse">
            <a:avLst/>
          </a:prstGeom>
          <a:solidFill>
            <a:srgbClr val="F4A300">
              <a:alpha val="50000"/>
            </a:srgbClr>
          </a:solidFill>
          <a:ln w="12700">
            <a:solidFill>
              <a:srgbClr val="F4A300">
                <a:alpha val="5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417320"/>
            <a:ext cx="65836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INFOGRAFIK VA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MA'LUMOTLARNI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VIZUALLASHTIRISH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57200" y="3886200"/>
            <a:ext cx="6583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9ECCE8"/>
                </a:solidFill>
              </a:rPr>
              <a:t>Zamonaviy dunyoda ma'lumotlarni go'zal va ta'sirchan tarzda ifodalash san'ati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</a:rPr>
              <a:t>2026–2027 o'quv yili  |  Axborot texnologiyalari kafedrasi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KURS REJASI VA MAVZULAR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416052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822960"/>
            <a:ext cx="1005840" cy="123444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1005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1-modul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371600" y="896112"/>
            <a:ext cx="2971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Kirish va asoslar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371600" y="123444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Ma'lumot nima? Vizualizatsiya tarixi. Geshtalt tamoyillari.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1371600" y="1755648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⏱ 1–3 hafta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09160" y="822960"/>
            <a:ext cx="416052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822960"/>
            <a:ext cx="1005840" cy="123444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822960"/>
            <a:ext cx="1005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2-modul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806440" y="896112"/>
            <a:ext cx="2971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7293"/>
                </a:solidFill>
              </a:rPr>
              <a:t>Grafik turlar va tanlash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806440" y="123444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Qanday ma'lumot — qanday grafik? Chiziqli, ustunli, doiraviy va xaritalar.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806440" y="1755648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⏱ 4–6 hafta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74320" y="2212848"/>
            <a:ext cx="416052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212848"/>
            <a:ext cx="1005840" cy="1234440"/>
          </a:xfrm>
          <a:prstGeom prst="rect">
            <a:avLst/>
          </a:prstGeom>
          <a:solidFill>
            <a:srgbClr val="6B21A8"/>
          </a:solidFill>
          <a:ln w="12700">
            <a:solidFill>
              <a:srgbClr val="6B21A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2212848"/>
            <a:ext cx="1005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3-modul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1371600" y="2286000"/>
            <a:ext cx="2971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21A8"/>
                </a:solidFill>
              </a:rPr>
              <a:t>Dizayn va rang nazariyasi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371600" y="2624328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Rang psixologiyasi. Tipografiya. Vizual ierarxiya. Beyaz makon.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371600" y="3145536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⏱ 7–9 hafta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09160" y="2212848"/>
            <a:ext cx="416052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212848"/>
            <a:ext cx="1005840" cy="123444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09160" y="2212848"/>
            <a:ext cx="1005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4-modul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806440" y="2286000"/>
            <a:ext cx="2971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45309"/>
                </a:solidFill>
              </a:rPr>
              <a:t>Amaliy vositalar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806440" y="2624328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Tableau, Power BI, Python Plotly, Canva, Flourish bilan ishlash.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806440" y="3145536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⏱ 10–12 hafta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274320" y="3602736"/>
            <a:ext cx="416052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3602736"/>
            <a:ext cx="1005840" cy="123444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74320" y="3602736"/>
            <a:ext cx="1005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5-modul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1371600" y="3675888"/>
            <a:ext cx="2971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Interaktiv va animatsion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371600" y="4014216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D3.js asoslari. Scroll-storytelling. Veb uchun vizualizatsiya.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1371600" y="4535424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⏱ 13–14 hafta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709160" y="3602736"/>
            <a:ext cx="416052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09160" y="3602736"/>
            <a:ext cx="1005840" cy="123444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09160" y="3602736"/>
            <a:ext cx="10058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6-modul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806440" y="3675888"/>
            <a:ext cx="2971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F4444"/>
                </a:solidFill>
              </a:rPr>
              <a:t>Loyiha va taqdimot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5806440" y="4014216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Real ma'lumot ustida mustaqil loyiha. Jamoaviy ish.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5806440" y="4535424"/>
            <a:ext cx="2971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⏱ 15–16 hafta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BAHOLASH TIZIMI VA KASBIY KO'NIKMALAR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</a:rPr>
              <a:t>Baholash tarkibi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274320" y="1325880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11480" y="137160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Amaliy mashqlar (haftalik)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11480" y="1709928"/>
            <a:ext cx="2651760" cy="182880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709928"/>
            <a:ext cx="795528" cy="18288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54680" y="1371600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1C7293"/>
                </a:solidFill>
              </a:rPr>
              <a:t>30%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74320" y="2130552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1480" y="2176272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Oraliq nazorat (test + loyiha)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11480" y="2514600"/>
            <a:ext cx="2651760" cy="182880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11480" y="2514600"/>
            <a:ext cx="662940" cy="182880"/>
          </a:xfrm>
          <a:prstGeom prst="rect">
            <a:avLst/>
          </a:prstGeom>
          <a:solidFill>
            <a:srgbClr val="6B21A8"/>
          </a:solidFill>
          <a:ln w="12700">
            <a:solidFill>
              <a:srgbClr val="6B21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154680" y="2176272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6B21A8"/>
                </a:solidFill>
              </a:rPr>
              <a:t>25%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274320" y="2935224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11480" y="2980944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Mustaqil loyiha (infografik)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11480" y="3319272"/>
            <a:ext cx="2651760" cy="182880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11480" y="3319272"/>
            <a:ext cx="795528" cy="18288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154680" y="2980944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B45309"/>
                </a:solidFill>
              </a:rPr>
              <a:t>30%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74320" y="3739896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11480" y="3785616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Yakuniy imtihon (og'zaki)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11480" y="4123944"/>
            <a:ext cx="2651760" cy="182880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11480" y="4123944"/>
            <a:ext cx="397764" cy="18288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54680" y="3785616"/>
            <a:ext cx="1143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EF4444"/>
                </a:solidFill>
              </a:rPr>
              <a:t>15%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846320" y="82296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</a:rPr>
              <a:t>Kurs oxirida egallaysiz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846320" y="1325880"/>
            <a:ext cx="3931920" cy="3520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983480" y="14630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✅ Ma'lumotlar tahlili va tozalash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983480" y="19202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✅ Tableau va Power BI bilan ishlash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983480" y="23774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✅ Python Plotly/Seaborn kutubxonalari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983480" y="2834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✅ Infografik yaratish (Canva, Adobe)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983480" y="32918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✅ Dashboard loyihalash va nashr etish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983480" y="37490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✅ Ma'lumot asosida hikoya yaratish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983480" y="42062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</a:rPr>
              <a:t>✅ Portfolio to'plash — ish topishga tayyor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21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457200"/>
            <a:ext cx="3657600" cy="3657600"/>
          </a:xfrm>
          <a:prstGeom prst="ellipse">
            <a:avLst/>
          </a:prstGeom>
          <a:solidFill>
            <a:srgbClr val="065A82">
              <a:alpha val="40000"/>
            </a:srgbClr>
          </a:solidFill>
          <a:ln w="12700">
            <a:solidFill>
              <a:srgbClr val="065A82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743200"/>
            <a:ext cx="3200400" cy="3200400"/>
          </a:xfrm>
          <a:prstGeom prst="ellipse">
            <a:avLst/>
          </a:prstGeom>
          <a:solidFill>
            <a:srgbClr val="1C7293">
              <a:alpha val="30000"/>
            </a:srgbClr>
          </a:solidFill>
          <a:ln w="12700">
            <a:solidFill>
              <a:srgbClr val="1C7293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822960"/>
            <a:ext cx="3840480" cy="384048"/>
          </a:xfrm>
          <a:prstGeom prst="rect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822960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21B2E"/>
                </a:solidFill>
              </a:rPr>
              <a:t>XULOSA VA TAKLIF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325880"/>
            <a:ext cx="50292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 err="1">
                <a:solidFill>
                  <a:srgbClr val="FFFFFF"/>
                </a:solidFill>
              </a:rPr>
              <a:t>Kelajak</a:t>
            </a:r>
            <a:r>
              <a:rPr lang="en-US" sz="3400" b="1" dirty="0">
                <a:solidFill>
                  <a:srgbClr val="FFFFFF"/>
                </a:solidFill>
              </a:rPr>
              <a:t> - vizual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</a:rPr>
              <a:t>axborot ifodalash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</a:rPr>
              <a:t>san'atidadir!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457200" y="3337560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ECCE8"/>
                </a:solidFill>
              </a:rPr>
              <a:t>Bu fan sizga nafaqat texnik ko'nikmalar, balki axborotni go'zal, ta'sirchan va ma'noli tarzda ifodalash qobiliyatini beradi. XXI asr mutaxassisi uchun </a:t>
            </a:r>
            <a:r>
              <a:rPr lang="en-US" sz="1200" dirty="0" err="1">
                <a:solidFill>
                  <a:srgbClr val="9ECCE8"/>
                </a:solidFill>
              </a:rPr>
              <a:t>vizualizatsiya</a:t>
            </a:r>
            <a:r>
              <a:rPr lang="en-US" sz="1200" dirty="0">
                <a:solidFill>
                  <a:srgbClr val="9ECCE8"/>
                </a:solidFill>
              </a:rPr>
              <a:t> - zaruriy kompetensiya.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760720" y="822960"/>
            <a:ext cx="3063240" cy="4023360"/>
          </a:xfrm>
          <a:prstGeom prst="rect">
            <a:avLst/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852160" y="914400"/>
            <a:ext cx="2880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4A300"/>
                </a:solidFill>
              </a:rPr>
              <a:t>Asosiy xulosalar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417320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▸  </a:t>
            </a:r>
            <a:r>
              <a:rPr lang="en-US" sz="1100" dirty="0" err="1">
                <a:solidFill>
                  <a:srgbClr val="FFFFFF"/>
                </a:solidFill>
              </a:rPr>
              <a:t>Vizualizatsiya</a:t>
            </a:r>
            <a:r>
              <a:rPr lang="en-US" sz="1100" dirty="0">
                <a:solidFill>
                  <a:srgbClr val="FFFFFF"/>
                </a:solidFill>
              </a:rPr>
              <a:t> - universal til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852160" y="2011680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▸  Data savodxonligi kelajak malakasi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852160" y="2606040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▸  Har soha uchun zarur ko'nikma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852160" y="3200400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▸  Amaliy va ijodiy fan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852160" y="3794760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▸  Karyeraviy imkoniyatlar keng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4748B"/>
                </a:solidFill>
              </a:rPr>
              <a:t>Infografik va Ma'lumotlarni Vizuallashtirish  |  2024–2025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FAN HAQIDA UMUMIY MA'LUMOT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</a:rPr>
              <a:t>Nima uchun bu fan?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1417320"/>
            <a:ext cx="42062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333333"/>
                </a:solidFill>
              </a:rPr>
              <a:t>Infografik va ma'lumotlarni vizuallashtirish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</a:rPr>
              <a:t> fani talabalarni raqamli ma'lumotlarni vizual shaklda ifodalash, inson idrokiga qulay taqdim etish va kuchli tahliliy fikrlash ko'nikmalarini rivojlantirish uchun yaratilgan zamonaviy intizom hisoblanadi.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</a:rPr>
              <a:t>
</a:t>
            </a:r>
            <a:r>
              <a:rPr lang="en-US" sz="1300" i="1" dirty="0">
                <a:solidFill>
                  <a:srgbClr val="333333"/>
                </a:solidFill>
              </a:rPr>
              <a:t>Bu fan statistika, dizayn, psixologiya va axborot texnologiyalarini birlashtiradi.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0" y="914400"/>
            <a:ext cx="3657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0" y="914400"/>
            <a:ext cx="109728" cy="1051560"/>
          </a:xfrm>
          <a:prstGeom prst="rect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960120"/>
            <a:ext cx="1097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</a:rPr>
              <a:t>90%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355080" y="105156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</a:rPr>
              <a:t>Axborot ko'z orqali qabul qilinadi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029200" y="2194560"/>
            <a:ext cx="3657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0" y="2194560"/>
            <a:ext cx="109728" cy="1051560"/>
          </a:xfrm>
          <a:prstGeom prst="rect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240280"/>
            <a:ext cx="1097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</a:rPr>
              <a:t>3x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355080" y="233172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</a:rPr>
              <a:t>Vizual ma'lumot tezroq esda qoladi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29200" y="3474720"/>
            <a:ext cx="365760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029200" y="3474720"/>
            <a:ext cx="109728" cy="1051560"/>
          </a:xfrm>
          <a:prstGeom prst="rect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12080" y="3520440"/>
            <a:ext cx="1097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</a:rPr>
              <a:t>65%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6355080" y="361188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44444"/>
                </a:solidFill>
              </a:rPr>
              <a:t>Odamlar vizual tafakkur egalari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HOZIRGI KUN UCHUN DOLZARBLIGI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27889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74320" y="96012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📊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96012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Big Data davri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" y="14630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Har kuni 2.5 kvintillion bayt ma'lumot yaratiladi. Uni tushunish uchun vizuallashtirish zarur.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18688" y="868680"/>
            <a:ext cx="27889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18688" y="96012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💼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858768" y="96012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Biznes qarorlari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310128" y="14630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Kompaniyalar ma'lumotlarga asoslangan qarorlar uchun infografik mutaxassislarini talab qiladi.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163056" y="868680"/>
            <a:ext cx="27889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163056" y="96012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🏥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803136" y="96012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Sog'liqni saqlash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54496" y="14630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Pandemiya davrida COVID-19 grafiklar millionlar hayotini saqlab qoldi.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2788920"/>
            <a:ext cx="27889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274320" y="28803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🎓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14400" y="288036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Ta'lim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338328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Vizual kontent o'quvchilarning o'zlashtirish darajasini 40% ga oshiradi.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218688" y="2788920"/>
            <a:ext cx="27889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218688" y="28803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📱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3858768" y="288036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Ijtimoiy media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310128" y="338328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Infografik postlar oddiy matndan 3 barobar ko'p ulashiladi.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163056" y="2788920"/>
            <a:ext cx="27889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163056" y="2880360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🌐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6803136" y="2880360"/>
            <a:ext cx="2057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Davlat boshqaruvi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254496" y="338328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Raqamli transformatsiya jarayonida hisobotlar vizual formatga o'tmoqda.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TARIX VA RIVOJLANISH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8229600" cy="0"/>
          </a:xfrm>
          <a:prstGeom prst="line">
            <a:avLst/>
          </a:prstGeom>
          <a:noFill/>
          <a:ln w="38100">
            <a:solidFill>
              <a:srgbClr val="1C729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47472" y="2633472"/>
            <a:ext cx="219456" cy="219456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22402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65A82"/>
                </a:solidFill>
              </a:rPr>
              <a:t>1786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-137160" y="1051560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900" dirty="0">
                <a:solidFill>
                  <a:srgbClr val="333333"/>
                </a:solidFill>
              </a:rPr>
              <a:t>William Playfair chiziqli va ustunli grafiklarni ixtiro qildi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737360" y="2633472"/>
            <a:ext cx="219456" cy="219456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89888" y="22402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65A82"/>
                </a:solidFill>
              </a:rPr>
              <a:t>1854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52728" y="3017520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33333"/>
                </a:solidFill>
              </a:rPr>
              <a:t>Florence Nightingale tibbiyotda birinchi "qutb diagrammasi"ni yaratdi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127248" y="2633472"/>
            <a:ext cx="219456" cy="219456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79776" y="22402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65A82"/>
                </a:solidFill>
              </a:rPr>
              <a:t>1869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42616" y="1051560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900" dirty="0">
                <a:solidFill>
                  <a:srgbClr val="333333"/>
                </a:solidFill>
              </a:rPr>
              <a:t>Charles Minard Napoleon urushi haqida mashhur infografigini chizdi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17136" y="2633472"/>
            <a:ext cx="219456" cy="219456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69664" y="22402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65A82"/>
                </a:solidFill>
              </a:rPr>
              <a:t>1973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032504" y="3017520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33333"/>
                </a:solidFill>
              </a:rPr>
              <a:t>Kompyuter grafikasi paydo bo'ldi, PARC laboratoriyasi birinchi GUI yaratdi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907024" y="2633472"/>
            <a:ext cx="219456" cy="219456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559552" y="22402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65A82"/>
                </a:solidFill>
              </a:rPr>
              <a:t>2005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22392" y="1051560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900" dirty="0">
                <a:solidFill>
                  <a:srgbClr val="333333"/>
                </a:solidFill>
              </a:rPr>
              <a:t>Hans Rosling Gapminder loyihasini taqdim etdi — interaktiv vizualizatsiya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296912" y="2633472"/>
            <a:ext cx="219456" cy="219456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949440" y="22402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65A82"/>
                </a:solidFill>
              </a:rPr>
              <a:t>2015+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812280" y="3017520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33333"/>
                </a:solidFill>
              </a:rPr>
              <a:t>D3.js, Tableau, Power BI — vizualizatsiya barcha uchun ochiq bo'ldi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65760" y="470916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4748B"/>
                </a:solidFill>
              </a:rPr>
              <a:t>Vizualizatsiya tarixi 200 yildan oshiq!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ASOSIY TUSHUNCHALAR VA TA'RIFLAR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859536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868680"/>
            <a:ext cx="109728" cy="8686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94183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</a:rPr>
              <a:t>Infografik: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514600" y="941832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</a:rPr>
              <a:t>Axborotni vizual elementlar — rasmlar, sxemalar, diagrammalar — yordamida ifodalovchi grafik ko'rinish.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874520"/>
            <a:ext cx="859536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874520"/>
            <a:ext cx="109728" cy="86868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194767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C7293"/>
                </a:solidFill>
              </a:rPr>
              <a:t>Data Vizualizatsiya: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514600" y="1947672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</a:rPr>
              <a:t>Katta hajmdagi ma'lumotlar to'plamini grafik ko'rinishda tasvirlash va tahlil qilish jarayoni.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2880360"/>
            <a:ext cx="859536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880360"/>
            <a:ext cx="109728" cy="868680"/>
          </a:xfrm>
          <a:prstGeom prst="rect">
            <a:avLst/>
          </a:prstGeom>
          <a:solidFill>
            <a:srgbClr val="6B21A8"/>
          </a:solidFill>
          <a:ln w="12700">
            <a:solidFill>
              <a:srgbClr val="6B21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95351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6B21A8"/>
                </a:solidFill>
              </a:rPr>
              <a:t>Dashboard: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514600" y="2953512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</a:rPr>
              <a:t>Bir nechta vizual elementlarni birlashtirgan, real vaqtda yangilanadigan interaktiv nazorat paneli.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3886200"/>
            <a:ext cx="859536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886200"/>
            <a:ext cx="109728" cy="86868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959352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</a:rPr>
              <a:t>Storytelling with Data: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514600" y="3959352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</a:rPr>
              <a:t>Ma'lumotlar asosida ta'sirchan hikoya tuzib, auditoriyani ma'lum xulosaga yetaklash san'ati.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VIZUALIZATSIYA TURLARI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278892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74320" y="96012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📈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365760" y="146304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</a:rPr>
              <a:t>Chiziqli grafik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" y="178308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7293"/>
                </a:solidFill>
              </a:rPr>
              <a:t>Qo'llanish: Vaqt bo'yicha o'zgarishlar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2075688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55555"/>
                </a:solidFill>
              </a:rPr>
              <a:t>Misol: Iqtisodiy ko'rsatkichlar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18688" y="868680"/>
            <a:ext cx="278892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218688" y="96012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📊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3310128" y="146304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</a:rPr>
              <a:t>Ustunli diagramma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10128" y="178308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7293"/>
                </a:solidFill>
              </a:rPr>
              <a:t>Qo'llanish: Qiymatlarni solishtirish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310128" y="2075688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55555"/>
                </a:solidFill>
              </a:rPr>
              <a:t>Misol: Savdo ko'rsatkichlari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63056" y="868680"/>
            <a:ext cx="278892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163056" y="96012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🥧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54496" y="146304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</a:rPr>
              <a:t>Doiraviy diagram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254496" y="178308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7293"/>
                </a:solidFill>
              </a:rPr>
              <a:t>Qo'llanish: Ulushlarni ko'rsatish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254496" y="2075688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55555"/>
                </a:solidFill>
              </a:rPr>
              <a:t>Misol: Bozor ulushi taqsimoti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2880360"/>
            <a:ext cx="278892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274320" y="297180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🗺️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365760" y="347472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</a:rPr>
              <a:t>Xarita vizualizatsiya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65760" y="37947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7293"/>
                </a:solidFill>
              </a:rPr>
              <a:t>Qo'llanish: Geografik ma'lumotlar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65760" y="4087368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55555"/>
                </a:solidFill>
              </a:rPr>
              <a:t>Misol: Demografik tarqalish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218688" y="2880360"/>
            <a:ext cx="278892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3218688" y="297180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🌡️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3310128" y="347472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</a:rPr>
              <a:t>Issiqlik xaritasi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310128" y="37947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7293"/>
                </a:solidFill>
              </a:rPr>
              <a:t>Qo'llanish: Intensivlik ko'rsatish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310128" y="4087368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55555"/>
                </a:solidFill>
              </a:rPr>
              <a:t>Misol: Saytdagi bosish joylari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163056" y="2880360"/>
            <a:ext cx="278892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163056" y="297180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🌐</a:t>
            </a:r>
            <a:endParaRPr lang="en-US" sz="2600" dirty="0"/>
          </a:p>
        </p:txBody>
      </p:sp>
      <p:sp>
        <p:nvSpPr>
          <p:cNvPr id="31" name="Text 29"/>
          <p:cNvSpPr/>
          <p:nvPr/>
        </p:nvSpPr>
        <p:spPr>
          <a:xfrm>
            <a:off x="6254496" y="347472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</a:rPr>
              <a:t>Tarmoq diagrammasi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254496" y="37947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7293"/>
                </a:solidFill>
              </a:rPr>
              <a:t>Qo'llanish: Bog'liqliklarni ko'rsatish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254496" y="4087368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55555"/>
                </a:solidFill>
              </a:rPr>
              <a:t>Misol: Ijtimoiy tarmoqlar tahlili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YAXSHI VIZUALIZATSIYA DIZAYN TAMOYILLARI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530352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868680"/>
            <a:ext cx="640080" cy="8686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68680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5840" y="914400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Soddalik (Simplicity)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05840" y="1280160"/>
            <a:ext cx="4480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Har bir vizual element ma'lumotni tushuntirishi kerak, bezak uchun emas.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1874520"/>
            <a:ext cx="530352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874520"/>
            <a:ext cx="640080" cy="8686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874520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05840" y="1920240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Aniqlik (Clarity)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005840" y="2286000"/>
            <a:ext cx="4480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O'quvchi 5 soniya ichida asosiy g'oyani tushunishi lozim.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74320" y="2880360"/>
            <a:ext cx="530352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880360"/>
            <a:ext cx="640080" cy="8686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880360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05840" y="2926080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Rang muvozanati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05840" y="3291840"/>
            <a:ext cx="4480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3–5 ta rang palitrasidan foydalaning; rang o'zi ma'no tashiydi.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74320" y="3886200"/>
            <a:ext cx="530352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886200"/>
            <a:ext cx="640080" cy="8686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3886200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05840" y="3931920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5A82"/>
                </a:solidFill>
              </a:rPr>
              <a:t>Tipografiya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005840" y="4297680"/>
            <a:ext cx="4480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</a:rPr>
              <a:t>Shrift o'qilishi va ierarxiyani saqlashi kerak — sarlavha, matn, izoh.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943600" y="868680"/>
            <a:ext cx="2926080" cy="393192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35040" y="9144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F4A300"/>
                </a:solidFill>
              </a:rPr>
              <a:t>❝</a:t>
            </a:r>
            <a:endParaRPr lang="en-US" sz="3600" dirty="0"/>
          </a:p>
        </p:txBody>
      </p:sp>
      <p:sp>
        <p:nvSpPr>
          <p:cNvPr id="26" name="Text 24"/>
          <p:cNvSpPr/>
          <p:nvPr/>
        </p:nvSpPr>
        <p:spPr>
          <a:xfrm>
            <a:off x="6035040" y="1417320"/>
            <a:ext cx="26517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FFFFFF"/>
                </a:solidFill>
              </a:rPr>
              <a:t>Axborot san'atining eng yuqori maqsadi — imkon qadar ko'p ma'lumotni imkon qadar kam siyoh bilan ifodalash.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035040" y="347472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4A300"/>
                </a:solidFill>
              </a:rPr>
              <a:t>— Edward Tufte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F4A300"/>
                </a:solidFill>
              </a:rPr>
              <a:t>Vizualizatsiya teoriyasi otasi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ZAMONAVIY VOSITALAR VA DASTURIY TA'MINOT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4069080" cy="41148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822960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Kod talab etmaydigan vositalar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65760" y="13716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Tableau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167335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BI va korporativ tahlil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828800" y="1408176"/>
            <a:ext cx="2331720" cy="256032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0" y="1408176"/>
            <a:ext cx="2098548" cy="256032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06240" y="1408176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C7293"/>
                </a:solidFill>
              </a:rPr>
              <a:t>90%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65760" y="203911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Power BI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5760" y="2340864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Microsoft ekotizimi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828800" y="2075688"/>
            <a:ext cx="2331720" cy="256032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828800" y="2075688"/>
            <a:ext cx="1981962" cy="256032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06240" y="2075688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C7293"/>
                </a:solidFill>
              </a:rPr>
              <a:t>85%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65760" y="2706624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Canva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5760" y="3008376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Infografik dizayn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1828800" y="2743200"/>
            <a:ext cx="2331720" cy="256032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828800" y="2743200"/>
            <a:ext cx="1748790" cy="256032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06240" y="274320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C7293"/>
                </a:solidFill>
              </a:rPr>
              <a:t>75%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65760" y="337413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Flourish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3675888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Interaktiv grafik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828800" y="3410712"/>
            <a:ext cx="2331720" cy="256032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828800" y="3410712"/>
            <a:ext cx="1632204" cy="256032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06240" y="341071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C7293"/>
                </a:solidFill>
              </a:rPr>
              <a:t>70%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65760" y="4041648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Datawrapper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65760" y="434340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Jurnalistik vizualizatsiya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1828800" y="4078224"/>
            <a:ext cx="2331720" cy="256032"/>
          </a:xfrm>
          <a:prstGeom prst="rect">
            <a:avLst/>
          </a:prstGeom>
          <a:solidFill>
            <a:srgbClr val="E2EBF0"/>
          </a:solidFill>
          <a:ln w="12700">
            <a:solidFill>
              <a:srgbClr val="E2EB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828800" y="4078224"/>
            <a:ext cx="1515618" cy="256032"/>
          </a:xfrm>
          <a:prstGeom prst="rect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06240" y="4078224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C7293"/>
                </a:solidFill>
              </a:rPr>
              <a:t>65%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800600" y="822960"/>
            <a:ext cx="4069080" cy="411480"/>
          </a:xfrm>
          <a:prstGeom prst="rect">
            <a:avLst/>
          </a:prstGeom>
          <a:solidFill>
            <a:srgbClr val="6B21A8"/>
          </a:solidFill>
          <a:ln w="12700">
            <a:solidFill>
              <a:srgbClr val="6B21A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00600" y="822960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Dasturlash kutubxonalari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846320" y="1371600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846320" y="1371600"/>
            <a:ext cx="91440" cy="54864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029200" y="1389888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22222"/>
                </a:solidFill>
              </a:rPr>
              <a:t>Python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029200" y="1645920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Matplotlib, Seaborn, Plotly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46320" y="2039112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846320" y="2039112"/>
            <a:ext cx="91440" cy="548640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029200" y="20574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22222"/>
                </a:solidFill>
              </a:rPr>
              <a:t>JavaScript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029200" y="2313432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D3.js, Chart.js, Vega-Lite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846320" y="2706624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846320" y="2706624"/>
            <a:ext cx="91440" cy="54864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029200" y="272491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22222"/>
                </a:solidFill>
              </a:rPr>
              <a:t>R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5029200" y="298094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ggplot2, Shiny, Plotly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4846320" y="3374136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846320" y="3374136"/>
            <a:ext cx="91440" cy="548640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029200" y="3392424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22222"/>
                </a:solidFill>
              </a:rPr>
              <a:t>Tableau Prep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5029200" y="3648456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ETL + vizualizatsiya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4846320" y="4041648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4846320" y="4041648"/>
            <a:ext cx="91440" cy="54864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029200" y="4059936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22222"/>
                </a:solidFill>
              </a:rPr>
              <a:t>Observable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5029200" y="4315968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Notebook asosida vizualizatsiya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REAL HAYOTDAN AMALIY MISOLLAR</a:t>
            </a:r>
            <a:endParaRPr lang="en-US" sz="18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274320" y="82296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120640" y="8229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</a:rPr>
              <a:t>Soha bo'yicha qo'llanish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120640" y="1325880"/>
            <a:ext cx="36576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5212080" y="1353312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🏦 Moliya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212080" y="1581912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Fond bozori dashboardlari, risk tahlili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120640" y="1965960"/>
            <a:ext cx="36576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212080" y="1993392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🏥 Tibbiyot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212080" y="2221992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Kasallik tarqalish xaritalari, MRI tahlili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5120640" y="2606040"/>
            <a:ext cx="36576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5212080" y="2633472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📰 Jurnalistika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212080" y="2862072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Ma'lumotlarga asoslangan yangiliklar (NYT, BBC)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5120640" y="3246120"/>
            <a:ext cx="36576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5212080" y="32735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🏙️ Shahar rejalashtirish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212080" y="3502152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Trafik va aholishuv vizualizatsiyasi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120640" y="3886200"/>
            <a:ext cx="365760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2EB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5212080" y="3913632"/>
            <a:ext cx="1463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65A82"/>
                </a:solidFill>
              </a:rPr>
              <a:t>🎓 Ta'lim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212080" y="4142232"/>
            <a:ext cx="3474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44444"/>
                </a:solidFill>
              </a:rPr>
              <a:t>O'quvchi yutuqlari tahlili, nazorat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880</Words>
  <Application>Microsoft Office PowerPoint</Application>
  <PresentationFormat>Экран (16:9)</PresentationFormat>
  <Paragraphs>208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Infografik va Ma'lumotlarni Vizuallashtirish</dc:title>
  <dc:subject>PptxGenJS Presentation</dc:subject>
  <dc:creator>PptxGenJS</dc:creator>
  <cp:lastModifiedBy>Acer</cp:lastModifiedBy>
  <cp:revision>2</cp:revision>
  <dcterms:created xsi:type="dcterms:W3CDTF">2026-06-06T07:26:37Z</dcterms:created>
  <dcterms:modified xsi:type="dcterms:W3CDTF">2026-06-06T07:32:49Z</dcterms:modified>
</cp:coreProperties>
</file>