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41" d="100"/>
          <a:sy n="141" d="100"/>
        </p:scale>
        <p:origin x="66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5513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118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303520" y="-2011680"/>
            <a:ext cx="7315200" cy="7315200"/>
          </a:xfrm>
          <a:prstGeom prst="ellipse">
            <a:avLst/>
          </a:prstGeom>
          <a:solidFill>
            <a:srgbClr val="1E2A3A"/>
          </a:solidFill>
          <a:ln w="12700">
            <a:solidFill>
              <a:srgbClr val="1E2A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132320" y="3200400"/>
            <a:ext cx="3657600" cy="3657600"/>
          </a:xfrm>
          <a:prstGeom prst="ellipse">
            <a:avLst/>
          </a:prstGeom>
          <a:solidFill>
            <a:srgbClr val="080C14"/>
          </a:solidFill>
          <a:ln w="12700">
            <a:solidFill>
              <a:srgbClr val="080C1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217920" y="1828800"/>
            <a:ext cx="2011680" cy="2011680"/>
          </a:xfrm>
          <a:prstGeom prst="ellipse">
            <a:avLst/>
          </a:prstGeom>
          <a:solidFill>
            <a:srgbClr val="1D4ED8">
              <a:alpha val="40000"/>
            </a:srgbClr>
          </a:solidFill>
          <a:ln w="12700">
            <a:solidFill>
              <a:srgbClr val="1D4ED8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412480" y="457200"/>
            <a:ext cx="1005840" cy="1005840"/>
          </a:xfrm>
          <a:prstGeom prst="ellipse">
            <a:avLst/>
          </a:prstGeom>
          <a:solidFill>
            <a:srgbClr val="0369A1">
              <a:alpha val="50000"/>
            </a:srgbClr>
          </a:solidFill>
          <a:ln w="12700">
            <a:solidFill>
              <a:srgbClr val="0369A1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0" y="0"/>
            <a:ext cx="182880" cy="5143500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02920" y="43891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1D4ED8"/>
                </a:solidFill>
              </a:rPr>
              <a:t>NOSHIRLIK ISHI YO'NALISHI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502920" y="804672"/>
            <a:ext cx="640080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FFFFFF"/>
                </a:solidFill>
              </a:rPr>
              <a:t>Nashr</a:t>
            </a:r>
            <a:endParaRPr lang="en-US" sz="4400" dirty="0"/>
          </a:p>
          <a:p>
            <a:pPr marL="0" indent="0">
              <a:buNone/>
            </a:pPr>
            <a:r>
              <a:rPr lang="en-US" sz="4400" b="1" dirty="0">
                <a:solidFill>
                  <a:srgbClr val="FFFFFF"/>
                </a:solidFill>
              </a:rPr>
              <a:t>Mahsulotlarini</a:t>
            </a:r>
            <a:endParaRPr lang="en-US" sz="4400" dirty="0"/>
          </a:p>
          <a:p>
            <a:pPr marL="0" indent="0">
              <a:buNone/>
            </a:pPr>
            <a:r>
              <a:rPr lang="en-US" sz="4400" b="1" dirty="0">
                <a:solidFill>
                  <a:srgbClr val="FFFFFF"/>
                </a:solidFill>
              </a:rPr>
              <a:t>Tarqatish</a:t>
            </a:r>
            <a:endParaRPr lang="en-US" sz="4400" dirty="0"/>
          </a:p>
        </p:txBody>
      </p:sp>
      <p:sp>
        <p:nvSpPr>
          <p:cNvPr id="9" name="Shape 7"/>
          <p:cNvSpPr/>
          <p:nvPr/>
        </p:nvSpPr>
        <p:spPr>
          <a:xfrm>
            <a:off x="502920" y="3639312"/>
            <a:ext cx="4572000" cy="41148"/>
          </a:xfrm>
          <a:prstGeom prst="rect">
            <a:avLst/>
          </a:prstGeom>
          <a:solidFill>
            <a:srgbClr val="0369A1"/>
          </a:solidFill>
          <a:ln w="12700">
            <a:solidFill>
              <a:srgbClr val="0369A1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02920" y="374904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64748B"/>
                </a:solidFill>
              </a:rPr>
              <a:t>Nazariya va amaliyot — kanallar, strategiyalar, raqamli usullar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111827"/>
          </a:solidFill>
          <a:ln w="12700">
            <a:solidFill>
              <a:srgbClr val="11182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749808"/>
            <a:ext cx="9144000" cy="45720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0"/>
            <a:ext cx="84124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FFFFFF"/>
                </a:solidFill>
              </a:rPr>
              <a:t>01  |  Nashr Mahsulotlarini Tarqatish — Nazariy Asoslar</a:t>
            </a:r>
            <a:endParaRPr lang="en-US" sz="1550" dirty="0"/>
          </a:p>
        </p:txBody>
      </p:sp>
      <p:sp>
        <p:nvSpPr>
          <p:cNvPr id="5" name="Text 3"/>
          <p:cNvSpPr/>
          <p:nvPr/>
        </p:nvSpPr>
        <p:spPr>
          <a:xfrm>
            <a:off x="365760" y="822960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64748B"/>
                </a:solidFill>
              </a:rPr>
              <a:t>Tarqatish zanjiri va asosiy tushunchalar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320040" y="1170432"/>
            <a:ext cx="8503920" cy="713232"/>
          </a:xfrm>
          <a:prstGeom prst="rect">
            <a:avLst/>
          </a:prstGeom>
          <a:solidFill>
            <a:srgbClr val="EFF6FF"/>
          </a:solidFill>
          <a:ln w="12700">
            <a:solidFill>
              <a:srgbClr val="BFDBFE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20040" y="1170432"/>
            <a:ext cx="64008" cy="713232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75488" y="1216152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D4ED8"/>
                </a:solidFill>
              </a:rPr>
              <a:t>Nashr mahsulotini tarqatish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475488" y="1444752"/>
            <a:ext cx="8229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E293B"/>
                </a:solidFill>
              </a:rPr>
              <a:t>Nashr mahsulotini (kitob, gazeta, jurnal, elektron nashr) muallif/noshirdan oxirgi o'quvchiga yetkazuvchi jarayon va infratuzilma majmui. Maqsad: to'g'ri mahsulot, to'g'ri vaqtda, to'g'ri joyda, to'g'ri narxda.</a:t>
            </a:r>
            <a:endParaRPr lang="en-US" sz="1150" dirty="0"/>
          </a:p>
        </p:txBody>
      </p:sp>
      <p:sp>
        <p:nvSpPr>
          <p:cNvPr id="10" name="Text 8"/>
          <p:cNvSpPr/>
          <p:nvPr/>
        </p:nvSpPr>
        <p:spPr>
          <a:xfrm>
            <a:off x="365760" y="1993392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1827"/>
                </a:solidFill>
              </a:rPr>
              <a:t>Noshirlikda 4P Marketing Modeli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292608" y="2395728"/>
            <a:ext cx="2084832" cy="1783080"/>
          </a:xfrm>
          <a:prstGeom prst="rect">
            <a:avLst/>
          </a:prstGeom>
          <a:solidFill>
            <a:srgbClr val="EFF6FF"/>
          </a:solidFill>
          <a:ln w="12700">
            <a:solidFill>
              <a:srgbClr val="EFF6FF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292608" y="2395728"/>
            <a:ext cx="2084832" cy="566928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92608" y="2395728"/>
            <a:ext cx="208483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Product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(Mahsulot)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384048" y="3017520"/>
            <a:ext cx="1901952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1E293B"/>
                </a:solidFill>
              </a:rPr>
              <a:t>Kitob, jurnal, gazeta,</a:t>
            </a:r>
            <a:endParaRPr lang="en-US" sz="1150" dirty="0"/>
          </a:p>
          <a:p>
            <a:pPr marL="0" indent="0" algn="ctr">
              <a:buNone/>
            </a:pPr>
            <a:r>
              <a:rPr lang="en-US" sz="1150" dirty="0">
                <a:solidFill>
                  <a:srgbClr val="1E293B"/>
                </a:solidFill>
              </a:rPr>
              <a:t>podcast, e-book, audio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2505456" y="2395728"/>
            <a:ext cx="2084832" cy="1783080"/>
          </a:xfrm>
          <a:prstGeom prst="rect">
            <a:avLst/>
          </a:prstGeom>
          <a:solidFill>
            <a:srgbClr val="EFF6FF"/>
          </a:solidFill>
          <a:ln w="12700">
            <a:solidFill>
              <a:srgbClr val="EFF6FF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2505456" y="2395728"/>
            <a:ext cx="2084832" cy="566928"/>
          </a:xfrm>
          <a:prstGeom prst="rect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2505456" y="2395728"/>
            <a:ext cx="208483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Price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(Narx)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2596896" y="3017520"/>
            <a:ext cx="1901952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1E293B"/>
                </a:solidFill>
              </a:rPr>
              <a:t>Narx strategiyasi:</a:t>
            </a:r>
            <a:endParaRPr lang="en-US" sz="1150" dirty="0"/>
          </a:p>
          <a:p>
            <a:pPr marL="0" indent="0" algn="ctr">
              <a:buNone/>
            </a:pPr>
            <a:r>
              <a:rPr lang="en-US" sz="1150" dirty="0">
                <a:solidFill>
                  <a:srgbClr val="1E293B"/>
                </a:solidFill>
              </a:rPr>
              <a:t>bozor, raqobat, qiymat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4718304" y="2395728"/>
            <a:ext cx="2084832" cy="1783080"/>
          </a:xfrm>
          <a:prstGeom prst="rect">
            <a:avLst/>
          </a:prstGeom>
          <a:solidFill>
            <a:srgbClr val="EFF6FF"/>
          </a:solidFill>
          <a:ln w="12700">
            <a:solidFill>
              <a:srgbClr val="EFF6FF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4718304" y="2395728"/>
            <a:ext cx="2084832" cy="566928"/>
          </a:xfrm>
          <a:prstGeom prst="rect">
            <a:avLst/>
          </a:prstGeom>
          <a:solidFill>
            <a:srgbClr val="166534"/>
          </a:solidFill>
          <a:ln w="12700">
            <a:solidFill>
              <a:srgbClr val="166534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718304" y="2395728"/>
            <a:ext cx="208483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Place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(Tarqatish)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4809744" y="3017520"/>
            <a:ext cx="1901952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1E293B"/>
                </a:solidFill>
              </a:rPr>
              <a:t>Do'kon, onlayn, kutubxona,</a:t>
            </a:r>
            <a:endParaRPr lang="en-US" sz="1150" dirty="0"/>
          </a:p>
          <a:p>
            <a:pPr marL="0" indent="0" algn="ctr">
              <a:buNone/>
            </a:pPr>
            <a:r>
              <a:rPr lang="en-US" sz="1150" dirty="0">
                <a:solidFill>
                  <a:srgbClr val="1E293B"/>
                </a:solidFill>
              </a:rPr>
              <a:t>ta'lim, obuna</a:t>
            </a:r>
            <a:endParaRPr lang="en-US" sz="1150" dirty="0"/>
          </a:p>
        </p:txBody>
      </p:sp>
      <p:sp>
        <p:nvSpPr>
          <p:cNvPr id="23" name="Shape 21"/>
          <p:cNvSpPr/>
          <p:nvPr/>
        </p:nvSpPr>
        <p:spPr>
          <a:xfrm>
            <a:off x="6931152" y="2395728"/>
            <a:ext cx="2084832" cy="1783080"/>
          </a:xfrm>
          <a:prstGeom prst="rect">
            <a:avLst/>
          </a:prstGeom>
          <a:solidFill>
            <a:srgbClr val="EFF6FF"/>
          </a:solidFill>
          <a:ln w="12700">
            <a:solidFill>
              <a:srgbClr val="EFF6FF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6931152" y="2395728"/>
            <a:ext cx="2084832" cy="566928"/>
          </a:xfrm>
          <a:prstGeom prst="rect">
            <a:avLst/>
          </a:prstGeom>
          <a:solidFill>
            <a:srgbClr val="B45309"/>
          </a:solidFill>
          <a:ln w="12700">
            <a:solidFill>
              <a:srgbClr val="B45309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931152" y="2395728"/>
            <a:ext cx="208483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Promotion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(Targ'ib)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7022592" y="3017520"/>
            <a:ext cx="1901952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1E293B"/>
                </a:solidFill>
              </a:rPr>
              <a:t>Reklama, PR, SMM,</a:t>
            </a:r>
            <a:endParaRPr lang="en-US" sz="1150" dirty="0"/>
          </a:p>
          <a:p>
            <a:pPr marL="0" indent="0" algn="ctr">
              <a:buNone/>
            </a:pPr>
            <a:r>
              <a:rPr lang="en-US" sz="1150" dirty="0">
                <a:solidFill>
                  <a:srgbClr val="1E293B"/>
                </a:solidFill>
              </a:rPr>
              <a:t>influencer, taqdimot</a:t>
            </a:r>
            <a:endParaRPr lang="en-US" sz="1150" dirty="0"/>
          </a:p>
        </p:txBody>
      </p:sp>
      <p:sp>
        <p:nvSpPr>
          <p:cNvPr id="27" name="Shape 25"/>
          <p:cNvSpPr/>
          <p:nvPr/>
        </p:nvSpPr>
        <p:spPr>
          <a:xfrm>
            <a:off x="320040" y="4251960"/>
            <a:ext cx="8503920" cy="804672"/>
          </a:xfrm>
          <a:prstGeom prst="rect">
            <a:avLst/>
          </a:prstGeom>
          <a:solidFill>
            <a:srgbClr val="111827"/>
          </a:solidFill>
          <a:ln w="12700">
            <a:solidFill>
              <a:srgbClr val="111827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57200" y="429768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369A1"/>
                </a:solidFill>
              </a:rPr>
              <a:t>Tarqatish zanjiri: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1901952" y="4334256"/>
            <a:ext cx="914400" cy="310896"/>
          </a:xfrm>
          <a:prstGeom prst="roundRect">
            <a:avLst>
              <a:gd name="adj" fmla="val 14706"/>
            </a:avLst>
          </a:prstGeom>
          <a:solidFill>
            <a:srgbClr val="1D4ED8"/>
          </a:solidFill>
          <a:ln w="12700">
            <a:solidFill>
              <a:srgbClr val="1D4ED8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1901952" y="4334256"/>
            <a:ext cx="914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</a:rPr>
              <a:t>Muallif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2816352" y="4334256"/>
            <a:ext cx="12801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369A1"/>
                </a:solidFill>
              </a:rPr>
              <a:t>→</a:t>
            </a:r>
            <a:endParaRPr lang="en-US" sz="1200" dirty="0"/>
          </a:p>
        </p:txBody>
      </p:sp>
      <p:sp>
        <p:nvSpPr>
          <p:cNvPr id="32" name="Shape 30"/>
          <p:cNvSpPr/>
          <p:nvPr/>
        </p:nvSpPr>
        <p:spPr>
          <a:xfrm>
            <a:off x="2944368" y="4334256"/>
            <a:ext cx="914400" cy="310896"/>
          </a:xfrm>
          <a:prstGeom prst="roundRect">
            <a:avLst>
              <a:gd name="adj" fmla="val 14706"/>
            </a:avLst>
          </a:prstGeom>
          <a:solidFill>
            <a:srgbClr val="1D4ED8">
              <a:alpha val="70000"/>
            </a:srgbClr>
          </a:solidFill>
          <a:ln w="12700">
            <a:solidFill>
              <a:srgbClr val="1D4ED8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2944368" y="4334256"/>
            <a:ext cx="914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</a:rPr>
              <a:t>Nashriyot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3858768" y="4334256"/>
            <a:ext cx="12801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369A1"/>
                </a:solidFill>
              </a:rPr>
              <a:t>→</a:t>
            </a:r>
            <a:endParaRPr lang="en-US" sz="1200" dirty="0"/>
          </a:p>
        </p:txBody>
      </p:sp>
      <p:sp>
        <p:nvSpPr>
          <p:cNvPr id="35" name="Shape 33"/>
          <p:cNvSpPr/>
          <p:nvPr/>
        </p:nvSpPr>
        <p:spPr>
          <a:xfrm>
            <a:off x="3986784" y="4334256"/>
            <a:ext cx="914400" cy="310896"/>
          </a:xfrm>
          <a:prstGeom prst="roundRect">
            <a:avLst>
              <a:gd name="adj" fmla="val 14706"/>
            </a:avLst>
          </a:prstGeom>
          <a:solidFill>
            <a:srgbClr val="1D4ED8">
              <a:alpha val="70000"/>
            </a:srgbClr>
          </a:solidFill>
          <a:ln w="12700">
            <a:solidFill>
              <a:srgbClr val="1D4ED8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3986784" y="4334256"/>
            <a:ext cx="914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</a:rPr>
              <a:t>Bosmaxona</a:t>
            </a:r>
            <a:endParaRPr lang="en-US" sz="1000" dirty="0"/>
          </a:p>
        </p:txBody>
      </p:sp>
      <p:sp>
        <p:nvSpPr>
          <p:cNvPr id="37" name="Text 35"/>
          <p:cNvSpPr/>
          <p:nvPr/>
        </p:nvSpPr>
        <p:spPr>
          <a:xfrm>
            <a:off x="4901184" y="4334256"/>
            <a:ext cx="12801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369A1"/>
                </a:solidFill>
              </a:rPr>
              <a:t>→</a:t>
            </a:r>
            <a:endParaRPr lang="en-US" sz="1200" dirty="0"/>
          </a:p>
        </p:txBody>
      </p:sp>
      <p:sp>
        <p:nvSpPr>
          <p:cNvPr id="38" name="Shape 36"/>
          <p:cNvSpPr/>
          <p:nvPr/>
        </p:nvSpPr>
        <p:spPr>
          <a:xfrm>
            <a:off x="5029200" y="4334256"/>
            <a:ext cx="914400" cy="310896"/>
          </a:xfrm>
          <a:prstGeom prst="roundRect">
            <a:avLst>
              <a:gd name="adj" fmla="val 14706"/>
            </a:avLst>
          </a:prstGeom>
          <a:solidFill>
            <a:srgbClr val="1D4ED8">
              <a:alpha val="70000"/>
            </a:srgbClr>
          </a:solidFill>
          <a:ln w="12700">
            <a:solidFill>
              <a:srgbClr val="1D4ED8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5029200" y="4334256"/>
            <a:ext cx="914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</a:rPr>
              <a:t>Distribyutor</a:t>
            </a:r>
            <a:endParaRPr lang="en-US" sz="1000" dirty="0"/>
          </a:p>
        </p:txBody>
      </p:sp>
      <p:sp>
        <p:nvSpPr>
          <p:cNvPr id="40" name="Text 38"/>
          <p:cNvSpPr/>
          <p:nvPr/>
        </p:nvSpPr>
        <p:spPr>
          <a:xfrm>
            <a:off x="5943600" y="4334256"/>
            <a:ext cx="12801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369A1"/>
                </a:solidFill>
              </a:rPr>
              <a:t>→</a:t>
            </a:r>
            <a:endParaRPr lang="en-US" sz="1200" dirty="0"/>
          </a:p>
        </p:txBody>
      </p:sp>
      <p:sp>
        <p:nvSpPr>
          <p:cNvPr id="41" name="Shape 39"/>
          <p:cNvSpPr/>
          <p:nvPr/>
        </p:nvSpPr>
        <p:spPr>
          <a:xfrm>
            <a:off x="6071616" y="4334256"/>
            <a:ext cx="914400" cy="310896"/>
          </a:xfrm>
          <a:prstGeom prst="roundRect">
            <a:avLst>
              <a:gd name="adj" fmla="val 14706"/>
            </a:avLst>
          </a:prstGeom>
          <a:solidFill>
            <a:srgbClr val="1D4ED8">
              <a:alpha val="70000"/>
            </a:srgbClr>
          </a:solidFill>
          <a:ln w="12700">
            <a:solidFill>
              <a:srgbClr val="1D4ED8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6071616" y="4334256"/>
            <a:ext cx="914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</a:rPr>
              <a:t>Ulgurji</a:t>
            </a:r>
            <a:endParaRPr lang="en-US" sz="1000" dirty="0"/>
          </a:p>
        </p:txBody>
      </p:sp>
      <p:sp>
        <p:nvSpPr>
          <p:cNvPr id="43" name="Text 41"/>
          <p:cNvSpPr/>
          <p:nvPr/>
        </p:nvSpPr>
        <p:spPr>
          <a:xfrm>
            <a:off x="6986016" y="4334256"/>
            <a:ext cx="12801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369A1"/>
                </a:solidFill>
              </a:rPr>
              <a:t>→</a:t>
            </a:r>
            <a:endParaRPr lang="en-US" sz="1200" dirty="0"/>
          </a:p>
        </p:txBody>
      </p:sp>
      <p:sp>
        <p:nvSpPr>
          <p:cNvPr id="44" name="Shape 42"/>
          <p:cNvSpPr/>
          <p:nvPr/>
        </p:nvSpPr>
        <p:spPr>
          <a:xfrm>
            <a:off x="7114032" y="4334256"/>
            <a:ext cx="914400" cy="310896"/>
          </a:xfrm>
          <a:prstGeom prst="roundRect">
            <a:avLst>
              <a:gd name="adj" fmla="val 14706"/>
            </a:avLst>
          </a:prstGeom>
          <a:solidFill>
            <a:srgbClr val="1D4ED8">
              <a:alpha val="70000"/>
            </a:srgbClr>
          </a:solidFill>
          <a:ln w="12700">
            <a:solidFill>
              <a:srgbClr val="1D4ED8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7114032" y="4334256"/>
            <a:ext cx="914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</a:rPr>
              <a:t>Do'kon</a:t>
            </a:r>
            <a:endParaRPr lang="en-US" sz="1000" dirty="0"/>
          </a:p>
        </p:txBody>
      </p:sp>
      <p:sp>
        <p:nvSpPr>
          <p:cNvPr id="46" name="Text 44"/>
          <p:cNvSpPr/>
          <p:nvPr/>
        </p:nvSpPr>
        <p:spPr>
          <a:xfrm>
            <a:off x="8028432" y="4334256"/>
            <a:ext cx="12801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369A1"/>
                </a:solidFill>
              </a:rPr>
              <a:t>→</a:t>
            </a:r>
            <a:endParaRPr lang="en-US" sz="1200" dirty="0"/>
          </a:p>
        </p:txBody>
      </p:sp>
      <p:sp>
        <p:nvSpPr>
          <p:cNvPr id="47" name="Shape 45"/>
          <p:cNvSpPr/>
          <p:nvPr/>
        </p:nvSpPr>
        <p:spPr>
          <a:xfrm>
            <a:off x="8156448" y="4334256"/>
            <a:ext cx="914400" cy="310896"/>
          </a:xfrm>
          <a:prstGeom prst="roundRect">
            <a:avLst>
              <a:gd name="adj" fmla="val 14706"/>
            </a:avLst>
          </a:prstGeom>
          <a:solidFill>
            <a:srgbClr val="1D4ED8"/>
          </a:solidFill>
          <a:ln w="12700">
            <a:solidFill>
              <a:srgbClr val="1D4ED8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8156448" y="4334256"/>
            <a:ext cx="914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</a:rPr>
              <a:t>O'quvchi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111827"/>
          </a:solidFill>
          <a:ln w="12700">
            <a:solidFill>
              <a:srgbClr val="11182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749808"/>
            <a:ext cx="9144000" cy="45720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0"/>
            <a:ext cx="84124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FFFFFF"/>
                </a:solidFill>
              </a:rPr>
              <a:t>02  |  Tarqatish Kanallari</a:t>
            </a:r>
            <a:endParaRPr lang="en-US" sz="1550" dirty="0"/>
          </a:p>
        </p:txBody>
      </p:sp>
      <p:sp>
        <p:nvSpPr>
          <p:cNvPr id="5" name="Text 3"/>
          <p:cNvSpPr/>
          <p:nvPr/>
        </p:nvSpPr>
        <p:spPr>
          <a:xfrm>
            <a:off x="365760" y="822960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64748B"/>
                </a:solidFill>
              </a:rPr>
              <a:t>An'anaviy va zamonaviy kanallar taqqoslamasi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256032" y="1170432"/>
            <a:ext cx="2816352" cy="1755648"/>
          </a:xfrm>
          <a:prstGeom prst="rect">
            <a:avLst/>
          </a:prstGeom>
          <a:solidFill>
            <a:srgbClr val="EFF6FF"/>
          </a:solidFill>
          <a:ln w="12700">
            <a:solidFill>
              <a:srgbClr val="EFF6FF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56032" y="1170432"/>
            <a:ext cx="2816352" cy="91440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" y="1335024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000000"/>
                </a:solidFill>
              </a:rPr>
              <a:t>🏪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877824" y="1353312"/>
            <a:ext cx="208483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D4ED8"/>
                </a:solidFill>
              </a:rPr>
              <a:t>Kitob do'konlari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347472" y="1828800"/>
            <a:ext cx="263347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E293B"/>
                </a:solidFill>
              </a:rPr>
              <a:t>Eng an'anaviy kanal. Tashrif buyuruvchilar kitobni ko'rib, ushlab, sotib oladi. Yuzma-yuz savdo.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347472" y="2542032"/>
            <a:ext cx="26334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64748B"/>
                </a:solidFill>
              </a:rPr>
              <a:t>«Kitob olami», Yangiyo'l, «Sharq» —</a:t>
            </a:r>
            <a:endParaRPr lang="en-US" sz="1000" dirty="0"/>
          </a:p>
          <a:p>
            <a:pPr marL="0" indent="0">
              <a:buNone/>
            </a:pPr>
            <a:r>
              <a:rPr lang="en-US" sz="1000" i="1" dirty="0">
                <a:solidFill>
                  <a:srgbClr val="64748B"/>
                </a:solidFill>
              </a:rPr>
              <a:t>O'zbekistondagi tarmoqlar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3218688" y="1170432"/>
            <a:ext cx="2816352" cy="1755648"/>
          </a:xfrm>
          <a:prstGeom prst="rect">
            <a:avLst/>
          </a:prstGeom>
          <a:solidFill>
            <a:srgbClr val="EFF6FF"/>
          </a:solidFill>
          <a:ln w="12700">
            <a:solidFill>
              <a:srgbClr val="EFF6FF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218688" y="1170432"/>
            <a:ext cx="2816352" cy="91440"/>
          </a:xfrm>
          <a:prstGeom prst="rect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310128" y="1335024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000000"/>
                </a:solidFill>
              </a:rPr>
              <a:t>📚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3840480" y="1353312"/>
            <a:ext cx="208483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F766E"/>
                </a:solidFill>
              </a:rPr>
              <a:t>Kutubxonalar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3310128" y="1828800"/>
            <a:ext cx="263347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E293B"/>
                </a:solidFill>
              </a:rPr>
              <a:t>To'g'ridan-to'g'ri foydalanuvchiga yetkazish. Ko'pincha tender va obuna orqali komplektlanadi.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3310128" y="2542032"/>
            <a:ext cx="26334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64748B"/>
                </a:solidFill>
              </a:rPr>
              <a:t>Alisher Navoiy MK, viloyat</a:t>
            </a:r>
            <a:endParaRPr lang="en-US" sz="1000" dirty="0"/>
          </a:p>
          <a:p>
            <a:pPr marL="0" indent="0">
              <a:buNone/>
            </a:pPr>
            <a:r>
              <a:rPr lang="en-US" sz="1000" i="1" dirty="0">
                <a:solidFill>
                  <a:srgbClr val="64748B"/>
                </a:solidFill>
              </a:rPr>
              <a:t>va tuman kutubxonalari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6181344" y="1170432"/>
            <a:ext cx="2816352" cy="1755648"/>
          </a:xfrm>
          <a:prstGeom prst="rect">
            <a:avLst/>
          </a:prstGeom>
          <a:solidFill>
            <a:srgbClr val="EFF6FF"/>
          </a:solidFill>
          <a:ln w="12700">
            <a:solidFill>
              <a:srgbClr val="EFF6FF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6181344" y="1170432"/>
            <a:ext cx="2816352" cy="91440"/>
          </a:xfrm>
          <a:prstGeom prst="rect">
            <a:avLst/>
          </a:prstGeom>
          <a:solidFill>
            <a:srgbClr val="166534"/>
          </a:solidFill>
          <a:ln w="12700">
            <a:solidFill>
              <a:srgbClr val="166534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272784" y="1335024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000000"/>
                </a:solidFill>
              </a:rPr>
              <a:t>🏫</a:t>
            </a:r>
            <a:endParaRPr lang="en-US" sz="2200" dirty="0"/>
          </a:p>
        </p:txBody>
      </p:sp>
      <p:sp>
        <p:nvSpPr>
          <p:cNvPr id="21" name="Text 19"/>
          <p:cNvSpPr/>
          <p:nvPr/>
        </p:nvSpPr>
        <p:spPr>
          <a:xfrm>
            <a:off x="6803136" y="1353312"/>
            <a:ext cx="208483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66534"/>
                </a:solidFill>
              </a:rPr>
              <a:t>Ta'lim muassasalari</a:t>
            </a:r>
            <a:endParaRPr lang="en-US" sz="1250" dirty="0"/>
          </a:p>
        </p:txBody>
      </p:sp>
      <p:sp>
        <p:nvSpPr>
          <p:cNvPr id="22" name="Text 20"/>
          <p:cNvSpPr/>
          <p:nvPr/>
        </p:nvSpPr>
        <p:spPr>
          <a:xfrm>
            <a:off x="6272784" y="1828800"/>
            <a:ext cx="263347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E293B"/>
                </a:solidFill>
              </a:rPr>
              <a:t>Darsliklar, o'quv qo'llanmalar uchun asosiy kanal. Davlat buyurtmasi va fond hisobidan.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6272784" y="2542032"/>
            <a:ext cx="26334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64748B"/>
                </a:solidFill>
              </a:rPr>
              <a:t>Maktab, kollej, OTM —</a:t>
            </a:r>
            <a:endParaRPr lang="en-US" sz="1000" dirty="0"/>
          </a:p>
          <a:p>
            <a:pPr marL="0" indent="0">
              <a:buNone/>
            </a:pPr>
            <a:r>
              <a:rPr lang="en-US" sz="1000" i="1" dirty="0">
                <a:solidFill>
                  <a:srgbClr val="64748B"/>
                </a:solidFill>
              </a:rPr>
              <a:t>Darslik jamg'armasi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256032" y="3072384"/>
            <a:ext cx="2816352" cy="1755648"/>
          </a:xfrm>
          <a:prstGeom prst="rect">
            <a:avLst/>
          </a:prstGeom>
          <a:solidFill>
            <a:srgbClr val="EFF6FF"/>
          </a:solidFill>
          <a:ln w="12700">
            <a:solidFill>
              <a:srgbClr val="EFF6FF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256032" y="3072384"/>
            <a:ext cx="2816352" cy="91440"/>
          </a:xfrm>
          <a:prstGeom prst="rect">
            <a:avLst/>
          </a:prstGeom>
          <a:solidFill>
            <a:srgbClr val="6D28D9"/>
          </a:solidFill>
          <a:ln w="12700">
            <a:solidFill>
              <a:srgbClr val="6D28D9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347472" y="3236976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000000"/>
                </a:solidFill>
              </a:rPr>
              <a:t>🛒</a:t>
            </a:r>
            <a:endParaRPr lang="en-US" sz="2200" dirty="0"/>
          </a:p>
        </p:txBody>
      </p:sp>
      <p:sp>
        <p:nvSpPr>
          <p:cNvPr id="27" name="Text 25"/>
          <p:cNvSpPr/>
          <p:nvPr/>
        </p:nvSpPr>
        <p:spPr>
          <a:xfrm>
            <a:off x="877824" y="3255264"/>
            <a:ext cx="208483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6D28D9"/>
                </a:solidFill>
              </a:rPr>
              <a:t>Onlayn savdo</a:t>
            </a:r>
            <a:endParaRPr lang="en-US" sz="1250" dirty="0"/>
          </a:p>
        </p:txBody>
      </p:sp>
      <p:sp>
        <p:nvSpPr>
          <p:cNvPr id="28" name="Text 26"/>
          <p:cNvSpPr/>
          <p:nvPr/>
        </p:nvSpPr>
        <p:spPr>
          <a:xfrm>
            <a:off x="347472" y="3730752"/>
            <a:ext cx="263347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E293B"/>
                </a:solidFill>
              </a:rPr>
              <a:t>E-commerce platformalar orqali buyurtma va yetkazib berish. Geografik cheklovlar yo'q.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347472" y="4443984"/>
            <a:ext cx="26334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64748B"/>
                </a:solidFill>
              </a:rPr>
              <a:t>Uzum, OLX, nashriyot</a:t>
            </a:r>
            <a:endParaRPr lang="en-US" sz="1000" dirty="0"/>
          </a:p>
          <a:p>
            <a:pPr marL="0" indent="0">
              <a:buNone/>
            </a:pPr>
            <a:r>
              <a:rPr lang="en-US" sz="1000" i="1" dirty="0">
                <a:solidFill>
                  <a:srgbClr val="64748B"/>
                </a:solidFill>
              </a:rPr>
              <a:t>veb-saytlari, Telegram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3218688" y="3072384"/>
            <a:ext cx="2816352" cy="1755648"/>
          </a:xfrm>
          <a:prstGeom prst="rect">
            <a:avLst/>
          </a:prstGeom>
          <a:solidFill>
            <a:srgbClr val="EFF6FF"/>
          </a:solidFill>
          <a:ln w="12700">
            <a:solidFill>
              <a:srgbClr val="EFF6FF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3218688" y="3072384"/>
            <a:ext cx="2816352" cy="91440"/>
          </a:xfrm>
          <a:prstGeom prst="rect">
            <a:avLst/>
          </a:prstGeom>
          <a:solidFill>
            <a:srgbClr val="B45309"/>
          </a:solidFill>
          <a:ln w="12700">
            <a:solidFill>
              <a:srgbClr val="B45309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3310128" y="3236976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000000"/>
                </a:solidFill>
              </a:rPr>
              <a:t>📬</a:t>
            </a:r>
            <a:endParaRPr lang="en-US" sz="2200" dirty="0"/>
          </a:p>
        </p:txBody>
      </p:sp>
      <p:sp>
        <p:nvSpPr>
          <p:cNvPr id="33" name="Text 31"/>
          <p:cNvSpPr/>
          <p:nvPr/>
        </p:nvSpPr>
        <p:spPr>
          <a:xfrm>
            <a:off x="3840480" y="3255264"/>
            <a:ext cx="208483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B45309"/>
                </a:solidFill>
              </a:rPr>
              <a:t>Obuna tizimi</a:t>
            </a:r>
            <a:endParaRPr lang="en-US" sz="1250" dirty="0"/>
          </a:p>
        </p:txBody>
      </p:sp>
      <p:sp>
        <p:nvSpPr>
          <p:cNvPr id="34" name="Text 32"/>
          <p:cNvSpPr/>
          <p:nvPr/>
        </p:nvSpPr>
        <p:spPr>
          <a:xfrm>
            <a:off x="3310128" y="3730752"/>
            <a:ext cx="263347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E293B"/>
                </a:solidFill>
              </a:rPr>
              <a:t>Gazeta va jurnal uchun asosiy kanal. Davlat pochta xizmati yoki to'g'ridan-to'g'ri obuna.</a:t>
            </a:r>
            <a:endParaRPr lang="en-US" sz="1100" dirty="0"/>
          </a:p>
        </p:txBody>
      </p:sp>
      <p:sp>
        <p:nvSpPr>
          <p:cNvPr id="35" name="Text 33"/>
          <p:cNvSpPr/>
          <p:nvPr/>
        </p:nvSpPr>
        <p:spPr>
          <a:xfrm>
            <a:off x="3310128" y="4443984"/>
            <a:ext cx="26334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64748B"/>
                </a:solidFill>
              </a:rPr>
              <a:t>O'zbekiston pochtasi,</a:t>
            </a:r>
            <a:endParaRPr lang="en-US" sz="1000" dirty="0"/>
          </a:p>
          <a:p>
            <a:pPr marL="0" indent="0">
              <a:buNone/>
            </a:pPr>
            <a:r>
              <a:rPr lang="en-US" sz="1000" i="1" dirty="0">
                <a:solidFill>
                  <a:srgbClr val="64748B"/>
                </a:solidFill>
              </a:rPr>
              <a:t>elektron obuna (email)</a:t>
            </a:r>
            <a:endParaRPr lang="en-US" sz="1000" dirty="0"/>
          </a:p>
        </p:txBody>
      </p:sp>
      <p:sp>
        <p:nvSpPr>
          <p:cNvPr id="36" name="Shape 34"/>
          <p:cNvSpPr/>
          <p:nvPr/>
        </p:nvSpPr>
        <p:spPr>
          <a:xfrm>
            <a:off x="6181344" y="3072384"/>
            <a:ext cx="2816352" cy="1755648"/>
          </a:xfrm>
          <a:prstGeom prst="rect">
            <a:avLst/>
          </a:prstGeom>
          <a:solidFill>
            <a:srgbClr val="EFF6FF"/>
          </a:solidFill>
          <a:ln w="12700">
            <a:solidFill>
              <a:srgbClr val="EFF6FF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6181344" y="3072384"/>
            <a:ext cx="2816352" cy="91440"/>
          </a:xfrm>
          <a:prstGeom prst="rect">
            <a:avLst/>
          </a:prstGeom>
          <a:solidFill>
            <a:srgbClr val="0369A1"/>
          </a:solidFill>
          <a:ln w="12700">
            <a:solidFill>
              <a:srgbClr val="0369A1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6272784" y="3236976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000000"/>
                </a:solidFill>
              </a:rPr>
              <a:t>📱</a:t>
            </a:r>
            <a:endParaRPr lang="en-US" sz="2200" dirty="0"/>
          </a:p>
        </p:txBody>
      </p:sp>
      <p:sp>
        <p:nvSpPr>
          <p:cNvPr id="39" name="Text 37"/>
          <p:cNvSpPr/>
          <p:nvPr/>
        </p:nvSpPr>
        <p:spPr>
          <a:xfrm>
            <a:off x="6803136" y="3255264"/>
            <a:ext cx="208483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369A1"/>
                </a:solidFill>
              </a:rPr>
              <a:t>Raqamli platforma</a:t>
            </a:r>
            <a:endParaRPr lang="en-US" sz="1250" dirty="0"/>
          </a:p>
        </p:txBody>
      </p:sp>
      <p:sp>
        <p:nvSpPr>
          <p:cNvPr id="40" name="Text 38"/>
          <p:cNvSpPr/>
          <p:nvPr/>
        </p:nvSpPr>
        <p:spPr>
          <a:xfrm>
            <a:off x="6272784" y="3730752"/>
            <a:ext cx="263347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E293B"/>
                </a:solidFill>
              </a:rPr>
              <a:t>E-kitob, audio kitob, onlayn jurnal. Telegram, Google Play Books, LitRes kabi platformalar.</a:t>
            </a:r>
            <a:endParaRPr lang="en-US" sz="1100" dirty="0"/>
          </a:p>
        </p:txBody>
      </p:sp>
      <p:sp>
        <p:nvSpPr>
          <p:cNvPr id="41" name="Text 39"/>
          <p:cNvSpPr/>
          <p:nvPr/>
        </p:nvSpPr>
        <p:spPr>
          <a:xfrm>
            <a:off x="6272784" y="4443984"/>
            <a:ext cx="26334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64748B"/>
                </a:solidFill>
              </a:rPr>
              <a:t>Telegram kanallar,</a:t>
            </a:r>
            <a:endParaRPr lang="en-US" sz="1000" dirty="0"/>
          </a:p>
          <a:p>
            <a:pPr marL="0" indent="0">
              <a:buNone/>
            </a:pPr>
            <a:r>
              <a:rPr lang="en-US" sz="1000" i="1" dirty="0">
                <a:solidFill>
                  <a:srgbClr val="64748B"/>
                </a:solidFill>
              </a:rPr>
              <a:t>LitRes, Storytel</a:t>
            </a:r>
            <a:endParaRPr lang="en-US" sz="1000" dirty="0"/>
          </a:p>
        </p:txBody>
      </p:sp>
      <p:sp>
        <p:nvSpPr>
          <p:cNvPr id="42" name="Shape 40"/>
          <p:cNvSpPr/>
          <p:nvPr/>
        </p:nvSpPr>
        <p:spPr>
          <a:xfrm>
            <a:off x="256032" y="4919472"/>
            <a:ext cx="8631936" cy="219456"/>
          </a:xfrm>
          <a:prstGeom prst="rect">
            <a:avLst/>
          </a:prstGeom>
          <a:solidFill>
            <a:srgbClr val="111827"/>
          </a:solidFill>
          <a:ln w="12700">
            <a:solidFill>
              <a:srgbClr val="111827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256032" y="4919472"/>
            <a:ext cx="863193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369A1"/>
                </a:solidFill>
              </a:rPr>
              <a:t>Omnichannel strategiya: barcha kanallarni bir-biri bilan bog'liq holda boshqarish — maksimal qamrov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111827"/>
          </a:solidFill>
          <a:ln w="12700">
            <a:solidFill>
              <a:srgbClr val="11182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749808"/>
            <a:ext cx="9144000" cy="45720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0"/>
            <a:ext cx="84124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FFFFFF"/>
                </a:solidFill>
              </a:rPr>
              <a:t>03  |  Logistika, Ombor va Inventar Boshqaruvi</a:t>
            </a:r>
            <a:endParaRPr lang="en-US" sz="1550" dirty="0"/>
          </a:p>
        </p:txBody>
      </p:sp>
      <p:sp>
        <p:nvSpPr>
          <p:cNvPr id="5" name="Text 3"/>
          <p:cNvSpPr/>
          <p:nvPr/>
        </p:nvSpPr>
        <p:spPr>
          <a:xfrm>
            <a:off x="365760" y="822960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64748B"/>
                </a:solidFill>
              </a:rPr>
              <a:t>Fizik nashr mahsulotini yetkazib berish tizimi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365760" y="1170432"/>
            <a:ext cx="4663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1827"/>
                </a:solidFill>
              </a:rPr>
              <a:t>Logistika jarayoni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320040" y="1572768"/>
            <a:ext cx="4846320" cy="566928"/>
          </a:xfrm>
          <a:prstGeom prst="rect">
            <a:avLst/>
          </a:prstGeom>
          <a:solidFill>
            <a:srgbClr val="EFF6FF"/>
          </a:solidFill>
          <a:ln w="12700">
            <a:solidFill>
              <a:srgbClr val="EFF6FF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347472" y="1682496"/>
            <a:ext cx="347472" cy="347472"/>
          </a:xfrm>
          <a:prstGeom prst="ellipse">
            <a:avLst/>
          </a:prstGeom>
          <a:solidFill>
            <a:srgbClr val="1D4ED8"/>
          </a:solidFill>
          <a:ln w="12700">
            <a:solidFill>
              <a:srgbClr val="1D4ED8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47472" y="1682496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1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512064" y="2029968"/>
            <a:ext cx="18288" cy="201168"/>
          </a:xfrm>
          <a:prstGeom prst="rect">
            <a:avLst/>
          </a:prstGeom>
          <a:solidFill>
            <a:srgbClr val="CBD5E1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22960" y="1627632"/>
            <a:ext cx="42519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D4ED8"/>
                </a:solidFill>
              </a:rPr>
              <a:t>Bosmaxonadan qabul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822960" y="1883664"/>
            <a:ext cx="4251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E293B"/>
                </a:solidFill>
              </a:rPr>
              <a:t>Chiqish nazorati, miqdor tekshiruvi, zararlanishlar hisobi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320040" y="2231136"/>
            <a:ext cx="4846320" cy="566928"/>
          </a:xfrm>
          <a:prstGeom prst="rect">
            <a:avLst/>
          </a:prstGeom>
          <a:solidFill>
            <a:srgbClr val="EFF6FF"/>
          </a:solidFill>
          <a:ln w="12700">
            <a:solidFill>
              <a:srgbClr val="EFF6FF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47472" y="2340864"/>
            <a:ext cx="347472" cy="347472"/>
          </a:xfrm>
          <a:prstGeom prst="ellipse">
            <a:avLst/>
          </a:prstGeom>
          <a:solidFill>
            <a:srgbClr val="0369A1"/>
          </a:solidFill>
          <a:ln w="12700">
            <a:solidFill>
              <a:srgbClr val="0369A1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47472" y="2340864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2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512064" y="2688336"/>
            <a:ext cx="18288" cy="201168"/>
          </a:xfrm>
          <a:prstGeom prst="rect">
            <a:avLst/>
          </a:prstGeom>
          <a:solidFill>
            <a:srgbClr val="CBD5E1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22960" y="2286000"/>
            <a:ext cx="42519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369A1"/>
                </a:solidFill>
              </a:rPr>
              <a:t>Omborlash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822960" y="2542032"/>
            <a:ext cx="4251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E293B"/>
                </a:solidFill>
              </a:rPr>
              <a:t>Shtrix-kod, SKU tartibida joylash, muhit nazorati (namlik, harorat)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320040" y="2889504"/>
            <a:ext cx="4846320" cy="566928"/>
          </a:xfrm>
          <a:prstGeom prst="rect">
            <a:avLst/>
          </a:prstGeom>
          <a:solidFill>
            <a:srgbClr val="EFF6FF"/>
          </a:solidFill>
          <a:ln w="12700">
            <a:solidFill>
              <a:srgbClr val="EFF6FF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347472" y="2999232"/>
            <a:ext cx="347472" cy="347472"/>
          </a:xfrm>
          <a:prstGeom prst="ellipse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347472" y="2999232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3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512064" y="3346704"/>
            <a:ext cx="18288" cy="201168"/>
          </a:xfrm>
          <a:prstGeom prst="rect">
            <a:avLst/>
          </a:prstGeom>
          <a:solidFill>
            <a:srgbClr val="CBD5E1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822960" y="2944368"/>
            <a:ext cx="42519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F766E"/>
                </a:solidFill>
              </a:rPr>
              <a:t>Buyurtma qayta ishlash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822960" y="3200400"/>
            <a:ext cx="4251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E293B"/>
                </a:solidFill>
              </a:rPr>
              <a:t>Buyurtma qabul, invoys, yig'ish (picking &amp; packing)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320040" y="3547872"/>
            <a:ext cx="4846320" cy="566928"/>
          </a:xfrm>
          <a:prstGeom prst="rect">
            <a:avLst/>
          </a:prstGeom>
          <a:solidFill>
            <a:srgbClr val="EFF6FF"/>
          </a:solidFill>
          <a:ln w="12700">
            <a:solidFill>
              <a:srgbClr val="EFF6FF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347472" y="3657600"/>
            <a:ext cx="347472" cy="347472"/>
          </a:xfrm>
          <a:prstGeom prst="ellipse">
            <a:avLst/>
          </a:prstGeom>
          <a:solidFill>
            <a:srgbClr val="166534"/>
          </a:solidFill>
          <a:ln w="12700">
            <a:solidFill>
              <a:srgbClr val="166534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347472" y="3657600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4</a:t>
            </a:r>
            <a:endParaRPr lang="en-US" sz="1200" dirty="0"/>
          </a:p>
        </p:txBody>
      </p:sp>
      <p:sp>
        <p:nvSpPr>
          <p:cNvPr id="28" name="Shape 26"/>
          <p:cNvSpPr/>
          <p:nvPr/>
        </p:nvSpPr>
        <p:spPr>
          <a:xfrm>
            <a:off x="512064" y="4005072"/>
            <a:ext cx="18288" cy="201168"/>
          </a:xfrm>
          <a:prstGeom prst="rect">
            <a:avLst/>
          </a:prstGeom>
          <a:solidFill>
            <a:srgbClr val="CBD5E1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822960" y="3602736"/>
            <a:ext cx="42519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66534"/>
                </a:solidFill>
              </a:rPr>
              <a:t>Jo'natish</a:t>
            </a:r>
            <a:endParaRPr lang="en-US" sz="1250" dirty="0"/>
          </a:p>
        </p:txBody>
      </p:sp>
      <p:sp>
        <p:nvSpPr>
          <p:cNvPr id="30" name="Text 28"/>
          <p:cNvSpPr/>
          <p:nvPr/>
        </p:nvSpPr>
        <p:spPr>
          <a:xfrm>
            <a:off x="822960" y="3858768"/>
            <a:ext cx="4251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E293B"/>
                </a:solidFill>
              </a:rPr>
              <a:t>Pochta, kuryer, yuk mashinasi, xalqaro eksport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320040" y="4206240"/>
            <a:ext cx="4846320" cy="566928"/>
          </a:xfrm>
          <a:prstGeom prst="rect">
            <a:avLst/>
          </a:prstGeom>
          <a:solidFill>
            <a:srgbClr val="EFF6FF"/>
          </a:solidFill>
          <a:ln w="12700">
            <a:solidFill>
              <a:srgbClr val="EFF6FF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347472" y="4315968"/>
            <a:ext cx="347472" cy="347472"/>
          </a:xfrm>
          <a:prstGeom prst="ellipse">
            <a:avLst/>
          </a:prstGeom>
          <a:solidFill>
            <a:srgbClr val="B45309"/>
          </a:solidFill>
          <a:ln w="12700">
            <a:solidFill>
              <a:srgbClr val="B45309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347472" y="4315968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5</a:t>
            </a: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822960" y="4261104"/>
            <a:ext cx="42519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B45309"/>
                </a:solidFill>
              </a:rPr>
              <a:t>Qaytarishlar</a:t>
            </a:r>
            <a:endParaRPr lang="en-US" sz="1250" dirty="0"/>
          </a:p>
        </p:txBody>
      </p:sp>
      <p:sp>
        <p:nvSpPr>
          <p:cNvPr id="35" name="Text 33"/>
          <p:cNvSpPr/>
          <p:nvPr/>
        </p:nvSpPr>
        <p:spPr>
          <a:xfrm>
            <a:off x="822960" y="4517136"/>
            <a:ext cx="4251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E293B"/>
                </a:solidFill>
              </a:rPr>
              <a:t>Sotilamagan nusxalar qaytarish siyosati va utilization</a:t>
            </a:r>
            <a:endParaRPr lang="en-US" sz="1100" dirty="0"/>
          </a:p>
        </p:txBody>
      </p:sp>
      <p:sp>
        <p:nvSpPr>
          <p:cNvPr id="36" name="Shape 34"/>
          <p:cNvSpPr/>
          <p:nvPr/>
        </p:nvSpPr>
        <p:spPr>
          <a:xfrm>
            <a:off x="5349240" y="1170432"/>
            <a:ext cx="3520440" cy="2395728"/>
          </a:xfrm>
          <a:prstGeom prst="rect">
            <a:avLst/>
          </a:prstGeom>
          <a:solidFill>
            <a:srgbClr val="EFF6FF"/>
          </a:solidFill>
          <a:ln w="12700">
            <a:solidFill>
              <a:srgbClr val="EFF6FF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5349240" y="1170432"/>
            <a:ext cx="3520440" cy="420624"/>
          </a:xfrm>
          <a:prstGeom prst="rect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5440680" y="1170432"/>
            <a:ext cx="33375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</a:rPr>
              <a:t>Inventar boshqaruvi</a:t>
            </a:r>
            <a:endParaRPr lang="en-US" sz="1300" dirty="0"/>
          </a:p>
        </p:txBody>
      </p:sp>
      <p:sp>
        <p:nvSpPr>
          <p:cNvPr id="39" name="Shape 37"/>
          <p:cNvSpPr/>
          <p:nvPr/>
        </p:nvSpPr>
        <p:spPr>
          <a:xfrm>
            <a:off x="5413248" y="1682496"/>
            <a:ext cx="3383280" cy="384048"/>
          </a:xfrm>
          <a:prstGeom prst="rect">
            <a:avLst/>
          </a:prstGeom>
          <a:solidFill>
            <a:srgbClr val="FFFFFF"/>
          </a:solidFill>
          <a:ln w="12700">
            <a:solidFill>
              <a:srgbClr val="BFDBFE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5413248" y="1682496"/>
            <a:ext cx="54864" cy="384048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5541264" y="1737360"/>
            <a:ext cx="12618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D4ED8"/>
                </a:solidFill>
              </a:rPr>
              <a:t>Just-in-Time (JIT)</a:t>
            </a:r>
            <a:endParaRPr lang="en-US" sz="1050" dirty="0"/>
          </a:p>
        </p:txBody>
      </p:sp>
      <p:sp>
        <p:nvSpPr>
          <p:cNvPr id="42" name="Text 40"/>
          <p:cNvSpPr/>
          <p:nvPr/>
        </p:nvSpPr>
        <p:spPr>
          <a:xfrm>
            <a:off x="6839712" y="1737360"/>
            <a:ext cx="19019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293B"/>
                </a:solidFill>
              </a:rPr>
              <a:t>Talabga qarab chop etish, ortiqcha ombor yo'q</a:t>
            </a:r>
            <a:endParaRPr lang="en-US" sz="1050" dirty="0"/>
          </a:p>
        </p:txBody>
      </p:sp>
      <p:sp>
        <p:nvSpPr>
          <p:cNvPr id="43" name="Shape 41"/>
          <p:cNvSpPr/>
          <p:nvPr/>
        </p:nvSpPr>
        <p:spPr>
          <a:xfrm>
            <a:off x="5413248" y="2139696"/>
            <a:ext cx="3383280" cy="384048"/>
          </a:xfrm>
          <a:prstGeom prst="rect">
            <a:avLst/>
          </a:prstGeom>
          <a:solidFill>
            <a:srgbClr val="FFFFFF"/>
          </a:solidFill>
          <a:ln w="12700">
            <a:solidFill>
              <a:srgbClr val="BFDBFE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5413248" y="2139696"/>
            <a:ext cx="54864" cy="384048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5541264" y="2194560"/>
            <a:ext cx="12618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D4ED8"/>
                </a:solidFill>
              </a:rPr>
              <a:t>Safety Stock</a:t>
            </a:r>
            <a:endParaRPr lang="en-US" sz="1050" dirty="0"/>
          </a:p>
        </p:txBody>
      </p:sp>
      <p:sp>
        <p:nvSpPr>
          <p:cNvPr id="46" name="Text 44"/>
          <p:cNvSpPr/>
          <p:nvPr/>
        </p:nvSpPr>
        <p:spPr>
          <a:xfrm>
            <a:off x="6839712" y="2194560"/>
            <a:ext cx="19019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293B"/>
                </a:solidFill>
              </a:rPr>
              <a:t>Favqulodda holat uchun minimal zaxira</a:t>
            </a:r>
            <a:endParaRPr lang="en-US" sz="1050" dirty="0"/>
          </a:p>
        </p:txBody>
      </p:sp>
      <p:sp>
        <p:nvSpPr>
          <p:cNvPr id="47" name="Shape 45"/>
          <p:cNvSpPr/>
          <p:nvPr/>
        </p:nvSpPr>
        <p:spPr>
          <a:xfrm>
            <a:off x="5413248" y="2596896"/>
            <a:ext cx="3383280" cy="384048"/>
          </a:xfrm>
          <a:prstGeom prst="rect">
            <a:avLst/>
          </a:prstGeom>
          <a:solidFill>
            <a:srgbClr val="FFFFFF"/>
          </a:solidFill>
          <a:ln w="12700">
            <a:solidFill>
              <a:srgbClr val="BFDBFE"/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5413248" y="2596896"/>
            <a:ext cx="54864" cy="384048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5541264" y="2651760"/>
            <a:ext cx="12618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D4ED8"/>
                </a:solidFill>
              </a:rPr>
              <a:t>Reorder Point</a:t>
            </a:r>
            <a:endParaRPr lang="en-US" sz="1050" dirty="0"/>
          </a:p>
        </p:txBody>
      </p:sp>
      <p:sp>
        <p:nvSpPr>
          <p:cNvPr id="50" name="Text 48"/>
          <p:cNvSpPr/>
          <p:nvPr/>
        </p:nvSpPr>
        <p:spPr>
          <a:xfrm>
            <a:off x="6839712" y="2651760"/>
            <a:ext cx="19019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293B"/>
                </a:solidFill>
              </a:rPr>
              <a:t>Qachon qayta buyurtma berish kerakligi</a:t>
            </a:r>
            <a:endParaRPr lang="en-US" sz="1050" dirty="0"/>
          </a:p>
        </p:txBody>
      </p:sp>
      <p:sp>
        <p:nvSpPr>
          <p:cNvPr id="51" name="Shape 49"/>
          <p:cNvSpPr/>
          <p:nvPr/>
        </p:nvSpPr>
        <p:spPr>
          <a:xfrm>
            <a:off x="5413248" y="3054096"/>
            <a:ext cx="3383280" cy="384048"/>
          </a:xfrm>
          <a:prstGeom prst="rect">
            <a:avLst/>
          </a:prstGeom>
          <a:solidFill>
            <a:srgbClr val="FFFFFF"/>
          </a:solidFill>
          <a:ln w="12700">
            <a:solidFill>
              <a:srgbClr val="BFDBFE"/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5413248" y="3054096"/>
            <a:ext cx="54864" cy="384048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5541264" y="3108960"/>
            <a:ext cx="12618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D4ED8"/>
                </a:solidFill>
              </a:rPr>
              <a:t>SKU (Stock Keeping</a:t>
            </a:r>
            <a:endParaRPr lang="en-US" sz="1050" dirty="0"/>
          </a:p>
          <a:p>
            <a:pPr marL="0" indent="0">
              <a:buNone/>
            </a:pPr>
            <a:r>
              <a:rPr lang="en-US" sz="1050" b="1" dirty="0">
                <a:solidFill>
                  <a:srgbClr val="1D4ED8"/>
                </a:solidFill>
              </a:rPr>
              <a:t>Unit)</a:t>
            </a:r>
            <a:endParaRPr lang="en-US" sz="1050" dirty="0"/>
          </a:p>
        </p:txBody>
      </p:sp>
      <p:sp>
        <p:nvSpPr>
          <p:cNvPr id="54" name="Text 52"/>
          <p:cNvSpPr/>
          <p:nvPr/>
        </p:nvSpPr>
        <p:spPr>
          <a:xfrm>
            <a:off x="6839712" y="3108960"/>
            <a:ext cx="19019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293B"/>
                </a:solidFill>
              </a:rPr>
              <a:t>Har kitobga noyob identifikator raqami</a:t>
            </a:r>
            <a:endParaRPr lang="en-US" sz="1050" dirty="0"/>
          </a:p>
        </p:txBody>
      </p:sp>
      <p:sp>
        <p:nvSpPr>
          <p:cNvPr id="55" name="Shape 53"/>
          <p:cNvSpPr/>
          <p:nvPr/>
        </p:nvSpPr>
        <p:spPr>
          <a:xfrm>
            <a:off x="5349240" y="3657600"/>
            <a:ext cx="3520440" cy="1389888"/>
          </a:xfrm>
          <a:prstGeom prst="rect">
            <a:avLst/>
          </a:prstGeom>
          <a:solidFill>
            <a:srgbClr val="EFF6FF"/>
          </a:solidFill>
          <a:ln w="12700">
            <a:solidFill>
              <a:srgbClr val="EFF6FF"/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5349240" y="3657600"/>
            <a:ext cx="3520440" cy="402336"/>
          </a:xfrm>
          <a:prstGeom prst="rect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5440680" y="3657600"/>
            <a:ext cx="3337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</a:rPr>
              <a:t>Muhim ko'rsatkichlar</a:t>
            </a:r>
            <a:endParaRPr lang="en-US" sz="1300" dirty="0"/>
          </a:p>
        </p:txBody>
      </p:sp>
      <p:sp>
        <p:nvSpPr>
          <p:cNvPr id="58" name="Shape 56"/>
          <p:cNvSpPr/>
          <p:nvPr/>
        </p:nvSpPr>
        <p:spPr>
          <a:xfrm>
            <a:off x="5440680" y="4151376"/>
            <a:ext cx="109728" cy="109728"/>
          </a:xfrm>
          <a:prstGeom prst="ellipse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59" name="Text 57"/>
          <p:cNvSpPr/>
          <p:nvPr/>
        </p:nvSpPr>
        <p:spPr>
          <a:xfrm>
            <a:off x="5614416" y="4114800"/>
            <a:ext cx="129844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F766E"/>
                </a:solidFill>
              </a:rPr>
              <a:t>Sell-through rate:</a:t>
            </a:r>
            <a:endParaRPr lang="en-US" sz="1100" dirty="0"/>
          </a:p>
        </p:txBody>
      </p:sp>
      <p:sp>
        <p:nvSpPr>
          <p:cNvPr id="60" name="Text 58"/>
          <p:cNvSpPr/>
          <p:nvPr/>
        </p:nvSpPr>
        <p:spPr>
          <a:xfrm>
            <a:off x="6949440" y="4114800"/>
            <a:ext cx="1828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293B"/>
                </a:solidFill>
              </a:rPr>
              <a:t>Sotilgan / Chop etilgan × 100%</a:t>
            </a:r>
            <a:endParaRPr lang="en-US" sz="1050" dirty="0"/>
          </a:p>
        </p:txBody>
      </p:sp>
      <p:sp>
        <p:nvSpPr>
          <p:cNvPr id="61" name="Shape 59"/>
          <p:cNvSpPr/>
          <p:nvPr/>
        </p:nvSpPr>
        <p:spPr>
          <a:xfrm>
            <a:off x="5440680" y="4443984"/>
            <a:ext cx="109728" cy="109728"/>
          </a:xfrm>
          <a:prstGeom prst="ellipse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5614416" y="4407408"/>
            <a:ext cx="129844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F766E"/>
                </a:solidFill>
              </a:rPr>
              <a:t>Returns rate:</a:t>
            </a:r>
            <a:endParaRPr lang="en-US" sz="1100" dirty="0"/>
          </a:p>
        </p:txBody>
      </p:sp>
      <p:sp>
        <p:nvSpPr>
          <p:cNvPr id="63" name="Text 61"/>
          <p:cNvSpPr/>
          <p:nvPr/>
        </p:nvSpPr>
        <p:spPr>
          <a:xfrm>
            <a:off x="6949440" y="4407408"/>
            <a:ext cx="1828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293B"/>
                </a:solidFill>
              </a:rPr>
              <a:t>Qaytarilgan / Yetkazilgan × 100%</a:t>
            </a:r>
            <a:endParaRPr lang="en-US" sz="1050" dirty="0"/>
          </a:p>
        </p:txBody>
      </p:sp>
      <p:sp>
        <p:nvSpPr>
          <p:cNvPr id="64" name="Shape 62"/>
          <p:cNvSpPr/>
          <p:nvPr/>
        </p:nvSpPr>
        <p:spPr>
          <a:xfrm>
            <a:off x="5440680" y="4736592"/>
            <a:ext cx="109728" cy="109728"/>
          </a:xfrm>
          <a:prstGeom prst="ellipse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65" name="Text 63"/>
          <p:cNvSpPr/>
          <p:nvPr/>
        </p:nvSpPr>
        <p:spPr>
          <a:xfrm>
            <a:off x="5614416" y="4700016"/>
            <a:ext cx="129844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F766E"/>
                </a:solidFill>
              </a:rPr>
              <a:t>Fulfillment time:</a:t>
            </a:r>
            <a:endParaRPr lang="en-US" sz="1100" dirty="0"/>
          </a:p>
        </p:txBody>
      </p:sp>
      <p:sp>
        <p:nvSpPr>
          <p:cNvPr id="66" name="Text 64"/>
          <p:cNvSpPr/>
          <p:nvPr/>
        </p:nvSpPr>
        <p:spPr>
          <a:xfrm>
            <a:off x="6949440" y="4700016"/>
            <a:ext cx="1828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293B"/>
                </a:solidFill>
              </a:rPr>
              <a:t>Buyurtmadan yetkazishgacha vaqt</a:t>
            </a:r>
            <a:endParaRPr lang="en-US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111827"/>
          </a:solidFill>
          <a:ln w="12700">
            <a:solidFill>
              <a:srgbClr val="11182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749808"/>
            <a:ext cx="9144000" cy="45720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0"/>
            <a:ext cx="84124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FFFFFF"/>
                </a:solidFill>
              </a:rPr>
              <a:t>04  |  Narx Strategiyasi va Savdo Shartlari</a:t>
            </a:r>
            <a:endParaRPr lang="en-US" sz="1550" dirty="0"/>
          </a:p>
        </p:txBody>
      </p:sp>
      <p:sp>
        <p:nvSpPr>
          <p:cNvPr id="5" name="Text 3"/>
          <p:cNvSpPr/>
          <p:nvPr/>
        </p:nvSpPr>
        <p:spPr>
          <a:xfrm>
            <a:off x="365760" y="822960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64748B"/>
                </a:solidFill>
              </a:rPr>
              <a:t>Chegirma tuzilmasi, komissiya va shartnoma shartlari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365760" y="1170432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1827"/>
                </a:solidFill>
              </a:rPr>
              <a:t>Nashr mahsulotida narx belgilash usullari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292608" y="1572768"/>
            <a:ext cx="4160520" cy="1207008"/>
          </a:xfrm>
          <a:prstGeom prst="rect">
            <a:avLst/>
          </a:prstGeom>
          <a:solidFill>
            <a:srgbClr val="EFF6FF"/>
          </a:solidFill>
          <a:ln w="12700">
            <a:solidFill>
              <a:srgbClr val="EFF6FF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292608" y="1572768"/>
            <a:ext cx="4160520" cy="109728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02336" y="1737360"/>
            <a:ext cx="3931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D4ED8"/>
                </a:solidFill>
              </a:rPr>
              <a:t>Xarajat + Ustama</a:t>
            </a:r>
            <a:endParaRPr lang="en-US" sz="1250" dirty="0"/>
          </a:p>
          <a:p>
            <a:pPr marL="0" indent="0">
              <a:buNone/>
            </a:pPr>
            <a:r>
              <a:rPr lang="en-US" sz="1250" b="1" dirty="0">
                <a:solidFill>
                  <a:srgbClr val="1D4ED8"/>
                </a:solidFill>
              </a:rPr>
              <a:t>(Cost-Plus)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402336" y="2103120"/>
            <a:ext cx="39319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E293B"/>
                </a:solidFill>
              </a:rPr>
              <a:t>Tannarx + foydalilik marjasi. Eng keng tarqalgan oddiy usul.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402336" y="2450592"/>
            <a:ext cx="3931920" cy="256032"/>
          </a:xfrm>
          <a:prstGeom prst="rect">
            <a:avLst/>
          </a:prstGeom>
          <a:solidFill>
            <a:srgbClr val="1D4ED8">
              <a:alpha val="15000"/>
            </a:srgbClr>
          </a:solidFill>
          <a:ln w="12700">
            <a:solidFill>
              <a:srgbClr val="1D4ED8">
                <a:alpha val="4000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93776" y="2478024"/>
            <a:ext cx="3749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E293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Narx = Xarajat × (1 + Ustama%)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4773168" y="1572768"/>
            <a:ext cx="4160520" cy="1207008"/>
          </a:xfrm>
          <a:prstGeom prst="rect">
            <a:avLst/>
          </a:prstGeom>
          <a:solidFill>
            <a:srgbClr val="EFF6FF"/>
          </a:solidFill>
          <a:ln w="12700">
            <a:solidFill>
              <a:srgbClr val="EFF6FF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773168" y="1572768"/>
            <a:ext cx="4160520" cy="109728"/>
          </a:xfrm>
          <a:prstGeom prst="rect">
            <a:avLst/>
          </a:prstGeom>
          <a:solidFill>
            <a:srgbClr val="0369A1"/>
          </a:solidFill>
          <a:ln w="12700">
            <a:solidFill>
              <a:srgbClr val="0369A1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882896" y="1737360"/>
            <a:ext cx="3931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369A1"/>
                </a:solidFill>
              </a:rPr>
              <a:t>Raqobat Narxi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4882896" y="2103120"/>
            <a:ext cx="39319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E293B"/>
                </a:solidFill>
              </a:rPr>
              <a:t>Bozordagi o'xshash mahsulotlar narxiga qarab belgilash.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4882896" y="2450592"/>
            <a:ext cx="3931920" cy="256032"/>
          </a:xfrm>
          <a:prstGeom prst="rect">
            <a:avLst/>
          </a:prstGeom>
          <a:solidFill>
            <a:srgbClr val="0369A1">
              <a:alpha val="15000"/>
            </a:srgbClr>
          </a:solidFill>
          <a:ln w="12700">
            <a:solidFill>
              <a:srgbClr val="0369A1">
                <a:alpha val="4000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974336" y="2478024"/>
            <a:ext cx="3749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E293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Tahlil → Moslashtirish → Belgilash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292608" y="2926080"/>
            <a:ext cx="4160520" cy="1207008"/>
          </a:xfrm>
          <a:prstGeom prst="rect">
            <a:avLst/>
          </a:prstGeom>
          <a:solidFill>
            <a:srgbClr val="EFF6FF"/>
          </a:solidFill>
          <a:ln w="12700">
            <a:solidFill>
              <a:srgbClr val="EFF6FF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292608" y="2926080"/>
            <a:ext cx="4160520" cy="109728"/>
          </a:xfrm>
          <a:prstGeom prst="rect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02336" y="3090672"/>
            <a:ext cx="3931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F766E"/>
                </a:solidFill>
              </a:rPr>
              <a:t>Qiymat Asosida</a:t>
            </a:r>
            <a:endParaRPr lang="en-US" sz="1250" dirty="0"/>
          </a:p>
        </p:txBody>
      </p:sp>
      <p:sp>
        <p:nvSpPr>
          <p:cNvPr id="22" name="Text 20"/>
          <p:cNvSpPr/>
          <p:nvPr/>
        </p:nvSpPr>
        <p:spPr>
          <a:xfrm>
            <a:off x="402336" y="3456432"/>
            <a:ext cx="39319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E293B"/>
                </a:solidFill>
              </a:rPr>
              <a:t>O'quvchi uchun qiymat va to'lash tayyor bo'lgan narx.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02336" y="3803904"/>
            <a:ext cx="3931920" cy="256032"/>
          </a:xfrm>
          <a:prstGeom prst="rect">
            <a:avLst/>
          </a:prstGeom>
          <a:solidFill>
            <a:srgbClr val="0F766E">
              <a:alpha val="15000"/>
            </a:srgbClr>
          </a:solidFill>
          <a:ln w="12700">
            <a:solidFill>
              <a:srgbClr val="0F766E">
                <a:alpha val="40000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93776" y="3831336"/>
            <a:ext cx="3749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E293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Qiymat idrokiyati → Narx oralig'i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4773168" y="2926080"/>
            <a:ext cx="4160520" cy="1207008"/>
          </a:xfrm>
          <a:prstGeom prst="rect">
            <a:avLst/>
          </a:prstGeom>
          <a:solidFill>
            <a:srgbClr val="EFF6FF"/>
          </a:solidFill>
          <a:ln w="12700">
            <a:solidFill>
              <a:srgbClr val="EFF6FF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4773168" y="2926080"/>
            <a:ext cx="4160520" cy="109728"/>
          </a:xfrm>
          <a:prstGeom prst="rect">
            <a:avLst/>
          </a:prstGeom>
          <a:solidFill>
            <a:srgbClr val="166534"/>
          </a:solidFill>
          <a:ln w="12700">
            <a:solidFill>
              <a:srgbClr val="166534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882896" y="3090672"/>
            <a:ext cx="3931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66534"/>
                </a:solidFill>
              </a:rPr>
              <a:t>Penetratsiya Narxi</a:t>
            </a:r>
            <a:endParaRPr lang="en-US" sz="1250" dirty="0"/>
          </a:p>
        </p:txBody>
      </p:sp>
      <p:sp>
        <p:nvSpPr>
          <p:cNvPr id="28" name="Text 26"/>
          <p:cNvSpPr/>
          <p:nvPr/>
        </p:nvSpPr>
        <p:spPr>
          <a:xfrm>
            <a:off x="4882896" y="3456432"/>
            <a:ext cx="39319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E293B"/>
                </a:solidFill>
              </a:rPr>
              <a:t>Bozorga kirish uchun past narx, keyinchalik oshirish.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4882896" y="3803904"/>
            <a:ext cx="3931920" cy="256032"/>
          </a:xfrm>
          <a:prstGeom prst="rect">
            <a:avLst/>
          </a:prstGeom>
          <a:solidFill>
            <a:srgbClr val="166534">
              <a:alpha val="15000"/>
            </a:srgbClr>
          </a:solidFill>
          <a:ln w="12700">
            <a:solidFill>
              <a:srgbClr val="166534">
                <a:alpha val="40000"/>
              </a:srgbClr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4974336" y="3831336"/>
            <a:ext cx="3749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E293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Arzon launch → Bozor ulushi → Oshirish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292608" y="4315968"/>
            <a:ext cx="8577072" cy="822960"/>
          </a:xfrm>
          <a:prstGeom prst="rect">
            <a:avLst/>
          </a:prstGeom>
          <a:solidFill>
            <a:srgbClr val="FFFBEB"/>
          </a:solidFill>
          <a:ln w="12700">
            <a:solidFill>
              <a:srgbClr val="FDE68A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457200" y="4370832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B45309"/>
                </a:solidFill>
              </a:rPr>
              <a:t>Standart chegirma tuzilmasi (kitob savdosi):</a:t>
            </a:r>
            <a:endParaRPr lang="en-US" sz="1200" dirty="0"/>
          </a:p>
        </p:txBody>
      </p:sp>
      <p:sp>
        <p:nvSpPr>
          <p:cNvPr id="33" name="Shape 31"/>
          <p:cNvSpPr/>
          <p:nvPr/>
        </p:nvSpPr>
        <p:spPr>
          <a:xfrm>
            <a:off x="457200" y="4663440"/>
            <a:ext cx="1920240" cy="384048"/>
          </a:xfrm>
          <a:prstGeom prst="rect">
            <a:avLst/>
          </a:prstGeom>
          <a:solidFill>
            <a:srgbClr val="B45309">
              <a:alpha val="80000"/>
            </a:srgbClr>
          </a:solidFill>
          <a:ln w="12700">
            <a:solidFill>
              <a:srgbClr val="B45309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457200" y="4663440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11827"/>
                </a:solidFill>
              </a:rPr>
              <a:t>Ulgurji taqsilovchi</a:t>
            </a:r>
            <a:endParaRPr lang="en-US" sz="1000" dirty="0"/>
          </a:p>
        </p:txBody>
      </p:sp>
      <p:sp>
        <p:nvSpPr>
          <p:cNvPr id="35" name="Text 33"/>
          <p:cNvSpPr/>
          <p:nvPr/>
        </p:nvSpPr>
        <p:spPr>
          <a:xfrm>
            <a:off x="457200" y="4846320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B45309"/>
                </a:solidFill>
              </a:rPr>
              <a:t>40–55%</a:t>
            </a:r>
            <a:endParaRPr lang="en-US" sz="1150" dirty="0"/>
          </a:p>
        </p:txBody>
      </p:sp>
      <p:sp>
        <p:nvSpPr>
          <p:cNvPr id="36" name="Shape 34"/>
          <p:cNvSpPr/>
          <p:nvPr/>
        </p:nvSpPr>
        <p:spPr>
          <a:xfrm>
            <a:off x="2560320" y="4663440"/>
            <a:ext cx="1920240" cy="384048"/>
          </a:xfrm>
          <a:prstGeom prst="rect">
            <a:avLst/>
          </a:prstGeom>
          <a:solidFill>
            <a:srgbClr val="B45309">
              <a:alpha val="60000"/>
            </a:srgbClr>
          </a:solidFill>
          <a:ln w="12700">
            <a:solidFill>
              <a:srgbClr val="B45309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2560320" y="4663440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11827"/>
                </a:solidFill>
              </a:rPr>
              <a:t>Kitob do'koni (chakana)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2560320" y="4846320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B45309"/>
                </a:solidFill>
              </a:rPr>
              <a:t>35–45%</a:t>
            </a:r>
            <a:endParaRPr lang="en-US" sz="1150" dirty="0"/>
          </a:p>
        </p:txBody>
      </p:sp>
      <p:sp>
        <p:nvSpPr>
          <p:cNvPr id="39" name="Shape 37"/>
          <p:cNvSpPr/>
          <p:nvPr/>
        </p:nvSpPr>
        <p:spPr>
          <a:xfrm>
            <a:off x="4663440" y="4663440"/>
            <a:ext cx="1920240" cy="384048"/>
          </a:xfrm>
          <a:prstGeom prst="rect">
            <a:avLst/>
          </a:prstGeom>
          <a:solidFill>
            <a:srgbClr val="B45309">
              <a:alpha val="80000"/>
            </a:srgbClr>
          </a:solidFill>
          <a:ln w="12700">
            <a:solidFill>
              <a:srgbClr val="B45309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4663440" y="4663440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11827"/>
                </a:solidFill>
              </a:rPr>
              <a:t>Kutubxona</a:t>
            </a:r>
            <a:endParaRPr lang="en-US" sz="1000" dirty="0"/>
          </a:p>
        </p:txBody>
      </p:sp>
      <p:sp>
        <p:nvSpPr>
          <p:cNvPr id="41" name="Text 39"/>
          <p:cNvSpPr/>
          <p:nvPr/>
        </p:nvSpPr>
        <p:spPr>
          <a:xfrm>
            <a:off x="4663440" y="4846320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B45309"/>
                </a:solidFill>
              </a:rPr>
              <a:t>10–20%</a:t>
            </a:r>
            <a:endParaRPr lang="en-US" sz="1150" dirty="0"/>
          </a:p>
        </p:txBody>
      </p:sp>
      <p:sp>
        <p:nvSpPr>
          <p:cNvPr id="42" name="Shape 40"/>
          <p:cNvSpPr/>
          <p:nvPr/>
        </p:nvSpPr>
        <p:spPr>
          <a:xfrm>
            <a:off x="6766560" y="4663440"/>
            <a:ext cx="1920240" cy="384048"/>
          </a:xfrm>
          <a:prstGeom prst="rect">
            <a:avLst/>
          </a:prstGeom>
          <a:solidFill>
            <a:srgbClr val="B45309">
              <a:alpha val="60000"/>
            </a:srgbClr>
          </a:solidFill>
          <a:ln w="12700">
            <a:solidFill>
              <a:srgbClr val="B45309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6766560" y="4663440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11827"/>
                </a:solidFill>
              </a:rPr>
              <a:t>Maktab / OTM</a:t>
            </a:r>
            <a:endParaRPr lang="en-US" sz="1000" dirty="0"/>
          </a:p>
        </p:txBody>
      </p:sp>
      <p:sp>
        <p:nvSpPr>
          <p:cNvPr id="44" name="Text 42"/>
          <p:cNvSpPr/>
          <p:nvPr/>
        </p:nvSpPr>
        <p:spPr>
          <a:xfrm>
            <a:off x="6766560" y="4846320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B45309"/>
                </a:solidFill>
              </a:rPr>
              <a:t>15–25%</a:t>
            </a:r>
            <a:endParaRPr lang="en-US" sz="11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111827"/>
          </a:solidFill>
          <a:ln w="12700">
            <a:solidFill>
              <a:srgbClr val="11182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749808"/>
            <a:ext cx="9144000" cy="45720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0"/>
            <a:ext cx="84124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FFFFFF"/>
                </a:solidFill>
              </a:rPr>
              <a:t>05  |  Raqamli Tarqatish va E-Nashrlar</a:t>
            </a:r>
            <a:endParaRPr lang="en-US" sz="1550" dirty="0"/>
          </a:p>
        </p:txBody>
      </p:sp>
      <p:sp>
        <p:nvSpPr>
          <p:cNvPr id="5" name="Text 3"/>
          <p:cNvSpPr/>
          <p:nvPr/>
        </p:nvSpPr>
        <p:spPr>
          <a:xfrm>
            <a:off x="365760" y="822960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64748B"/>
                </a:solidFill>
              </a:rPr>
              <a:t>Digital distribution — tezkor, arzon, global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365760" y="1170432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1827"/>
                </a:solidFill>
              </a:rPr>
              <a:t>Raqamli nashr formatlari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256032" y="1572768"/>
            <a:ext cx="2816352" cy="1115568"/>
          </a:xfrm>
          <a:prstGeom prst="rect">
            <a:avLst/>
          </a:prstGeom>
          <a:solidFill>
            <a:srgbClr val="EFF6FF"/>
          </a:solidFill>
          <a:ln w="12700">
            <a:solidFill>
              <a:srgbClr val="EFF6FF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256032" y="1572768"/>
            <a:ext cx="2816352" cy="91440"/>
          </a:xfrm>
          <a:prstGeom prst="rect">
            <a:avLst/>
          </a:prstGeom>
          <a:solidFill>
            <a:srgbClr val="9F1239"/>
          </a:solidFill>
          <a:ln w="12700">
            <a:solidFill>
              <a:srgbClr val="9F123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47472" y="1737360"/>
            <a:ext cx="457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000000"/>
                </a:solidFill>
              </a:rPr>
              <a:t>📄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850392" y="1755648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9F1239"/>
                </a:solidFill>
              </a:rPr>
              <a:t>PDF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347472" y="2194560"/>
            <a:ext cx="26060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E293B"/>
                </a:solidFill>
              </a:rPr>
              <a:t>Universal, chop etishga tayyor.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1E293B"/>
                </a:solidFill>
              </a:rPr>
              <a:t>Akademik, rasmiy hujjatlar.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3218688" y="1572768"/>
            <a:ext cx="2816352" cy="1115568"/>
          </a:xfrm>
          <a:prstGeom prst="rect">
            <a:avLst/>
          </a:prstGeom>
          <a:solidFill>
            <a:srgbClr val="EFF6FF"/>
          </a:solidFill>
          <a:ln w="12700">
            <a:solidFill>
              <a:srgbClr val="EFF6FF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218688" y="1572768"/>
            <a:ext cx="2816352" cy="91440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310128" y="1737360"/>
            <a:ext cx="457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000000"/>
                </a:solidFill>
              </a:rPr>
              <a:t>📖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3813048" y="1755648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D4ED8"/>
                </a:solidFill>
              </a:rPr>
              <a:t>EPUB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3310128" y="2194560"/>
            <a:ext cx="26060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E293B"/>
                </a:solidFill>
              </a:rPr>
              <a:t>Moslashuvchan matn. E-reader,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1E293B"/>
                </a:solidFill>
              </a:rPr>
              <a:t>mobil qurilmalar uchun ideal.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6181344" y="1572768"/>
            <a:ext cx="2816352" cy="1115568"/>
          </a:xfrm>
          <a:prstGeom prst="rect">
            <a:avLst/>
          </a:prstGeom>
          <a:solidFill>
            <a:srgbClr val="EFF6FF"/>
          </a:solidFill>
          <a:ln w="12700">
            <a:solidFill>
              <a:srgbClr val="EFF6FF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181344" y="1572768"/>
            <a:ext cx="2816352" cy="91440"/>
          </a:xfrm>
          <a:prstGeom prst="rect">
            <a:avLst/>
          </a:prstGeom>
          <a:solidFill>
            <a:srgbClr val="B45309"/>
          </a:solidFill>
          <a:ln w="12700">
            <a:solidFill>
              <a:srgbClr val="B45309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272784" y="1737360"/>
            <a:ext cx="457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000000"/>
                </a:solidFill>
              </a:rPr>
              <a:t>📱</a:t>
            </a:r>
            <a:endParaRPr lang="en-US" sz="2200" dirty="0"/>
          </a:p>
        </p:txBody>
      </p:sp>
      <p:sp>
        <p:nvSpPr>
          <p:cNvPr id="20" name="Text 18"/>
          <p:cNvSpPr/>
          <p:nvPr/>
        </p:nvSpPr>
        <p:spPr>
          <a:xfrm>
            <a:off x="6775704" y="1755648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B45309"/>
                </a:solidFill>
              </a:rPr>
              <a:t>MOBI/AZW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272784" y="2194560"/>
            <a:ext cx="26060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E293B"/>
                </a:solidFill>
              </a:rPr>
              <a:t>Amazon Kindle formati.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1E293B"/>
                </a:solidFill>
              </a:rPr>
              <a:t>Dunyo bozorida #1 e-kitob.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256032" y="2834640"/>
            <a:ext cx="2816352" cy="1115568"/>
          </a:xfrm>
          <a:prstGeom prst="rect">
            <a:avLst/>
          </a:prstGeom>
          <a:solidFill>
            <a:srgbClr val="EFF6FF"/>
          </a:solidFill>
          <a:ln w="12700">
            <a:solidFill>
              <a:srgbClr val="EFF6FF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256032" y="2834640"/>
            <a:ext cx="2816352" cy="91440"/>
          </a:xfrm>
          <a:prstGeom prst="rect">
            <a:avLst/>
          </a:prstGeom>
          <a:solidFill>
            <a:srgbClr val="6D28D9"/>
          </a:solidFill>
          <a:ln w="12700">
            <a:solidFill>
              <a:srgbClr val="6D28D9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347472" y="2999232"/>
            <a:ext cx="457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000000"/>
                </a:solidFill>
              </a:rPr>
              <a:t>🎧</a:t>
            </a:r>
            <a:endParaRPr lang="en-US" sz="2200" dirty="0"/>
          </a:p>
        </p:txBody>
      </p:sp>
      <p:sp>
        <p:nvSpPr>
          <p:cNvPr id="25" name="Text 23"/>
          <p:cNvSpPr/>
          <p:nvPr/>
        </p:nvSpPr>
        <p:spPr>
          <a:xfrm>
            <a:off x="850392" y="3017520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6D28D9"/>
                </a:solidFill>
              </a:rPr>
              <a:t>Audio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347472" y="3456432"/>
            <a:ext cx="26060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E293B"/>
                </a:solidFill>
              </a:rPr>
              <a:t>Audiobook — haydovchilar,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1E293B"/>
                </a:solidFill>
              </a:rPr>
              <a:t>jismoniy imkoniyati cheklanganlarga.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3218688" y="2834640"/>
            <a:ext cx="2816352" cy="1115568"/>
          </a:xfrm>
          <a:prstGeom prst="rect">
            <a:avLst/>
          </a:prstGeom>
          <a:solidFill>
            <a:srgbClr val="EFF6FF"/>
          </a:solidFill>
          <a:ln w="12700">
            <a:solidFill>
              <a:srgbClr val="EFF6FF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3218688" y="2834640"/>
            <a:ext cx="2816352" cy="91440"/>
          </a:xfrm>
          <a:prstGeom prst="rect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3310128" y="2999232"/>
            <a:ext cx="457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000000"/>
                </a:solidFill>
              </a:rPr>
              <a:t>🌐</a:t>
            </a:r>
            <a:endParaRPr lang="en-US" sz="2200" dirty="0"/>
          </a:p>
        </p:txBody>
      </p:sp>
      <p:sp>
        <p:nvSpPr>
          <p:cNvPr id="30" name="Text 28"/>
          <p:cNvSpPr/>
          <p:nvPr/>
        </p:nvSpPr>
        <p:spPr>
          <a:xfrm>
            <a:off x="3813048" y="3017520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F766E"/>
                </a:solidFill>
              </a:rPr>
              <a:t>HTML5</a:t>
            </a:r>
            <a:endParaRPr lang="en-US" sz="1300" dirty="0"/>
          </a:p>
        </p:txBody>
      </p:sp>
      <p:sp>
        <p:nvSpPr>
          <p:cNvPr id="31" name="Text 29"/>
          <p:cNvSpPr/>
          <p:nvPr/>
        </p:nvSpPr>
        <p:spPr>
          <a:xfrm>
            <a:off x="3310128" y="3456432"/>
            <a:ext cx="26060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E293B"/>
                </a:solidFill>
              </a:rPr>
              <a:t>Veb-brauzerda o'qish.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1E293B"/>
                </a:solidFill>
              </a:rPr>
              <a:t>Interaktiv kontent imkoniyati.</a:t>
            </a:r>
            <a:endParaRPr lang="en-US" sz="1100" dirty="0"/>
          </a:p>
        </p:txBody>
      </p:sp>
      <p:sp>
        <p:nvSpPr>
          <p:cNvPr id="32" name="Shape 30"/>
          <p:cNvSpPr/>
          <p:nvPr/>
        </p:nvSpPr>
        <p:spPr>
          <a:xfrm>
            <a:off x="6181344" y="2834640"/>
            <a:ext cx="2816352" cy="1115568"/>
          </a:xfrm>
          <a:prstGeom prst="rect">
            <a:avLst/>
          </a:prstGeom>
          <a:solidFill>
            <a:srgbClr val="EFF6FF"/>
          </a:solidFill>
          <a:ln w="12700">
            <a:solidFill>
              <a:srgbClr val="EFF6FF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6181344" y="2834640"/>
            <a:ext cx="2816352" cy="91440"/>
          </a:xfrm>
          <a:prstGeom prst="rect">
            <a:avLst/>
          </a:prstGeom>
          <a:solidFill>
            <a:srgbClr val="166534"/>
          </a:solidFill>
          <a:ln w="12700">
            <a:solidFill>
              <a:srgbClr val="166534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6272784" y="2999232"/>
            <a:ext cx="457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000000"/>
                </a:solidFill>
              </a:rPr>
              <a:t>▶️</a:t>
            </a:r>
            <a:endParaRPr lang="en-US" sz="2200" dirty="0"/>
          </a:p>
        </p:txBody>
      </p:sp>
      <p:sp>
        <p:nvSpPr>
          <p:cNvPr id="35" name="Text 33"/>
          <p:cNvSpPr/>
          <p:nvPr/>
        </p:nvSpPr>
        <p:spPr>
          <a:xfrm>
            <a:off x="6775704" y="3017520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66534"/>
                </a:solidFill>
              </a:rPr>
              <a:t>Streaming</a:t>
            </a:r>
            <a:endParaRPr lang="en-US" sz="1300" dirty="0"/>
          </a:p>
        </p:txBody>
      </p:sp>
      <p:sp>
        <p:nvSpPr>
          <p:cNvPr id="36" name="Text 34"/>
          <p:cNvSpPr/>
          <p:nvPr/>
        </p:nvSpPr>
        <p:spPr>
          <a:xfrm>
            <a:off x="6272784" y="3456432"/>
            <a:ext cx="26060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E293B"/>
                </a:solidFill>
              </a:rPr>
              <a:t>Obuna model — Storytel,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1E293B"/>
                </a:solidFill>
              </a:rPr>
              <a:t>LitRes, Audible platformalari.</a:t>
            </a:r>
            <a:endParaRPr lang="en-US" sz="1100" dirty="0"/>
          </a:p>
        </p:txBody>
      </p:sp>
      <p:sp>
        <p:nvSpPr>
          <p:cNvPr id="37" name="Shape 35"/>
          <p:cNvSpPr/>
          <p:nvPr/>
        </p:nvSpPr>
        <p:spPr>
          <a:xfrm>
            <a:off x="256032" y="4114800"/>
            <a:ext cx="8631936" cy="1005840"/>
          </a:xfrm>
          <a:prstGeom prst="rect">
            <a:avLst/>
          </a:prstGeom>
          <a:solidFill>
            <a:srgbClr val="111827"/>
          </a:solidFill>
          <a:ln w="12700">
            <a:solidFill>
              <a:srgbClr val="111827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411480" y="4169664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369A1"/>
                </a:solidFill>
              </a:rPr>
              <a:t>Raqamli tarqatish afzalliklari:</a:t>
            </a:r>
            <a:endParaRPr lang="en-US" sz="1200" dirty="0"/>
          </a:p>
        </p:txBody>
      </p:sp>
      <p:sp>
        <p:nvSpPr>
          <p:cNvPr id="39" name="Shape 37"/>
          <p:cNvSpPr/>
          <p:nvPr/>
        </p:nvSpPr>
        <p:spPr>
          <a:xfrm>
            <a:off x="411480" y="4462272"/>
            <a:ext cx="1536192" cy="512064"/>
          </a:xfrm>
          <a:prstGeom prst="roundRect">
            <a:avLst>
              <a:gd name="adj" fmla="val 8929"/>
            </a:avLst>
          </a:prstGeom>
          <a:solidFill>
            <a:srgbClr val="166534">
              <a:alpha val="25000"/>
            </a:srgbClr>
          </a:solidFill>
          <a:ln w="12700">
            <a:solidFill>
              <a:srgbClr val="166534">
                <a:alpha val="70000"/>
              </a:srgbClr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411480" y="4462272"/>
            <a:ext cx="1536192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✓ 0 ombor xarajati</a:t>
            </a:r>
            <a:endParaRPr lang="en-US" sz="1100" dirty="0"/>
          </a:p>
        </p:txBody>
      </p:sp>
      <p:sp>
        <p:nvSpPr>
          <p:cNvPr id="41" name="Shape 39"/>
          <p:cNvSpPr/>
          <p:nvPr/>
        </p:nvSpPr>
        <p:spPr>
          <a:xfrm>
            <a:off x="2075688" y="4462272"/>
            <a:ext cx="1536192" cy="512064"/>
          </a:xfrm>
          <a:prstGeom prst="roundRect">
            <a:avLst>
              <a:gd name="adj" fmla="val 8929"/>
            </a:avLst>
          </a:prstGeom>
          <a:solidFill>
            <a:srgbClr val="0F766E">
              <a:alpha val="25000"/>
            </a:srgbClr>
          </a:solidFill>
          <a:ln w="12700">
            <a:solidFill>
              <a:srgbClr val="0F766E">
                <a:alpha val="70000"/>
              </a:srgbClr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2075688" y="4462272"/>
            <a:ext cx="1536192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✓ Bir zumda yetkazish</a:t>
            </a:r>
            <a:endParaRPr lang="en-US" sz="1100" dirty="0"/>
          </a:p>
        </p:txBody>
      </p:sp>
      <p:sp>
        <p:nvSpPr>
          <p:cNvPr id="43" name="Shape 41"/>
          <p:cNvSpPr/>
          <p:nvPr/>
        </p:nvSpPr>
        <p:spPr>
          <a:xfrm>
            <a:off x="3739896" y="4462272"/>
            <a:ext cx="1536192" cy="512064"/>
          </a:xfrm>
          <a:prstGeom prst="roundRect">
            <a:avLst>
              <a:gd name="adj" fmla="val 8929"/>
            </a:avLst>
          </a:prstGeom>
          <a:solidFill>
            <a:srgbClr val="1D4ED8">
              <a:alpha val="25000"/>
            </a:srgbClr>
          </a:solidFill>
          <a:ln w="12700">
            <a:solidFill>
              <a:srgbClr val="1D4ED8">
                <a:alpha val="70000"/>
              </a:srgbClr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3739896" y="4462272"/>
            <a:ext cx="1536192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✓ Global bozor</a:t>
            </a:r>
            <a:endParaRPr lang="en-US" sz="1100" dirty="0"/>
          </a:p>
        </p:txBody>
      </p:sp>
      <p:sp>
        <p:nvSpPr>
          <p:cNvPr id="45" name="Shape 43"/>
          <p:cNvSpPr/>
          <p:nvPr/>
        </p:nvSpPr>
        <p:spPr>
          <a:xfrm>
            <a:off x="5404104" y="4462272"/>
            <a:ext cx="1536192" cy="512064"/>
          </a:xfrm>
          <a:prstGeom prst="roundRect">
            <a:avLst>
              <a:gd name="adj" fmla="val 8929"/>
            </a:avLst>
          </a:prstGeom>
          <a:solidFill>
            <a:srgbClr val="6D28D9">
              <a:alpha val="25000"/>
            </a:srgbClr>
          </a:solidFill>
          <a:ln w="12700">
            <a:solidFill>
              <a:srgbClr val="6D28D9">
                <a:alpha val="70000"/>
              </a:srgbClr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5404104" y="4462272"/>
            <a:ext cx="1536192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✓ Analitika</a:t>
            </a:r>
            <a:endParaRPr lang="en-US" sz="1100" dirty="0"/>
          </a:p>
        </p:txBody>
      </p:sp>
      <p:sp>
        <p:nvSpPr>
          <p:cNvPr id="47" name="Shape 45"/>
          <p:cNvSpPr/>
          <p:nvPr/>
        </p:nvSpPr>
        <p:spPr>
          <a:xfrm>
            <a:off x="7068312" y="4462272"/>
            <a:ext cx="1536192" cy="512064"/>
          </a:xfrm>
          <a:prstGeom prst="roundRect">
            <a:avLst>
              <a:gd name="adj" fmla="val 8929"/>
            </a:avLst>
          </a:prstGeom>
          <a:solidFill>
            <a:srgbClr val="B45309">
              <a:alpha val="25000"/>
            </a:srgbClr>
          </a:solidFill>
          <a:ln w="12700">
            <a:solidFill>
              <a:srgbClr val="B45309">
                <a:alpha val="70000"/>
              </a:srgbClr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7068312" y="4462272"/>
            <a:ext cx="1536192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✓ Yangilash oson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111827"/>
          </a:solidFill>
          <a:ln w="12700">
            <a:solidFill>
              <a:srgbClr val="11182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749808"/>
            <a:ext cx="9144000" cy="45720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0"/>
            <a:ext cx="84124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FFFFFF"/>
                </a:solidFill>
              </a:rPr>
              <a:t>06  |  Nashr Mahsulotini Targ'ib Qilish</a:t>
            </a:r>
            <a:endParaRPr lang="en-US" sz="1550" dirty="0"/>
          </a:p>
        </p:txBody>
      </p:sp>
      <p:sp>
        <p:nvSpPr>
          <p:cNvPr id="5" name="Text 3"/>
          <p:cNvSpPr/>
          <p:nvPr/>
        </p:nvSpPr>
        <p:spPr>
          <a:xfrm>
            <a:off x="365760" y="822960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64748B"/>
                </a:solidFill>
              </a:rPr>
              <a:t>Savdoni oshiruvchi marketing vositalari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365760" y="1170432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1827"/>
                </a:solidFill>
              </a:rPr>
              <a:t>Kitob chiqarish kampaniyasi bosqichlari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256032" y="1572768"/>
            <a:ext cx="2084832" cy="1993392"/>
          </a:xfrm>
          <a:prstGeom prst="rect">
            <a:avLst/>
          </a:prstGeom>
          <a:solidFill>
            <a:srgbClr val="EFF6FF"/>
          </a:solidFill>
          <a:ln w="12700">
            <a:solidFill>
              <a:srgbClr val="EFF6FF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256032" y="1572768"/>
            <a:ext cx="2084832" cy="109728"/>
          </a:xfrm>
          <a:prstGeom prst="rect">
            <a:avLst/>
          </a:prstGeom>
          <a:solidFill>
            <a:srgbClr val="0369A1"/>
          </a:solidFill>
          <a:ln w="12700">
            <a:solidFill>
              <a:srgbClr val="0369A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56032" y="1755648"/>
            <a:ext cx="208483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000000"/>
                </a:solidFill>
              </a:rPr>
              <a:t>🔔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256032" y="2249424"/>
            <a:ext cx="208483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369A1"/>
                </a:solidFill>
              </a:rPr>
              <a:t>Pre-launch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0369A1"/>
                </a:solidFill>
              </a:rPr>
              <a:t>(2-3 oy oldin)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347472" y="2743200"/>
            <a:ext cx="1901952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1E293B"/>
                </a:solidFill>
              </a:rPr>
              <a:t>Cover reveal, muallif intervyu,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1E293B"/>
                </a:solidFill>
              </a:rPr>
              <a:t>ARC (Advance Reader Copy)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2340864" y="2468880"/>
            <a:ext cx="12801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64748B"/>
                </a:solidFill>
              </a:rPr>
              <a:t>→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2468880" y="1572768"/>
            <a:ext cx="2084832" cy="1993392"/>
          </a:xfrm>
          <a:prstGeom prst="rect">
            <a:avLst/>
          </a:prstGeom>
          <a:solidFill>
            <a:srgbClr val="EFF6FF"/>
          </a:solidFill>
          <a:ln w="12700">
            <a:solidFill>
              <a:srgbClr val="EFF6FF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2468880" y="1572768"/>
            <a:ext cx="2084832" cy="109728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2468880" y="1755648"/>
            <a:ext cx="208483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000000"/>
                </a:solidFill>
              </a:rPr>
              <a:t>🚀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2468880" y="2249424"/>
            <a:ext cx="208483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D4ED8"/>
                </a:solidFill>
              </a:rPr>
              <a:t>Launch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1D4ED8"/>
                </a:solidFill>
              </a:rPr>
              <a:t>(Chiqarish kuni)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2560320" y="2743200"/>
            <a:ext cx="1901952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1E293B"/>
                </a:solidFill>
              </a:rPr>
              <a:t>Taqdimot marosimi, PR, SMM,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1E293B"/>
                </a:solidFill>
              </a:rPr>
              <a:t>Gazeta sharhlari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4553712" y="2468880"/>
            <a:ext cx="12801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64748B"/>
                </a:solidFill>
              </a:rPr>
              <a:t>→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4681728" y="1572768"/>
            <a:ext cx="2084832" cy="1993392"/>
          </a:xfrm>
          <a:prstGeom prst="rect">
            <a:avLst/>
          </a:prstGeom>
          <a:solidFill>
            <a:srgbClr val="EFF6FF"/>
          </a:solidFill>
          <a:ln w="12700">
            <a:solidFill>
              <a:srgbClr val="EFF6FF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4681728" y="1572768"/>
            <a:ext cx="2084832" cy="109728"/>
          </a:xfrm>
          <a:prstGeom prst="rect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681728" y="1755648"/>
            <a:ext cx="208483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000000"/>
                </a:solidFill>
              </a:rPr>
              <a:t>📢</a:t>
            </a:r>
            <a:endParaRPr lang="en-US" sz="2400" dirty="0"/>
          </a:p>
        </p:txBody>
      </p:sp>
      <p:sp>
        <p:nvSpPr>
          <p:cNvPr id="22" name="Text 20"/>
          <p:cNvSpPr/>
          <p:nvPr/>
        </p:nvSpPr>
        <p:spPr>
          <a:xfrm>
            <a:off x="4681728" y="2249424"/>
            <a:ext cx="208483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F766E"/>
                </a:solidFill>
              </a:rPr>
              <a:t>Post-launch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0F766E"/>
                </a:solidFill>
              </a:rPr>
              <a:t>(1-3 oy)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4773168" y="2743200"/>
            <a:ext cx="1901952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1E293B"/>
                </a:solidFill>
              </a:rPr>
              <a:t>Kitob ko'rgazmalari, mualliflar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1E293B"/>
                </a:solidFill>
              </a:rPr>
              <a:t>uchrashuvi, podcast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6766560" y="2468880"/>
            <a:ext cx="12801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64748B"/>
                </a:solidFill>
              </a:rPr>
              <a:t>→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6894576" y="1572768"/>
            <a:ext cx="2084832" cy="1993392"/>
          </a:xfrm>
          <a:prstGeom prst="rect">
            <a:avLst/>
          </a:prstGeom>
          <a:solidFill>
            <a:srgbClr val="EFF6FF"/>
          </a:solidFill>
          <a:ln w="12700">
            <a:solidFill>
              <a:srgbClr val="EFF6FF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6894576" y="1572768"/>
            <a:ext cx="2084832" cy="109728"/>
          </a:xfrm>
          <a:prstGeom prst="rect">
            <a:avLst/>
          </a:prstGeom>
          <a:solidFill>
            <a:srgbClr val="166534"/>
          </a:solidFill>
          <a:ln w="12700">
            <a:solidFill>
              <a:srgbClr val="166534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894576" y="1755648"/>
            <a:ext cx="208483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000000"/>
                </a:solidFill>
              </a:rPr>
              <a:t>📈</a:t>
            </a:r>
            <a:endParaRPr lang="en-US" sz="2400" dirty="0"/>
          </a:p>
        </p:txBody>
      </p:sp>
      <p:sp>
        <p:nvSpPr>
          <p:cNvPr id="28" name="Text 26"/>
          <p:cNvSpPr/>
          <p:nvPr/>
        </p:nvSpPr>
        <p:spPr>
          <a:xfrm>
            <a:off x="6894576" y="2249424"/>
            <a:ext cx="208483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66534"/>
                </a:solidFill>
              </a:rPr>
              <a:t>Long-tail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166534"/>
                </a:solidFill>
              </a:rPr>
              <a:t>(Doimiy)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6986016" y="2743200"/>
            <a:ext cx="1901952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1E293B"/>
                </a:solidFill>
              </a:rPr>
              <a:t>SEO, ijtimoiy fikrlar, o'quv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1E293B"/>
                </a:solidFill>
              </a:rPr>
              <a:t>dasturiga kiritish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365760" y="3639312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1827"/>
                </a:solidFill>
              </a:rPr>
              <a:t>Samarali marketing vositalari</a:t>
            </a:r>
            <a:endParaRPr lang="en-US" sz="1400" dirty="0"/>
          </a:p>
        </p:txBody>
      </p:sp>
      <p:sp>
        <p:nvSpPr>
          <p:cNvPr id="31" name="Shape 29"/>
          <p:cNvSpPr/>
          <p:nvPr/>
        </p:nvSpPr>
        <p:spPr>
          <a:xfrm>
            <a:off x="320040" y="4023360"/>
            <a:ext cx="2816352" cy="457200"/>
          </a:xfrm>
          <a:prstGeom prst="rect">
            <a:avLst/>
          </a:prstGeom>
          <a:solidFill>
            <a:srgbClr val="EFF6FF"/>
          </a:solidFill>
          <a:ln w="12700">
            <a:solidFill>
              <a:srgbClr val="EFF6FF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320040" y="4023360"/>
            <a:ext cx="54864" cy="457200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411480" y="4096512"/>
            <a:ext cx="365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000000"/>
                </a:solidFill>
              </a:rPr>
              <a:t>🎬</a:t>
            </a:r>
            <a:endParaRPr lang="en-US" sz="1600" dirty="0"/>
          </a:p>
        </p:txBody>
      </p:sp>
      <p:sp>
        <p:nvSpPr>
          <p:cNvPr id="34" name="Text 32"/>
          <p:cNvSpPr/>
          <p:nvPr/>
        </p:nvSpPr>
        <p:spPr>
          <a:xfrm>
            <a:off x="822960" y="4078224"/>
            <a:ext cx="1051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D4ED8"/>
                </a:solidFill>
              </a:rPr>
              <a:t>Kitob trayleri:</a:t>
            </a:r>
            <a:endParaRPr lang="en-US" sz="1150" dirty="0"/>
          </a:p>
        </p:txBody>
      </p:sp>
      <p:sp>
        <p:nvSpPr>
          <p:cNvPr id="35" name="Text 33"/>
          <p:cNvSpPr/>
          <p:nvPr/>
        </p:nvSpPr>
        <p:spPr>
          <a:xfrm>
            <a:off x="822960" y="4279392"/>
            <a:ext cx="223113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293B"/>
                </a:solidFill>
              </a:rPr>
              <a:t>60–90 soniyalik video, YouTube va Telegram</a:t>
            </a:r>
            <a:endParaRPr lang="en-US" sz="1050" dirty="0"/>
          </a:p>
        </p:txBody>
      </p:sp>
      <p:sp>
        <p:nvSpPr>
          <p:cNvPr id="36" name="Shape 34"/>
          <p:cNvSpPr/>
          <p:nvPr/>
        </p:nvSpPr>
        <p:spPr>
          <a:xfrm>
            <a:off x="3264408" y="4023360"/>
            <a:ext cx="2816352" cy="457200"/>
          </a:xfrm>
          <a:prstGeom prst="rect">
            <a:avLst/>
          </a:prstGeom>
          <a:solidFill>
            <a:srgbClr val="EFF6FF"/>
          </a:solidFill>
          <a:ln w="12700">
            <a:solidFill>
              <a:srgbClr val="EFF6FF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3264408" y="4023360"/>
            <a:ext cx="54864" cy="457200"/>
          </a:xfrm>
          <a:prstGeom prst="rect">
            <a:avLst/>
          </a:prstGeom>
          <a:solidFill>
            <a:srgbClr val="0369A1"/>
          </a:solidFill>
          <a:ln w="12700">
            <a:solidFill>
              <a:srgbClr val="0369A1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3355848" y="4096512"/>
            <a:ext cx="365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000000"/>
                </a:solidFill>
              </a:rPr>
              <a:t>🌐</a:t>
            </a:r>
            <a:endParaRPr lang="en-US" sz="1600" dirty="0"/>
          </a:p>
        </p:txBody>
      </p:sp>
      <p:sp>
        <p:nvSpPr>
          <p:cNvPr id="39" name="Text 37"/>
          <p:cNvSpPr/>
          <p:nvPr/>
        </p:nvSpPr>
        <p:spPr>
          <a:xfrm>
            <a:off x="3767328" y="4078224"/>
            <a:ext cx="1051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369A1"/>
                </a:solidFill>
              </a:rPr>
              <a:t>Muallif vebsayti:</a:t>
            </a:r>
            <a:endParaRPr lang="en-US" sz="1150" dirty="0"/>
          </a:p>
        </p:txBody>
      </p:sp>
      <p:sp>
        <p:nvSpPr>
          <p:cNvPr id="40" name="Text 38"/>
          <p:cNvSpPr/>
          <p:nvPr/>
        </p:nvSpPr>
        <p:spPr>
          <a:xfrm>
            <a:off x="3767328" y="4279392"/>
            <a:ext cx="223113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293B"/>
                </a:solidFill>
              </a:rPr>
              <a:t>SEO, blog, pochta ro'yxati, to'g'ridan-to'g'ri savdo</a:t>
            </a:r>
            <a:endParaRPr lang="en-US" sz="1050" dirty="0"/>
          </a:p>
        </p:txBody>
      </p:sp>
      <p:sp>
        <p:nvSpPr>
          <p:cNvPr id="41" name="Shape 39"/>
          <p:cNvSpPr/>
          <p:nvPr/>
        </p:nvSpPr>
        <p:spPr>
          <a:xfrm>
            <a:off x="6208776" y="4023360"/>
            <a:ext cx="2816352" cy="457200"/>
          </a:xfrm>
          <a:prstGeom prst="rect">
            <a:avLst/>
          </a:prstGeom>
          <a:solidFill>
            <a:srgbClr val="EFF6FF"/>
          </a:solidFill>
          <a:ln w="12700">
            <a:solidFill>
              <a:srgbClr val="EFF6FF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6208776" y="4023360"/>
            <a:ext cx="54864" cy="457200"/>
          </a:xfrm>
          <a:prstGeom prst="rect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6300216" y="4096512"/>
            <a:ext cx="365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000000"/>
                </a:solidFill>
              </a:rPr>
              <a:t>👥</a:t>
            </a:r>
            <a:endParaRPr lang="en-US" sz="1600" dirty="0"/>
          </a:p>
        </p:txBody>
      </p:sp>
      <p:sp>
        <p:nvSpPr>
          <p:cNvPr id="44" name="Text 42"/>
          <p:cNvSpPr/>
          <p:nvPr/>
        </p:nvSpPr>
        <p:spPr>
          <a:xfrm>
            <a:off x="6711696" y="4078224"/>
            <a:ext cx="1051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F766E"/>
                </a:solidFill>
              </a:rPr>
              <a:t>Kitob klublari:</a:t>
            </a:r>
            <a:endParaRPr lang="en-US" sz="1150" dirty="0"/>
          </a:p>
        </p:txBody>
      </p:sp>
      <p:sp>
        <p:nvSpPr>
          <p:cNvPr id="45" name="Text 43"/>
          <p:cNvSpPr/>
          <p:nvPr/>
        </p:nvSpPr>
        <p:spPr>
          <a:xfrm>
            <a:off x="6711696" y="4279392"/>
            <a:ext cx="223113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293B"/>
                </a:solidFill>
              </a:rPr>
              <a:t>Guruh o'qish, muhokama — og'zaki tarqalish</a:t>
            </a:r>
            <a:endParaRPr lang="en-US" sz="1050" dirty="0"/>
          </a:p>
        </p:txBody>
      </p:sp>
      <p:sp>
        <p:nvSpPr>
          <p:cNvPr id="46" name="Shape 44"/>
          <p:cNvSpPr/>
          <p:nvPr/>
        </p:nvSpPr>
        <p:spPr>
          <a:xfrm>
            <a:off x="320040" y="4553712"/>
            <a:ext cx="2816352" cy="457200"/>
          </a:xfrm>
          <a:prstGeom prst="rect">
            <a:avLst/>
          </a:prstGeom>
          <a:solidFill>
            <a:srgbClr val="EFF6FF"/>
          </a:solidFill>
          <a:ln w="12700">
            <a:solidFill>
              <a:srgbClr val="EFF6FF"/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320040" y="4553712"/>
            <a:ext cx="54864" cy="457200"/>
          </a:xfrm>
          <a:prstGeom prst="rect">
            <a:avLst/>
          </a:prstGeom>
          <a:solidFill>
            <a:srgbClr val="6D28D9"/>
          </a:solidFill>
          <a:ln w="12700">
            <a:solidFill>
              <a:srgbClr val="6D28D9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411480" y="4626864"/>
            <a:ext cx="365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000000"/>
                </a:solidFill>
              </a:rPr>
              <a:t>📝</a:t>
            </a:r>
            <a:endParaRPr lang="en-US" sz="1600" dirty="0"/>
          </a:p>
        </p:txBody>
      </p:sp>
      <p:sp>
        <p:nvSpPr>
          <p:cNvPr id="49" name="Text 47"/>
          <p:cNvSpPr/>
          <p:nvPr/>
        </p:nvSpPr>
        <p:spPr>
          <a:xfrm>
            <a:off x="822960" y="4608576"/>
            <a:ext cx="1051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6D28D9"/>
                </a:solidFill>
              </a:rPr>
              <a:t>Excerpt/Namunaviy bob:</a:t>
            </a:r>
            <a:endParaRPr lang="en-US" sz="1150" dirty="0"/>
          </a:p>
        </p:txBody>
      </p:sp>
      <p:sp>
        <p:nvSpPr>
          <p:cNvPr id="50" name="Text 48"/>
          <p:cNvSpPr/>
          <p:nvPr/>
        </p:nvSpPr>
        <p:spPr>
          <a:xfrm>
            <a:off x="822960" y="4809744"/>
            <a:ext cx="223113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293B"/>
                </a:solidFill>
              </a:rPr>
              <a:t>Birinchi bob bepul — qiziqtirish va konvertatsiya</a:t>
            </a:r>
            <a:endParaRPr lang="en-US" sz="1050" dirty="0"/>
          </a:p>
        </p:txBody>
      </p:sp>
      <p:sp>
        <p:nvSpPr>
          <p:cNvPr id="51" name="Shape 49"/>
          <p:cNvSpPr/>
          <p:nvPr/>
        </p:nvSpPr>
        <p:spPr>
          <a:xfrm>
            <a:off x="3264408" y="4553712"/>
            <a:ext cx="2816352" cy="457200"/>
          </a:xfrm>
          <a:prstGeom prst="rect">
            <a:avLst/>
          </a:prstGeom>
          <a:solidFill>
            <a:srgbClr val="EFF6FF"/>
          </a:solidFill>
          <a:ln w="12700">
            <a:solidFill>
              <a:srgbClr val="EFF6FF"/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3264408" y="4553712"/>
            <a:ext cx="54864" cy="457200"/>
          </a:xfrm>
          <a:prstGeom prst="rect">
            <a:avLst/>
          </a:prstGeom>
          <a:solidFill>
            <a:srgbClr val="B45309"/>
          </a:solidFill>
          <a:ln w="12700">
            <a:solidFill>
              <a:srgbClr val="B45309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3355848" y="4626864"/>
            <a:ext cx="365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000000"/>
                </a:solidFill>
              </a:rPr>
              <a:t>🏆</a:t>
            </a:r>
            <a:endParaRPr lang="en-US" sz="1600" dirty="0"/>
          </a:p>
        </p:txBody>
      </p:sp>
      <p:sp>
        <p:nvSpPr>
          <p:cNvPr id="54" name="Text 52"/>
          <p:cNvSpPr/>
          <p:nvPr/>
        </p:nvSpPr>
        <p:spPr>
          <a:xfrm>
            <a:off x="3767328" y="4608576"/>
            <a:ext cx="1051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B45309"/>
                </a:solidFill>
              </a:rPr>
              <a:t>Mukofotlar va ro'yxatlar:</a:t>
            </a:r>
            <a:endParaRPr lang="en-US" sz="1150" dirty="0"/>
          </a:p>
        </p:txBody>
      </p:sp>
      <p:sp>
        <p:nvSpPr>
          <p:cNvPr id="55" name="Text 53"/>
          <p:cNvSpPr/>
          <p:nvPr/>
        </p:nvSpPr>
        <p:spPr>
          <a:xfrm>
            <a:off x="3767328" y="4809744"/>
            <a:ext cx="223113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293B"/>
                </a:solidFill>
              </a:rPr>
              <a:t>Eng yaxshi kitoblar ro'yxatiga tushish — obro'</a:t>
            </a:r>
            <a:endParaRPr lang="en-US" sz="10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118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-1371600"/>
            <a:ext cx="5943600" cy="5943600"/>
          </a:xfrm>
          <a:prstGeom prst="ellipse">
            <a:avLst/>
          </a:prstGeom>
          <a:solidFill>
            <a:srgbClr val="1E2A3A"/>
          </a:solidFill>
          <a:ln w="12700">
            <a:solidFill>
              <a:srgbClr val="1E2A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132320" y="3017520"/>
            <a:ext cx="4114800" cy="4114800"/>
          </a:xfrm>
          <a:prstGeom prst="ellipse">
            <a:avLst/>
          </a:prstGeom>
          <a:solidFill>
            <a:srgbClr val="070B12"/>
          </a:solidFill>
          <a:ln w="12700">
            <a:solidFill>
              <a:srgbClr val="070B12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229600" y="365760"/>
            <a:ext cx="1371600" cy="1371600"/>
          </a:xfrm>
          <a:prstGeom prst="ellipse">
            <a:avLst/>
          </a:prstGeom>
          <a:solidFill>
            <a:srgbClr val="1D4ED8">
              <a:alpha val="35000"/>
            </a:srgbClr>
          </a:solidFill>
          <a:ln w="12700">
            <a:solidFill>
              <a:srgbClr val="1D4ED8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0" y="0"/>
            <a:ext cx="182880" cy="5143500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02920" y="38404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500" dirty="0">
                <a:solidFill>
                  <a:srgbClr val="1D4ED8"/>
                </a:solidFill>
              </a:rPr>
              <a:t>XULOSA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502920" y="731520"/>
            <a:ext cx="82296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</a:rPr>
              <a:t>Tarqatish — nashriyotning eng strategik jarayoni</a:t>
            </a:r>
            <a:endParaRPr lang="en-US" sz="2100" dirty="0"/>
          </a:p>
        </p:txBody>
      </p:sp>
      <p:sp>
        <p:nvSpPr>
          <p:cNvPr id="8" name="Shape 6"/>
          <p:cNvSpPr/>
          <p:nvPr/>
        </p:nvSpPr>
        <p:spPr>
          <a:xfrm>
            <a:off x="502920" y="1335024"/>
            <a:ext cx="5029200" cy="41148"/>
          </a:xfrm>
          <a:prstGeom prst="rect">
            <a:avLst/>
          </a:prstGeom>
          <a:solidFill>
            <a:srgbClr val="0369A1"/>
          </a:solidFill>
          <a:ln w="12700">
            <a:solidFill>
              <a:srgbClr val="0369A1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02920" y="1572768"/>
            <a:ext cx="237744" cy="237744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68680" y="1481328"/>
            <a:ext cx="8046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369A1"/>
                </a:solidFill>
              </a:rPr>
              <a:t>4P model:  </a:t>
            </a:r>
            <a:r>
              <a:rPr lang="en-US" sz="1150" dirty="0">
                <a:solidFill>
                  <a:srgbClr val="FFFFFF"/>
                </a:solidFill>
              </a:rPr>
              <a:t>Mahsulot, Narx, Tarqatish va Targ'ib — noshirlik marketingining asosi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502920" y="2048256"/>
            <a:ext cx="237744" cy="237744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68680" y="1956816"/>
            <a:ext cx="8046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369A1"/>
                </a:solidFill>
              </a:rPr>
              <a:t>Tarqatish kanallari:  </a:t>
            </a:r>
            <a:r>
              <a:rPr lang="en-US" sz="1150" dirty="0">
                <a:solidFill>
                  <a:srgbClr val="FFFFFF"/>
                </a:solidFill>
              </a:rPr>
              <a:t>Do'kon, kutubxona, ta'lim, onlayn, obuna — omnichannel yondashuv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502920" y="2523744"/>
            <a:ext cx="237744" cy="237744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68680" y="2432304"/>
            <a:ext cx="8046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369A1"/>
                </a:solidFill>
              </a:rPr>
              <a:t>Logistika:  </a:t>
            </a:r>
            <a:r>
              <a:rPr lang="en-US" sz="1150" dirty="0">
                <a:solidFill>
                  <a:srgbClr val="FFFFFF"/>
                </a:solidFill>
              </a:rPr>
              <a:t>JIT, SKU, Sell-through rate — samarali inventar boshqaruvi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502920" y="2999232"/>
            <a:ext cx="237744" cy="237744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68680" y="2907792"/>
            <a:ext cx="8046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369A1"/>
                </a:solidFill>
              </a:rPr>
              <a:t>Narx strategiyasi:  </a:t>
            </a:r>
            <a:r>
              <a:rPr lang="en-US" sz="1150" dirty="0">
                <a:solidFill>
                  <a:srgbClr val="FFFFFF"/>
                </a:solidFill>
              </a:rPr>
              <a:t>Chegirma tuzilmasi: distribyutor 40-55%, do'kon 35-45%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502920" y="3474720"/>
            <a:ext cx="237744" cy="237744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68680" y="3383280"/>
            <a:ext cx="8046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369A1"/>
                </a:solidFill>
              </a:rPr>
              <a:t>Raqamli tarqatish:  </a:t>
            </a:r>
            <a:r>
              <a:rPr lang="en-US" sz="1150" dirty="0">
                <a:solidFill>
                  <a:srgbClr val="FFFFFF"/>
                </a:solidFill>
              </a:rPr>
              <a:t>EPUB, PDF, audio, streaming — omborsiz, global, tezkor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502920" y="3950208"/>
            <a:ext cx="237744" cy="237744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68680" y="3858768"/>
            <a:ext cx="8046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369A1"/>
                </a:solidFill>
              </a:rPr>
              <a:t>Marketing kampaniyasi:  </a:t>
            </a:r>
            <a:r>
              <a:rPr lang="en-US" sz="1150" dirty="0">
                <a:solidFill>
                  <a:srgbClr val="FFFFFF"/>
                </a:solidFill>
              </a:rPr>
              <a:t>Pre-launch → Launch → Post-launch → Long-tail bosqichlari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502920" y="4425696"/>
            <a:ext cx="237744" cy="237744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68680" y="4334256"/>
            <a:ext cx="8046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369A1"/>
                </a:solidFill>
              </a:rPr>
              <a:t>O'zbekiston realligi:  </a:t>
            </a:r>
            <a:r>
              <a:rPr lang="en-US" sz="1150" dirty="0">
                <a:solidFill>
                  <a:srgbClr val="FFFFFF"/>
                </a:solidFill>
              </a:rPr>
              <a:t>Bosmaxona + Pochta tarmoqi + Telegram — asosiy kanallar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502920" y="4736592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0369A1"/>
                </a:solidFill>
              </a:rPr>
              <a:t>E'tiboringiz uchun rahmat!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937</Words>
  <Application>Microsoft Office PowerPoint</Application>
  <PresentationFormat>On-screen Show (16:9)</PresentationFormat>
  <Paragraphs>226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Consolas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Nashr Mahsulotlarini Tarqatish</dc:title>
  <dc:subject>PptxGenJS Presentation</dc:subject>
  <dc:creator>PptxGenJS</dc:creator>
  <cp:lastModifiedBy>admin</cp:lastModifiedBy>
  <cp:revision>2</cp:revision>
  <dcterms:created xsi:type="dcterms:W3CDTF">2026-06-06T07:21:13Z</dcterms:created>
  <dcterms:modified xsi:type="dcterms:W3CDTF">2026-06-06T07:29:35Z</dcterms:modified>
</cp:coreProperties>
</file>