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74" r:id="rId3"/>
    <p:sldMasterId id="2147483688" r:id="rId4"/>
  </p:sldMasterIdLst>
  <p:sldIdLst>
    <p:sldId id="256" r:id="rId5"/>
    <p:sldId id="265" r:id="rId6"/>
    <p:sldId id="269" r:id="rId7"/>
    <p:sldId id="261" r:id="rId8"/>
    <p:sldId id="299" r:id="rId9"/>
    <p:sldId id="270" r:id="rId10"/>
    <p:sldId id="305" r:id="rId11"/>
    <p:sldId id="301" r:id="rId12"/>
    <p:sldId id="302" r:id="rId13"/>
    <p:sldId id="268" r:id="rId14"/>
    <p:sldId id="303" r:id="rId15"/>
    <p:sldId id="279" r:id="rId16"/>
    <p:sldId id="304" r:id="rId17"/>
    <p:sldId id="277" r:id="rId18"/>
    <p:sldId id="282" r:id="rId19"/>
    <p:sldId id="262" r:id="rId20"/>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0F75538-A967-4DFC-BDD9-1DFE8A956669}">
          <p14:sldIdLst>
            <p14:sldId id="256"/>
            <p14:sldId id="265"/>
            <p14:sldId id="269"/>
            <p14:sldId id="261"/>
            <p14:sldId id="299"/>
            <p14:sldId id="270"/>
            <p14:sldId id="305"/>
            <p14:sldId id="301"/>
            <p14:sldId id="302"/>
            <p14:sldId id="268"/>
            <p14:sldId id="303"/>
            <p14:sldId id="279"/>
            <p14:sldId id="304"/>
            <p14:sldId id="277"/>
            <p14:sldId id="282"/>
            <p14:sldId id="262"/>
          </p14:sldIdLst>
        </p14:section>
      </p14:sectionLst>
    </p:ext>
    <p:ext uri="{EFAFB233-063F-42B5-8137-9DF3F51BA10A}">
      <p15:sldGuideLst xmlns:p15="http://schemas.microsoft.com/office/powerpoint/2012/main">
        <p15:guide id="1" orient="horz" pos="1393">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F2A40D"/>
    <a:srgbClr val="32A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26" autoAdjust="0"/>
    <p:restoredTop sz="92925" autoAdjust="0"/>
  </p:normalViewPr>
  <p:slideViewPr>
    <p:cSldViewPr>
      <p:cViewPr varScale="1">
        <p:scale>
          <a:sx n="89" d="100"/>
          <a:sy n="89" d="100"/>
        </p:scale>
        <p:origin x="894" y="84"/>
      </p:cViewPr>
      <p:guideLst>
        <p:guide orient="horz" pos="1393"/>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712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95063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131840" y="181632"/>
            <a:ext cx="6012160"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131840" y="757696"/>
            <a:ext cx="6012160"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146470" y="1131590"/>
            <a:ext cx="3059832" cy="401191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98887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Rectangle 4"/>
          <p:cNvSpPr/>
          <p:nvPr userDrawn="1"/>
        </p:nvSpPr>
        <p:spPr>
          <a:xfrm>
            <a:off x="0" y="411510"/>
            <a:ext cx="6444208" cy="43204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Picture Placeholder 2"/>
          <p:cNvSpPr>
            <a:spLocks noGrp="1"/>
          </p:cNvSpPr>
          <p:nvPr>
            <p:ph type="pic" idx="1" hasCustomPrompt="1"/>
          </p:nvPr>
        </p:nvSpPr>
        <p:spPr>
          <a:xfrm>
            <a:off x="135622"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0" hasCustomPrompt="1"/>
          </p:nvPr>
        </p:nvSpPr>
        <p:spPr>
          <a:xfrm>
            <a:off x="2223854"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1" hasCustomPrompt="1"/>
          </p:nvPr>
        </p:nvSpPr>
        <p:spPr>
          <a:xfrm>
            <a:off x="4312086" y="195487"/>
            <a:ext cx="1944216" cy="475252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42137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444208"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6444208"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3986213" y="267494"/>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3986213" y="2715766"/>
            <a:ext cx="2160000" cy="2160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209397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95536" y="3291830"/>
            <a:ext cx="8748464"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95536" y="3867894"/>
            <a:ext cx="8748464"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467544" y="339502"/>
            <a:ext cx="3312128" cy="280807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3" hasCustomPrompt="1"/>
          </p:nvPr>
        </p:nvSpPr>
        <p:spPr>
          <a:xfrm>
            <a:off x="3995936" y="339502"/>
            <a:ext cx="468052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399593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5" hasCustomPrompt="1"/>
          </p:nvPr>
        </p:nvSpPr>
        <p:spPr>
          <a:xfrm>
            <a:off x="561619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6" hasCustomPrompt="1"/>
          </p:nvPr>
        </p:nvSpPr>
        <p:spPr>
          <a:xfrm>
            <a:off x="7236456" y="1815574"/>
            <a:ext cx="1440000" cy="133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6524261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3106909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Break Layout">
    <p:spTree>
      <p:nvGrpSpPr>
        <p:cNvPr id="1" name=""/>
        <p:cNvGrpSpPr/>
        <p:nvPr/>
      </p:nvGrpSpPr>
      <p:grpSpPr>
        <a:xfrm>
          <a:off x="0" y="0"/>
          <a:ext cx="0" cy="0"/>
          <a:chOff x="0" y="0"/>
          <a:chExt cx="0" cy="0"/>
        </a:xfrm>
      </p:grpSpPr>
      <p:sp>
        <p:nvSpPr>
          <p:cNvPr id="3" name="Rectangle 2"/>
          <p:cNvSpPr/>
          <p:nvPr userDrawn="1"/>
        </p:nvSpPr>
        <p:spPr>
          <a:xfrm>
            <a:off x="0" y="2571750"/>
            <a:ext cx="9144000" cy="2571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Rectangle 1"/>
          <p:cNvSpPr/>
          <p:nvPr userDrawn="1"/>
        </p:nvSpPr>
        <p:spPr>
          <a:xfrm>
            <a:off x="2116108" y="843558"/>
            <a:ext cx="4896544" cy="34563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 name="Rectangle 4"/>
          <p:cNvSpPr/>
          <p:nvPr userDrawn="1"/>
        </p:nvSpPr>
        <p:spPr>
          <a:xfrm>
            <a:off x="2116108" y="0"/>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ectangle 5"/>
          <p:cNvSpPr/>
          <p:nvPr userDrawn="1"/>
        </p:nvSpPr>
        <p:spPr>
          <a:xfrm>
            <a:off x="2116108" y="4948014"/>
            <a:ext cx="4896544" cy="1954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116108" y="3049518"/>
            <a:ext cx="4896544"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2116108" y="3625582"/>
            <a:ext cx="4896544"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2050"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flipH="1">
            <a:off x="4155985" y="1156325"/>
            <a:ext cx="816788" cy="1812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60C7EC-D150-4409-9248-51C82A5A5190}"/>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GB"/>
          </a:p>
        </p:txBody>
      </p:sp>
      <p:sp>
        <p:nvSpPr>
          <p:cNvPr id="3" name="Подзаголовок 2">
            <a:extLst>
              <a:ext uri="{FF2B5EF4-FFF2-40B4-BE49-F238E27FC236}">
                <a16:creationId xmlns:a16="http://schemas.microsoft.com/office/drawing/2014/main" id="{93E7A845-9506-40B8-B33D-A1963309BB6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GB"/>
          </a:p>
        </p:txBody>
      </p:sp>
      <p:sp>
        <p:nvSpPr>
          <p:cNvPr id="4" name="Дата 3">
            <a:extLst>
              <a:ext uri="{FF2B5EF4-FFF2-40B4-BE49-F238E27FC236}">
                <a16:creationId xmlns:a16="http://schemas.microsoft.com/office/drawing/2014/main" id="{3D4F9615-170A-4094-B65C-AAE681F958D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5F758661-19A5-4DE1-974F-6939E7CC0237}"/>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52DFA0E-1833-4602-BF76-08BFE8A9DA8F}"/>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293794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6A404-FE66-4EF4-A2DB-D866D07E12BE}"/>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38D4AE56-EEF1-4E69-ABD9-809D4B76AB2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C39D8E78-7397-49DB-B55B-41FE99D53C31}"/>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F6603B43-562E-45DD-BA1D-CFE617F1531F}"/>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0B679FDF-01B8-42A3-A6E4-6700DB815539}"/>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24011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6735" y="2931790"/>
            <a:ext cx="945499" cy="2098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9988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F7CB6D-94F2-45F7-846E-1FACD2E42BC9}"/>
              </a:ext>
            </a:extLst>
          </p:cNvPr>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GB"/>
          </a:p>
        </p:txBody>
      </p:sp>
      <p:sp>
        <p:nvSpPr>
          <p:cNvPr id="3" name="Текст 2">
            <a:extLst>
              <a:ext uri="{FF2B5EF4-FFF2-40B4-BE49-F238E27FC236}">
                <a16:creationId xmlns:a16="http://schemas.microsoft.com/office/drawing/2014/main" id="{5ADD3D9F-A483-4C8A-A1B8-BFA8CEEFFC9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E20CF93-F6E7-42B8-9131-FEEA532CD46A}"/>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E4E6E90D-A203-4A92-8193-B2CD8120AA0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3D4D52BA-186A-42FB-B20B-F2A2F0BE70B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84503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251BF3-1EEC-40C5-8364-E42C4E784DA4}"/>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E6EFE51B-FC92-4763-8328-5233FCA30E2C}"/>
              </a:ext>
            </a:extLst>
          </p:cNvPr>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Объект 3">
            <a:extLst>
              <a:ext uri="{FF2B5EF4-FFF2-40B4-BE49-F238E27FC236}">
                <a16:creationId xmlns:a16="http://schemas.microsoft.com/office/drawing/2014/main" id="{91FCB900-B0D6-4722-AA9F-5CE963E50A4A}"/>
              </a:ext>
            </a:extLst>
          </p:cNvPr>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Дата 4">
            <a:extLst>
              <a:ext uri="{FF2B5EF4-FFF2-40B4-BE49-F238E27FC236}">
                <a16:creationId xmlns:a16="http://schemas.microsoft.com/office/drawing/2014/main" id="{B2EC084E-BE32-4AB7-B18E-A9378EFF41B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D526F8A3-803D-460A-BCC6-843A1515539E}"/>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1D5610F2-01AC-4D9C-89BF-C84E408B1630}"/>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806815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DE0B93-8A00-47FD-B045-22B16AED1644}"/>
              </a:ext>
            </a:extLst>
          </p:cNvPr>
          <p:cNvSpPr>
            <a:spLocks noGrp="1"/>
          </p:cNvSpPr>
          <p:nvPr>
            <p:ph type="title"/>
          </p:nvPr>
        </p:nvSpPr>
        <p:spPr>
          <a:xfrm>
            <a:off x="629841" y="273844"/>
            <a:ext cx="7886700" cy="994172"/>
          </a:xfrm>
        </p:spPr>
        <p:txBody>
          <a:bodyPr/>
          <a:lstStyle/>
          <a:p>
            <a:r>
              <a:rPr lang="ru-RU"/>
              <a:t>Образец заголовка</a:t>
            </a:r>
            <a:endParaRPr lang="en-GB"/>
          </a:p>
        </p:txBody>
      </p:sp>
      <p:sp>
        <p:nvSpPr>
          <p:cNvPr id="3" name="Текст 2">
            <a:extLst>
              <a:ext uri="{FF2B5EF4-FFF2-40B4-BE49-F238E27FC236}">
                <a16:creationId xmlns:a16="http://schemas.microsoft.com/office/drawing/2014/main" id="{5F069102-DB84-4F8D-8C66-1F047D1CC1E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0E8BB66D-0E7D-4FCA-920B-0F49C124596B}"/>
              </a:ext>
            </a:extLst>
          </p:cNvPr>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Текст 4">
            <a:extLst>
              <a:ext uri="{FF2B5EF4-FFF2-40B4-BE49-F238E27FC236}">
                <a16:creationId xmlns:a16="http://schemas.microsoft.com/office/drawing/2014/main" id="{9AB5EE2B-4DBF-403C-9E95-CC9532A794D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CFF6CDE5-E9D5-4F49-827D-4BDC37140425}"/>
              </a:ext>
            </a:extLst>
          </p:cNvPr>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7" name="Дата 6">
            <a:extLst>
              <a:ext uri="{FF2B5EF4-FFF2-40B4-BE49-F238E27FC236}">
                <a16:creationId xmlns:a16="http://schemas.microsoft.com/office/drawing/2014/main" id="{A567E1FC-6637-4877-93EA-118975E66F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8" name="Нижний колонтитул 7">
            <a:extLst>
              <a:ext uri="{FF2B5EF4-FFF2-40B4-BE49-F238E27FC236}">
                <a16:creationId xmlns:a16="http://schemas.microsoft.com/office/drawing/2014/main" id="{482B0F3C-AB2F-468B-9304-3590D4F1FC0F}"/>
              </a:ext>
            </a:extLst>
          </p:cNvPr>
          <p:cNvSpPr>
            <a:spLocks noGrp="1"/>
          </p:cNvSpPr>
          <p:nvPr>
            <p:ph type="ftr" sz="quarter" idx="11"/>
          </p:nvPr>
        </p:nvSpPr>
        <p:spPr/>
        <p:txBody>
          <a:bodyPr/>
          <a:lstStyle/>
          <a:p>
            <a:endParaRPr lang="en-GB"/>
          </a:p>
        </p:txBody>
      </p:sp>
      <p:sp>
        <p:nvSpPr>
          <p:cNvPr id="9" name="Номер слайда 8">
            <a:extLst>
              <a:ext uri="{FF2B5EF4-FFF2-40B4-BE49-F238E27FC236}">
                <a16:creationId xmlns:a16="http://schemas.microsoft.com/office/drawing/2014/main" id="{E008511E-5427-40AF-A7C5-44E6973528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2392237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0B46-BB09-4C7B-B026-2F25E5DAF69D}"/>
              </a:ext>
            </a:extLst>
          </p:cNvPr>
          <p:cNvSpPr>
            <a:spLocks noGrp="1"/>
          </p:cNvSpPr>
          <p:nvPr>
            <p:ph type="title"/>
          </p:nvPr>
        </p:nvSpPr>
        <p:spPr/>
        <p:txBody>
          <a:bodyPr/>
          <a:lstStyle/>
          <a:p>
            <a:r>
              <a:rPr lang="ru-RU"/>
              <a:t>Образец заголовка</a:t>
            </a:r>
            <a:endParaRPr lang="en-GB"/>
          </a:p>
        </p:txBody>
      </p:sp>
      <p:sp>
        <p:nvSpPr>
          <p:cNvPr id="3" name="Дата 2">
            <a:extLst>
              <a:ext uri="{FF2B5EF4-FFF2-40B4-BE49-F238E27FC236}">
                <a16:creationId xmlns:a16="http://schemas.microsoft.com/office/drawing/2014/main" id="{DD637DF4-1799-4053-B6D0-0E997C4B7A9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4" name="Нижний колонтитул 3">
            <a:extLst>
              <a:ext uri="{FF2B5EF4-FFF2-40B4-BE49-F238E27FC236}">
                <a16:creationId xmlns:a16="http://schemas.microsoft.com/office/drawing/2014/main" id="{EE6F39A4-1E06-420A-8722-F6E6BD951C15}"/>
              </a:ext>
            </a:extLst>
          </p:cNvPr>
          <p:cNvSpPr>
            <a:spLocks noGrp="1"/>
          </p:cNvSpPr>
          <p:nvPr>
            <p:ph type="ftr" sz="quarter" idx="11"/>
          </p:nvPr>
        </p:nvSpPr>
        <p:spPr/>
        <p:txBody>
          <a:bodyPr/>
          <a:lstStyle/>
          <a:p>
            <a:endParaRPr lang="en-GB"/>
          </a:p>
        </p:txBody>
      </p:sp>
      <p:sp>
        <p:nvSpPr>
          <p:cNvPr id="5" name="Номер слайда 4">
            <a:extLst>
              <a:ext uri="{FF2B5EF4-FFF2-40B4-BE49-F238E27FC236}">
                <a16:creationId xmlns:a16="http://schemas.microsoft.com/office/drawing/2014/main" id="{DA36030D-9F01-44B5-A0D3-DC705AC8DA7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503986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4FE0ED4-835B-4A82-AA6A-AFA5B9CB134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3" name="Нижний колонтитул 2">
            <a:extLst>
              <a:ext uri="{FF2B5EF4-FFF2-40B4-BE49-F238E27FC236}">
                <a16:creationId xmlns:a16="http://schemas.microsoft.com/office/drawing/2014/main" id="{37593221-0EC2-4F2A-BC6D-AF602F6EACD0}"/>
              </a:ext>
            </a:extLst>
          </p:cNvPr>
          <p:cNvSpPr>
            <a:spLocks noGrp="1"/>
          </p:cNvSpPr>
          <p:nvPr>
            <p:ph type="ftr" sz="quarter" idx="11"/>
          </p:nvPr>
        </p:nvSpPr>
        <p:spPr/>
        <p:txBody>
          <a:bodyPr/>
          <a:lstStyle/>
          <a:p>
            <a:endParaRPr lang="en-GB"/>
          </a:p>
        </p:txBody>
      </p:sp>
      <p:sp>
        <p:nvSpPr>
          <p:cNvPr id="4" name="Номер слайда 3">
            <a:extLst>
              <a:ext uri="{FF2B5EF4-FFF2-40B4-BE49-F238E27FC236}">
                <a16:creationId xmlns:a16="http://schemas.microsoft.com/office/drawing/2014/main" id="{635B1B24-5AE2-4D51-8936-29C802AB83DD}"/>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40954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0BBCD-666A-4661-8768-BBD32928F2D8}"/>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Объект 2">
            <a:extLst>
              <a:ext uri="{FF2B5EF4-FFF2-40B4-BE49-F238E27FC236}">
                <a16:creationId xmlns:a16="http://schemas.microsoft.com/office/drawing/2014/main" id="{FAE4A970-1F3D-4C8F-ADCE-32928B95395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Текст 3">
            <a:extLst>
              <a:ext uri="{FF2B5EF4-FFF2-40B4-BE49-F238E27FC236}">
                <a16:creationId xmlns:a16="http://schemas.microsoft.com/office/drawing/2014/main" id="{B2DC3FAF-3036-4FD2-9251-58196E2FA5E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F99ECAF-9C9B-4255-B0F9-7925C9767B1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571DCEAD-EBF6-493C-AE99-3DBD2F67C139}"/>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655A32AD-3089-4AA4-AFD3-E834467CEC62}"/>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9541731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055B5-2FC4-4106-A593-8B3B77A0AE80}"/>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Рисунок 2">
            <a:extLst>
              <a:ext uri="{FF2B5EF4-FFF2-40B4-BE49-F238E27FC236}">
                <a16:creationId xmlns:a16="http://schemas.microsoft.com/office/drawing/2014/main" id="{81A1765B-F591-4F31-89A5-AA87B1072E4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Текст 3">
            <a:extLst>
              <a:ext uri="{FF2B5EF4-FFF2-40B4-BE49-F238E27FC236}">
                <a16:creationId xmlns:a16="http://schemas.microsoft.com/office/drawing/2014/main" id="{EE6A8092-390D-46D6-88AD-84324442708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E117040A-CDFD-4BE2-B54C-6F70750EA4DB}"/>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CD57B7E4-DBA6-4F10-9F65-A209AEF21973}"/>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C3C3FFE4-FD5C-4D1E-81DC-D77E0EB1FAEA}"/>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893388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4D942-2CA0-415E-BB91-AAC4FB9B6CC0}"/>
              </a:ext>
            </a:extLst>
          </p:cNvPr>
          <p:cNvSpPr>
            <a:spLocks noGrp="1"/>
          </p:cNvSpPr>
          <p:nvPr>
            <p:ph type="title"/>
          </p:nvPr>
        </p:nvSpPr>
        <p:spPr/>
        <p:txBody>
          <a:bodyPr/>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E6AE3323-E572-4FC8-8979-74512D80B7C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9DF6AF53-1AFC-43FD-8F5B-BB2D908D35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2E22CA05-8D3E-4C37-9FE2-DF3F1D8AD570}"/>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C4124706-AC69-4307-A6F3-ED00DD2CC2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60616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493792-3D46-4995-A310-5B0FC1BD0164}"/>
              </a:ext>
            </a:extLst>
          </p:cNvPr>
          <p:cNvSpPr>
            <a:spLocks noGrp="1"/>
          </p:cNvSpPr>
          <p:nvPr>
            <p:ph type="title" orient="vert"/>
          </p:nvPr>
        </p:nvSpPr>
        <p:spPr>
          <a:xfrm>
            <a:off x="6543675" y="273844"/>
            <a:ext cx="1971675" cy="4358879"/>
          </a:xfrm>
        </p:spPr>
        <p:txBody>
          <a:bodyPr vert="eaVert"/>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9280D3BA-61BA-407E-8EB9-73532BDB29FA}"/>
              </a:ext>
            </a:extLst>
          </p:cNvPr>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20FDBFF0-3987-4066-BFC9-1E8B95C91472}"/>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CB48C86E-151B-4FBD-9C3C-52B1918A9FB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DC913BC-44E8-4D6B-BFE6-71AC5CF7F7E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907419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851920" y="1794902"/>
            <a:ext cx="5292080" cy="1080121"/>
          </a:xfrm>
          <a:prstGeom prst="rect">
            <a:avLst/>
          </a:prstGeom>
        </p:spPr>
        <p:txBody>
          <a:bodyPr anchor="ctr"/>
          <a:lstStyle>
            <a:lvl1pPr marL="0" indent="0" algn="l">
              <a:lnSpc>
                <a:spcPct val="100000"/>
              </a:lnSpc>
              <a:buNone/>
              <a:defRPr b="0" baseline="0">
                <a:solidFill>
                  <a:schemeClr val="bg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dirty="0"/>
          </a:p>
        </p:txBody>
      </p:sp>
      <p:sp>
        <p:nvSpPr>
          <p:cNvPr id="11" name="Text Placeholder 9"/>
          <p:cNvSpPr>
            <a:spLocks noGrp="1"/>
          </p:cNvSpPr>
          <p:nvPr>
            <p:ph type="body" sz="quarter" idx="11" hasCustomPrompt="1"/>
          </p:nvPr>
        </p:nvSpPr>
        <p:spPr>
          <a:xfrm>
            <a:off x="3851772" y="2947030"/>
            <a:ext cx="5292080" cy="488816"/>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pic>
        <p:nvPicPr>
          <p:cNvPr id="1026" name="Picture 2" descr="E:\002-KIMS BUSINESS\007-02-Fullslidesppt-Contents\20161228\02-edu\bulb-item.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52640" y="657349"/>
            <a:ext cx="1765300" cy="391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67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asic Layout">
    <p:spTree>
      <p:nvGrpSpPr>
        <p:cNvPr id="1" name=""/>
        <p:cNvGrpSpPr/>
        <p:nvPr/>
      </p:nvGrpSpPr>
      <p:grpSpPr>
        <a:xfrm>
          <a:off x="0" y="0"/>
          <a:ext cx="0" cy="0"/>
          <a:chOff x="0" y="0"/>
          <a:chExt cx="0" cy="0"/>
        </a:xfrm>
      </p:grpSpPr>
      <p:sp>
        <p:nvSpPr>
          <p:cNvPr id="2" name="Rectangle 1"/>
          <p:cNvSpPr/>
          <p:nvPr userDrawn="1"/>
        </p:nvSpPr>
        <p:spPr>
          <a:xfrm>
            <a:off x="0" y="3399842"/>
            <a:ext cx="9144000" cy="17436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4043561" y="2859782"/>
            <a:ext cx="1080120" cy="1080120"/>
          </a:xfrm>
          <a:prstGeom prst="ellipse">
            <a:avLst/>
          </a:prstGeom>
          <a:solidFill>
            <a:schemeClr val="accent1"/>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8057" y="3010192"/>
            <a:ext cx="351128" cy="77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867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End Slide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572242"/>
            <a:ext cx="9144000" cy="576063"/>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414830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Oval 3"/>
          <p:cNvSpPr/>
          <p:nvPr userDrawn="1"/>
        </p:nvSpPr>
        <p:spPr>
          <a:xfrm>
            <a:off x="3311860" y="737642"/>
            <a:ext cx="2520280" cy="252028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5" name="Picture 2" descr="E:\002-KIMS BUSINESS\007-02-Fullslidesppt-Contents\20161228\02-edu\bulb-item.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62351" y="1139211"/>
            <a:ext cx="819298" cy="181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6861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60C7EC-D150-4409-9248-51C82A5A5190}"/>
              </a:ext>
            </a:extLst>
          </p:cNvPr>
          <p:cNvSpPr>
            <a:spLocks noGrp="1"/>
          </p:cNvSpPr>
          <p:nvPr>
            <p:ph type="ctrTitle"/>
          </p:nvPr>
        </p:nvSpPr>
        <p:spPr>
          <a:xfrm>
            <a:off x="1143000" y="841772"/>
            <a:ext cx="6858000" cy="1790700"/>
          </a:xfrm>
        </p:spPr>
        <p:txBody>
          <a:bodyPr anchor="b"/>
          <a:lstStyle>
            <a:lvl1pPr algn="ctr">
              <a:defRPr sz="4500"/>
            </a:lvl1pPr>
          </a:lstStyle>
          <a:p>
            <a:r>
              <a:rPr lang="ru-RU"/>
              <a:t>Образец заголовка</a:t>
            </a:r>
            <a:endParaRPr lang="en-GB"/>
          </a:p>
        </p:txBody>
      </p:sp>
      <p:sp>
        <p:nvSpPr>
          <p:cNvPr id="3" name="Подзаголовок 2">
            <a:extLst>
              <a:ext uri="{FF2B5EF4-FFF2-40B4-BE49-F238E27FC236}">
                <a16:creationId xmlns:a16="http://schemas.microsoft.com/office/drawing/2014/main" id="{93E7A845-9506-40B8-B33D-A1963309BB6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en-GB"/>
          </a:p>
        </p:txBody>
      </p:sp>
      <p:sp>
        <p:nvSpPr>
          <p:cNvPr id="4" name="Дата 3">
            <a:extLst>
              <a:ext uri="{FF2B5EF4-FFF2-40B4-BE49-F238E27FC236}">
                <a16:creationId xmlns:a16="http://schemas.microsoft.com/office/drawing/2014/main" id="{3D4F9615-170A-4094-B65C-AAE681F958D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5F758661-19A5-4DE1-974F-6939E7CC0237}"/>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52DFA0E-1833-4602-BF76-08BFE8A9DA8F}"/>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2332714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96A404-FE66-4EF4-A2DB-D866D07E12BE}"/>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38D4AE56-EEF1-4E69-ABD9-809D4B76AB2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C39D8E78-7397-49DB-B55B-41FE99D53C31}"/>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F6603B43-562E-45DD-BA1D-CFE617F1531F}"/>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0B679FDF-01B8-42A3-A6E4-6700DB815539}"/>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971850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F7CB6D-94F2-45F7-846E-1FACD2E42BC9}"/>
              </a:ext>
            </a:extLst>
          </p:cNvPr>
          <p:cNvSpPr>
            <a:spLocks noGrp="1"/>
          </p:cNvSpPr>
          <p:nvPr>
            <p:ph type="title"/>
          </p:nvPr>
        </p:nvSpPr>
        <p:spPr>
          <a:xfrm>
            <a:off x="623888" y="1282304"/>
            <a:ext cx="7886700" cy="2139553"/>
          </a:xfrm>
        </p:spPr>
        <p:txBody>
          <a:bodyPr anchor="b"/>
          <a:lstStyle>
            <a:lvl1pPr>
              <a:defRPr sz="4500"/>
            </a:lvl1pPr>
          </a:lstStyle>
          <a:p>
            <a:r>
              <a:rPr lang="ru-RU"/>
              <a:t>Образец заголовка</a:t>
            </a:r>
            <a:endParaRPr lang="en-GB"/>
          </a:p>
        </p:txBody>
      </p:sp>
      <p:sp>
        <p:nvSpPr>
          <p:cNvPr id="3" name="Текст 2">
            <a:extLst>
              <a:ext uri="{FF2B5EF4-FFF2-40B4-BE49-F238E27FC236}">
                <a16:creationId xmlns:a16="http://schemas.microsoft.com/office/drawing/2014/main" id="{5ADD3D9F-A483-4C8A-A1B8-BFA8CEEFFC9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E20CF93-F6E7-42B8-9131-FEEA532CD46A}"/>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E4E6E90D-A203-4A92-8193-B2CD8120AA0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3D4D52BA-186A-42FB-B20B-F2A2F0BE70B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9066206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251BF3-1EEC-40C5-8364-E42C4E784DA4}"/>
              </a:ext>
            </a:extLst>
          </p:cNvPr>
          <p:cNvSpPr>
            <a:spLocks noGrp="1"/>
          </p:cNvSpPr>
          <p:nvPr>
            <p:ph type="title"/>
          </p:nvPr>
        </p:nvSpPr>
        <p:spPr/>
        <p:txBody>
          <a:bodyPr/>
          <a:lstStyle/>
          <a:p>
            <a:r>
              <a:rPr lang="ru-RU"/>
              <a:t>Образец заголовка</a:t>
            </a:r>
            <a:endParaRPr lang="en-GB"/>
          </a:p>
        </p:txBody>
      </p:sp>
      <p:sp>
        <p:nvSpPr>
          <p:cNvPr id="3" name="Объект 2">
            <a:extLst>
              <a:ext uri="{FF2B5EF4-FFF2-40B4-BE49-F238E27FC236}">
                <a16:creationId xmlns:a16="http://schemas.microsoft.com/office/drawing/2014/main" id="{E6EFE51B-FC92-4763-8328-5233FCA30E2C}"/>
              </a:ext>
            </a:extLst>
          </p:cNvPr>
          <p:cNvSpPr>
            <a:spLocks noGrp="1"/>
          </p:cNvSpPr>
          <p:nvPr>
            <p:ph sz="half" idx="1"/>
          </p:nvPr>
        </p:nvSpPr>
        <p:spPr>
          <a:xfrm>
            <a:off x="6286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Объект 3">
            <a:extLst>
              <a:ext uri="{FF2B5EF4-FFF2-40B4-BE49-F238E27FC236}">
                <a16:creationId xmlns:a16="http://schemas.microsoft.com/office/drawing/2014/main" id="{91FCB900-B0D6-4722-AA9F-5CE963E50A4A}"/>
              </a:ext>
            </a:extLst>
          </p:cNvPr>
          <p:cNvSpPr>
            <a:spLocks noGrp="1"/>
          </p:cNvSpPr>
          <p:nvPr>
            <p:ph sz="half" idx="2"/>
          </p:nvPr>
        </p:nvSpPr>
        <p:spPr>
          <a:xfrm>
            <a:off x="4629150" y="1369219"/>
            <a:ext cx="3886200" cy="326350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Дата 4">
            <a:extLst>
              <a:ext uri="{FF2B5EF4-FFF2-40B4-BE49-F238E27FC236}">
                <a16:creationId xmlns:a16="http://schemas.microsoft.com/office/drawing/2014/main" id="{B2EC084E-BE32-4AB7-B18E-A9378EFF41B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D526F8A3-803D-460A-BCC6-843A1515539E}"/>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1D5610F2-01AC-4D9C-89BF-C84E408B1630}"/>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8519542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DE0B93-8A00-47FD-B045-22B16AED1644}"/>
              </a:ext>
            </a:extLst>
          </p:cNvPr>
          <p:cNvSpPr>
            <a:spLocks noGrp="1"/>
          </p:cNvSpPr>
          <p:nvPr>
            <p:ph type="title"/>
          </p:nvPr>
        </p:nvSpPr>
        <p:spPr>
          <a:xfrm>
            <a:off x="629841" y="273844"/>
            <a:ext cx="7886700" cy="994172"/>
          </a:xfrm>
        </p:spPr>
        <p:txBody>
          <a:bodyPr/>
          <a:lstStyle/>
          <a:p>
            <a:r>
              <a:rPr lang="ru-RU"/>
              <a:t>Образец заголовка</a:t>
            </a:r>
            <a:endParaRPr lang="en-GB"/>
          </a:p>
        </p:txBody>
      </p:sp>
      <p:sp>
        <p:nvSpPr>
          <p:cNvPr id="3" name="Текст 2">
            <a:extLst>
              <a:ext uri="{FF2B5EF4-FFF2-40B4-BE49-F238E27FC236}">
                <a16:creationId xmlns:a16="http://schemas.microsoft.com/office/drawing/2014/main" id="{5F069102-DB84-4F8D-8C66-1F047D1CC1E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0E8BB66D-0E7D-4FCA-920B-0F49C124596B}"/>
              </a:ext>
            </a:extLst>
          </p:cNvPr>
          <p:cNvSpPr>
            <a:spLocks noGrp="1"/>
          </p:cNvSpPr>
          <p:nvPr>
            <p:ph sz="half" idx="2"/>
          </p:nvPr>
        </p:nvSpPr>
        <p:spPr>
          <a:xfrm>
            <a:off x="629842" y="1878806"/>
            <a:ext cx="3868340"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5" name="Текст 4">
            <a:extLst>
              <a:ext uri="{FF2B5EF4-FFF2-40B4-BE49-F238E27FC236}">
                <a16:creationId xmlns:a16="http://schemas.microsoft.com/office/drawing/2014/main" id="{9AB5EE2B-4DBF-403C-9E95-CC9532A794D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CFF6CDE5-E9D5-4F49-827D-4BDC37140425}"/>
              </a:ext>
            </a:extLst>
          </p:cNvPr>
          <p:cNvSpPr>
            <a:spLocks noGrp="1"/>
          </p:cNvSpPr>
          <p:nvPr>
            <p:ph sz="quarter" idx="4"/>
          </p:nvPr>
        </p:nvSpPr>
        <p:spPr>
          <a:xfrm>
            <a:off x="4629150" y="1878806"/>
            <a:ext cx="3887391" cy="276344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7" name="Дата 6">
            <a:extLst>
              <a:ext uri="{FF2B5EF4-FFF2-40B4-BE49-F238E27FC236}">
                <a16:creationId xmlns:a16="http://schemas.microsoft.com/office/drawing/2014/main" id="{A567E1FC-6637-4877-93EA-118975E66F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8" name="Нижний колонтитул 7">
            <a:extLst>
              <a:ext uri="{FF2B5EF4-FFF2-40B4-BE49-F238E27FC236}">
                <a16:creationId xmlns:a16="http://schemas.microsoft.com/office/drawing/2014/main" id="{482B0F3C-AB2F-468B-9304-3590D4F1FC0F}"/>
              </a:ext>
            </a:extLst>
          </p:cNvPr>
          <p:cNvSpPr>
            <a:spLocks noGrp="1"/>
          </p:cNvSpPr>
          <p:nvPr>
            <p:ph type="ftr" sz="quarter" idx="11"/>
          </p:nvPr>
        </p:nvSpPr>
        <p:spPr/>
        <p:txBody>
          <a:bodyPr/>
          <a:lstStyle/>
          <a:p>
            <a:endParaRPr lang="en-GB"/>
          </a:p>
        </p:txBody>
      </p:sp>
      <p:sp>
        <p:nvSpPr>
          <p:cNvPr id="9" name="Номер слайда 8">
            <a:extLst>
              <a:ext uri="{FF2B5EF4-FFF2-40B4-BE49-F238E27FC236}">
                <a16:creationId xmlns:a16="http://schemas.microsoft.com/office/drawing/2014/main" id="{E008511E-5427-40AF-A7C5-44E6973528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8634307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B0B46-BB09-4C7B-B026-2F25E5DAF69D}"/>
              </a:ext>
            </a:extLst>
          </p:cNvPr>
          <p:cNvSpPr>
            <a:spLocks noGrp="1"/>
          </p:cNvSpPr>
          <p:nvPr>
            <p:ph type="title"/>
          </p:nvPr>
        </p:nvSpPr>
        <p:spPr/>
        <p:txBody>
          <a:bodyPr/>
          <a:lstStyle/>
          <a:p>
            <a:r>
              <a:rPr lang="ru-RU"/>
              <a:t>Образец заголовка</a:t>
            </a:r>
            <a:endParaRPr lang="en-GB"/>
          </a:p>
        </p:txBody>
      </p:sp>
      <p:sp>
        <p:nvSpPr>
          <p:cNvPr id="3" name="Дата 2">
            <a:extLst>
              <a:ext uri="{FF2B5EF4-FFF2-40B4-BE49-F238E27FC236}">
                <a16:creationId xmlns:a16="http://schemas.microsoft.com/office/drawing/2014/main" id="{DD637DF4-1799-4053-B6D0-0E997C4B7A99}"/>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4" name="Нижний колонтитул 3">
            <a:extLst>
              <a:ext uri="{FF2B5EF4-FFF2-40B4-BE49-F238E27FC236}">
                <a16:creationId xmlns:a16="http://schemas.microsoft.com/office/drawing/2014/main" id="{EE6F39A4-1E06-420A-8722-F6E6BD951C15}"/>
              </a:ext>
            </a:extLst>
          </p:cNvPr>
          <p:cNvSpPr>
            <a:spLocks noGrp="1"/>
          </p:cNvSpPr>
          <p:nvPr>
            <p:ph type="ftr" sz="quarter" idx="11"/>
          </p:nvPr>
        </p:nvSpPr>
        <p:spPr/>
        <p:txBody>
          <a:bodyPr/>
          <a:lstStyle/>
          <a:p>
            <a:endParaRPr lang="en-GB"/>
          </a:p>
        </p:txBody>
      </p:sp>
      <p:sp>
        <p:nvSpPr>
          <p:cNvPr id="5" name="Номер слайда 4">
            <a:extLst>
              <a:ext uri="{FF2B5EF4-FFF2-40B4-BE49-F238E27FC236}">
                <a16:creationId xmlns:a16="http://schemas.microsoft.com/office/drawing/2014/main" id="{DA36030D-9F01-44B5-A0D3-DC705AC8DA7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3608714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4FE0ED4-835B-4A82-AA6A-AFA5B9CB1348}"/>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3" name="Нижний колонтитул 2">
            <a:extLst>
              <a:ext uri="{FF2B5EF4-FFF2-40B4-BE49-F238E27FC236}">
                <a16:creationId xmlns:a16="http://schemas.microsoft.com/office/drawing/2014/main" id="{37593221-0EC2-4F2A-BC6D-AF602F6EACD0}"/>
              </a:ext>
            </a:extLst>
          </p:cNvPr>
          <p:cNvSpPr>
            <a:spLocks noGrp="1"/>
          </p:cNvSpPr>
          <p:nvPr>
            <p:ph type="ftr" sz="quarter" idx="11"/>
          </p:nvPr>
        </p:nvSpPr>
        <p:spPr/>
        <p:txBody>
          <a:bodyPr/>
          <a:lstStyle/>
          <a:p>
            <a:endParaRPr lang="en-GB"/>
          </a:p>
        </p:txBody>
      </p:sp>
      <p:sp>
        <p:nvSpPr>
          <p:cNvPr id="4" name="Номер слайда 3">
            <a:extLst>
              <a:ext uri="{FF2B5EF4-FFF2-40B4-BE49-F238E27FC236}">
                <a16:creationId xmlns:a16="http://schemas.microsoft.com/office/drawing/2014/main" id="{635B1B24-5AE2-4D51-8936-29C802AB83DD}"/>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7428479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70BBCD-666A-4661-8768-BBD32928F2D8}"/>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Объект 2">
            <a:extLst>
              <a:ext uri="{FF2B5EF4-FFF2-40B4-BE49-F238E27FC236}">
                <a16:creationId xmlns:a16="http://schemas.microsoft.com/office/drawing/2014/main" id="{FAE4A970-1F3D-4C8F-ADCE-32928B953951}"/>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Текст 3">
            <a:extLst>
              <a:ext uri="{FF2B5EF4-FFF2-40B4-BE49-F238E27FC236}">
                <a16:creationId xmlns:a16="http://schemas.microsoft.com/office/drawing/2014/main" id="{B2DC3FAF-3036-4FD2-9251-58196E2FA5E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0F99ECAF-9C9B-4255-B0F9-7925C9767B1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571DCEAD-EBF6-493C-AE99-3DBD2F67C139}"/>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655A32AD-3089-4AA4-AFD3-E834467CEC62}"/>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40427294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9055B5-2FC4-4106-A593-8B3B77A0AE80}"/>
              </a:ext>
            </a:extLst>
          </p:cNvPr>
          <p:cNvSpPr>
            <a:spLocks noGrp="1"/>
          </p:cNvSpPr>
          <p:nvPr>
            <p:ph type="title"/>
          </p:nvPr>
        </p:nvSpPr>
        <p:spPr>
          <a:xfrm>
            <a:off x="629841" y="342900"/>
            <a:ext cx="2949178" cy="1200150"/>
          </a:xfrm>
        </p:spPr>
        <p:txBody>
          <a:bodyPr anchor="b"/>
          <a:lstStyle>
            <a:lvl1pPr>
              <a:defRPr sz="2400"/>
            </a:lvl1pPr>
          </a:lstStyle>
          <a:p>
            <a:r>
              <a:rPr lang="ru-RU"/>
              <a:t>Образец заголовка</a:t>
            </a:r>
            <a:endParaRPr lang="en-GB"/>
          </a:p>
        </p:txBody>
      </p:sp>
      <p:sp>
        <p:nvSpPr>
          <p:cNvPr id="3" name="Рисунок 2">
            <a:extLst>
              <a:ext uri="{FF2B5EF4-FFF2-40B4-BE49-F238E27FC236}">
                <a16:creationId xmlns:a16="http://schemas.microsoft.com/office/drawing/2014/main" id="{81A1765B-F591-4F31-89A5-AA87B1072E46}"/>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Текст 3">
            <a:extLst>
              <a:ext uri="{FF2B5EF4-FFF2-40B4-BE49-F238E27FC236}">
                <a16:creationId xmlns:a16="http://schemas.microsoft.com/office/drawing/2014/main" id="{EE6A8092-390D-46D6-88AD-84324442708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E117040A-CDFD-4BE2-B54C-6F70750EA4DB}"/>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6" name="Нижний колонтитул 5">
            <a:extLst>
              <a:ext uri="{FF2B5EF4-FFF2-40B4-BE49-F238E27FC236}">
                <a16:creationId xmlns:a16="http://schemas.microsoft.com/office/drawing/2014/main" id="{CD57B7E4-DBA6-4F10-9F65-A209AEF21973}"/>
              </a:ext>
            </a:extLst>
          </p:cNvPr>
          <p:cNvSpPr>
            <a:spLocks noGrp="1"/>
          </p:cNvSpPr>
          <p:nvPr>
            <p:ph type="ftr" sz="quarter" idx="11"/>
          </p:nvPr>
        </p:nvSpPr>
        <p:spPr/>
        <p:txBody>
          <a:bodyPr/>
          <a:lstStyle/>
          <a:p>
            <a:endParaRPr lang="en-GB"/>
          </a:p>
        </p:txBody>
      </p:sp>
      <p:sp>
        <p:nvSpPr>
          <p:cNvPr id="7" name="Номер слайда 6">
            <a:extLst>
              <a:ext uri="{FF2B5EF4-FFF2-40B4-BE49-F238E27FC236}">
                <a16:creationId xmlns:a16="http://schemas.microsoft.com/office/drawing/2014/main" id="{C3C3FFE4-FD5C-4D1E-81DC-D77E0EB1FAEA}"/>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1740205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129044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4D942-2CA0-415E-BB91-AAC4FB9B6CC0}"/>
              </a:ext>
            </a:extLst>
          </p:cNvPr>
          <p:cNvSpPr>
            <a:spLocks noGrp="1"/>
          </p:cNvSpPr>
          <p:nvPr>
            <p:ph type="title"/>
          </p:nvPr>
        </p:nvSpPr>
        <p:spPr/>
        <p:txBody>
          <a:bodyPr/>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E6AE3323-E572-4FC8-8979-74512D80B7C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9DF6AF53-1AFC-43FD-8F5B-BB2D908D3583}"/>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2E22CA05-8D3E-4C37-9FE2-DF3F1D8AD570}"/>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C4124706-AC69-4307-A6F3-ED00DD2CC241}"/>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5857549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1493792-3D46-4995-A310-5B0FC1BD0164}"/>
              </a:ext>
            </a:extLst>
          </p:cNvPr>
          <p:cNvSpPr>
            <a:spLocks noGrp="1"/>
          </p:cNvSpPr>
          <p:nvPr>
            <p:ph type="title" orient="vert"/>
          </p:nvPr>
        </p:nvSpPr>
        <p:spPr>
          <a:xfrm>
            <a:off x="6543675" y="273844"/>
            <a:ext cx="1971675" cy="4358879"/>
          </a:xfrm>
        </p:spPr>
        <p:txBody>
          <a:bodyPr vert="eaVert"/>
          <a:lstStyle/>
          <a:p>
            <a:r>
              <a:rPr lang="ru-RU"/>
              <a:t>Образец заголовка</a:t>
            </a:r>
            <a:endParaRPr lang="en-GB"/>
          </a:p>
        </p:txBody>
      </p:sp>
      <p:sp>
        <p:nvSpPr>
          <p:cNvPr id="3" name="Вертикальный текст 2">
            <a:extLst>
              <a:ext uri="{FF2B5EF4-FFF2-40B4-BE49-F238E27FC236}">
                <a16:creationId xmlns:a16="http://schemas.microsoft.com/office/drawing/2014/main" id="{9280D3BA-61BA-407E-8EB9-73532BDB29FA}"/>
              </a:ext>
            </a:extLst>
          </p:cNvPr>
          <p:cNvSpPr>
            <a:spLocks noGrp="1"/>
          </p:cNvSpPr>
          <p:nvPr>
            <p:ph type="body" orient="vert" idx="1"/>
          </p:nvPr>
        </p:nvSpPr>
        <p:spPr>
          <a:xfrm>
            <a:off x="628650" y="273844"/>
            <a:ext cx="5800725" cy="435887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20FDBFF0-3987-4066-BFC9-1E8B95C91472}"/>
              </a:ext>
            </a:extLst>
          </p:cNvPr>
          <p:cNvSpPr>
            <a:spLocks noGrp="1"/>
          </p:cNvSpPr>
          <p:nvPr>
            <p:ph type="dt" sz="half" idx="10"/>
          </p:nvPr>
        </p:nvSpPr>
        <p:spPr/>
        <p:txBody>
          <a:body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CB48C86E-151B-4FBD-9C3C-52B1918A9FB4}"/>
              </a:ext>
            </a:extLst>
          </p:cNvPr>
          <p:cNvSpPr>
            <a:spLocks noGrp="1"/>
          </p:cNvSpPr>
          <p:nvPr>
            <p:ph type="ftr" sz="quarter" idx="11"/>
          </p:nvPr>
        </p:nvSpPr>
        <p:spPr/>
        <p:txBody>
          <a:bodyPr/>
          <a:lstStyle/>
          <a:p>
            <a:endParaRPr lang="en-GB"/>
          </a:p>
        </p:txBody>
      </p:sp>
      <p:sp>
        <p:nvSpPr>
          <p:cNvPr id="6" name="Номер слайда 5">
            <a:extLst>
              <a:ext uri="{FF2B5EF4-FFF2-40B4-BE49-F238E27FC236}">
                <a16:creationId xmlns:a16="http://schemas.microsoft.com/office/drawing/2014/main" id="{4DC913BC-44E8-4D6B-BFE6-71AC5CF7F7EC}"/>
              </a:ext>
            </a:extLst>
          </p:cNvPr>
          <p:cNvSpPr>
            <a:spLocks noGrp="1"/>
          </p:cNvSpPr>
          <p:nvPr>
            <p:ph type="sldNum" sz="quarter" idx="12"/>
          </p:nvPr>
        </p:nvSpPr>
        <p:spPr/>
        <p:txBody>
          <a:bodyPr/>
          <a:lstStyle/>
          <a:p>
            <a:fld id="{490A910A-759F-45A4-82A6-6C38129F405A}" type="slidenum">
              <a:rPr lang="en-GB" smtClean="0"/>
              <a:t>‹#›</a:t>
            </a:fld>
            <a:endParaRPr lang="en-GB"/>
          </a:p>
        </p:txBody>
      </p:sp>
    </p:spTree>
    <p:extLst>
      <p:ext uri="{BB962C8B-B14F-4D97-AF65-F5344CB8AC3E}">
        <p14:creationId xmlns:p14="http://schemas.microsoft.com/office/powerpoint/2010/main" val="2428892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63500"/>
            <a:ext cx="9144000" cy="1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4"/>
          <p:cNvSpPr/>
          <p:nvPr userDrawn="1"/>
        </p:nvSpPr>
        <p:spPr>
          <a:xfrm>
            <a:off x="0" y="0"/>
            <a:ext cx="9144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137760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8756128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Agenda Layout">
    <p:spTree>
      <p:nvGrpSpPr>
        <p:cNvPr id="1" name=""/>
        <p:cNvGrpSpPr/>
        <p:nvPr/>
      </p:nvGrpSpPr>
      <p:grpSpPr>
        <a:xfrm>
          <a:off x="0" y="0"/>
          <a:ext cx="0" cy="0"/>
          <a:chOff x="0" y="0"/>
          <a:chExt cx="0" cy="0"/>
        </a:xfrm>
      </p:grpSpPr>
      <p:sp>
        <p:nvSpPr>
          <p:cNvPr id="6" name="Rectangle 5"/>
          <p:cNvSpPr/>
          <p:nvPr userDrawn="1"/>
        </p:nvSpPr>
        <p:spPr>
          <a:xfrm>
            <a:off x="-2604" y="0"/>
            <a:ext cx="15841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74" name="Picture 2" descr="E:\002-KIMS BUSINESS\007-02-Fullslidesppt-Contents\20161228\02-edu\bulb-item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9484" y="938231"/>
            <a:ext cx="1584176" cy="3515958"/>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E:\002-KIMS BUSINESS\007-02-Fullslidesppt-Contents\20161228\02-edu\bulb-item.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r="50000"/>
          <a:stretch/>
        </p:blipFill>
        <p:spPr bwMode="auto">
          <a:xfrm>
            <a:off x="789484" y="938231"/>
            <a:ext cx="792088" cy="3515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73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5326783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307657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43992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Basic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96085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143508" y="92609"/>
            <a:ext cx="8856984" cy="49582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bg1"/>
                </a:solidFill>
                <a:latin typeface="+mn-lt"/>
                <a:cs typeface="Arial" pitchFamily="34" charset="0"/>
              </a:defRPr>
            </a:lvl1pPr>
          </a:lstStyle>
          <a:p>
            <a:pPr lvl="0"/>
            <a:r>
              <a:rPr lang="en-US" altLang="ko-KR" dirty="0"/>
              <a:t>Insert the title of your subtitle Here</a:t>
            </a:r>
          </a:p>
        </p:txBody>
      </p:sp>
      <p:sp>
        <p:nvSpPr>
          <p:cNvPr id="6" name="Picture Placeholder 2"/>
          <p:cNvSpPr>
            <a:spLocks noGrp="1"/>
          </p:cNvSpPr>
          <p:nvPr>
            <p:ph type="pic" idx="12" hasCustomPrompt="1"/>
          </p:nvPr>
        </p:nvSpPr>
        <p:spPr>
          <a:xfrm>
            <a:off x="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232792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465584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983760" y="1347774"/>
            <a:ext cx="2160240" cy="187204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Rectangle 11"/>
          <p:cNvSpPr/>
          <p:nvPr userDrawn="1"/>
        </p:nvSpPr>
        <p:spPr>
          <a:xfrm>
            <a:off x="2328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Rectangle 12"/>
          <p:cNvSpPr/>
          <p:nvPr userDrawn="1"/>
        </p:nvSpPr>
        <p:spPr>
          <a:xfrm>
            <a:off x="4656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6984000" y="3219822"/>
            <a:ext cx="2160000"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15967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s and Contents Layout">
    <p:spTree>
      <p:nvGrpSpPr>
        <p:cNvPr id="1" name=""/>
        <p:cNvGrpSpPr/>
        <p:nvPr/>
      </p:nvGrpSpPr>
      <p:grpSpPr>
        <a:xfrm>
          <a:off x="0" y="0"/>
          <a:ext cx="0" cy="0"/>
          <a:chOff x="0" y="0"/>
          <a:chExt cx="0" cy="0"/>
        </a:xfrm>
      </p:grpSpPr>
      <p:sp>
        <p:nvSpPr>
          <p:cNvPr id="7" name="Rectangle 6"/>
          <p:cNvSpPr/>
          <p:nvPr userDrawn="1"/>
        </p:nvSpPr>
        <p:spPr>
          <a:xfrm>
            <a:off x="0" y="2932113"/>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55776" y="1131590"/>
            <a:ext cx="7230270" cy="3677432"/>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4513480" y="1626257"/>
            <a:ext cx="3465217" cy="256260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467544" y="3363838"/>
            <a:ext cx="3024336"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326058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Rectangle 4"/>
          <p:cNvSpPr/>
          <p:nvPr userDrawn="1"/>
        </p:nvSpPr>
        <p:spPr>
          <a:xfrm>
            <a:off x="0" y="1759754"/>
            <a:ext cx="9144000" cy="22113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23208" y="1042230"/>
            <a:ext cx="2869272" cy="3474631"/>
          </a:xfrm>
          <a:prstGeom prst="rect">
            <a:avLst/>
          </a:prstGeom>
          <a:noFill/>
          <a:extLst>
            <a:ext uri="{909E8E84-426E-40DD-AFC4-6F175D3DCCD1}">
              <a14:hiddenFill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7380312" y="1175233"/>
            <a:ext cx="1008112"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2" hasCustomPrompt="1"/>
          </p:nvPr>
        </p:nvSpPr>
        <p:spPr>
          <a:xfrm>
            <a:off x="5643269" y="1261134"/>
            <a:ext cx="1654766" cy="255610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0013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3059832"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4860032" y="0"/>
            <a:ext cx="36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Rectangle 2"/>
          <p:cNvSpPr/>
          <p:nvPr userDrawn="1"/>
        </p:nvSpPr>
        <p:spPr>
          <a:xfrm>
            <a:off x="4896032" y="1311750"/>
            <a:ext cx="180000" cy="252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3440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theme" Target="../theme/theme4.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72" r:id="rId2"/>
    <p:sldLayoutId id="2147483670" r:id="rId3"/>
    <p:sldLayoutId id="2147483652" r:id="rId4"/>
    <p:sldLayoutId id="2147483671" r:id="rId5"/>
    <p:sldLayoutId id="2147483655" r:id="rId6"/>
    <p:sldLayoutId id="2147483662" r:id="rId7"/>
    <p:sldLayoutId id="2147483663" r:id="rId8"/>
    <p:sldLayoutId id="2147483665" r:id="rId9"/>
    <p:sldLayoutId id="2147483666" r:id="rId10"/>
    <p:sldLayoutId id="2147483667" r:id="rId11"/>
    <p:sldLayoutId id="2147483664" r:id="rId12"/>
    <p:sldLayoutId id="2147483668" r:id="rId13"/>
    <p:sldLayoutId id="2147483669" r:id="rId14"/>
    <p:sldLayoutId id="2147483673" r:id="rId15"/>
    <p:sldLayoutId id="2147483656" r:id="rId1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1A7B9E-CD75-455E-B874-D857BD51995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GB"/>
          </a:p>
        </p:txBody>
      </p:sp>
      <p:sp>
        <p:nvSpPr>
          <p:cNvPr id="3" name="Текст 2">
            <a:extLst>
              <a:ext uri="{FF2B5EF4-FFF2-40B4-BE49-F238E27FC236}">
                <a16:creationId xmlns:a16="http://schemas.microsoft.com/office/drawing/2014/main" id="{23C13475-FE9F-4431-8D95-755C91D3CA8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681782C6-0691-402C-B9BD-43EC9F26297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3B1A001B-959F-4AD0-A269-45CEFF347CC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Номер слайда 5">
            <a:extLst>
              <a:ext uri="{FF2B5EF4-FFF2-40B4-BE49-F238E27FC236}">
                <a16:creationId xmlns:a16="http://schemas.microsoft.com/office/drawing/2014/main" id="{758D6604-9014-4D6C-A776-13D762C9745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90A910A-759F-45A4-82A6-6C38129F405A}" type="slidenum">
              <a:rPr lang="en-GB" smtClean="0"/>
              <a:t>‹#›</a:t>
            </a:fld>
            <a:endParaRPr lang="en-GB"/>
          </a:p>
        </p:txBody>
      </p:sp>
    </p:spTree>
    <p:extLst>
      <p:ext uri="{BB962C8B-B14F-4D97-AF65-F5344CB8AC3E}">
        <p14:creationId xmlns:p14="http://schemas.microsoft.com/office/powerpoint/2010/main" val="143593493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1A7B9E-CD75-455E-B874-D857BD51995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a:t>Образец заголовка</a:t>
            </a:r>
            <a:endParaRPr lang="en-GB"/>
          </a:p>
        </p:txBody>
      </p:sp>
      <p:sp>
        <p:nvSpPr>
          <p:cNvPr id="3" name="Текст 2">
            <a:extLst>
              <a:ext uri="{FF2B5EF4-FFF2-40B4-BE49-F238E27FC236}">
                <a16:creationId xmlns:a16="http://schemas.microsoft.com/office/drawing/2014/main" id="{23C13475-FE9F-4431-8D95-755C91D3CA8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GB"/>
          </a:p>
        </p:txBody>
      </p:sp>
      <p:sp>
        <p:nvSpPr>
          <p:cNvPr id="4" name="Дата 3">
            <a:extLst>
              <a:ext uri="{FF2B5EF4-FFF2-40B4-BE49-F238E27FC236}">
                <a16:creationId xmlns:a16="http://schemas.microsoft.com/office/drawing/2014/main" id="{681782C6-0691-402C-B9BD-43EC9F26297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0BEA06E-38DA-4DE5-A2F7-5B14511D13A8}" type="datetimeFigureOut">
              <a:rPr lang="en-GB" smtClean="0"/>
              <a:t>17/05/2025</a:t>
            </a:fld>
            <a:endParaRPr lang="en-GB"/>
          </a:p>
        </p:txBody>
      </p:sp>
      <p:sp>
        <p:nvSpPr>
          <p:cNvPr id="5" name="Нижний колонтитул 4">
            <a:extLst>
              <a:ext uri="{FF2B5EF4-FFF2-40B4-BE49-F238E27FC236}">
                <a16:creationId xmlns:a16="http://schemas.microsoft.com/office/drawing/2014/main" id="{3B1A001B-959F-4AD0-A269-45CEFF347CC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Номер слайда 5">
            <a:extLst>
              <a:ext uri="{FF2B5EF4-FFF2-40B4-BE49-F238E27FC236}">
                <a16:creationId xmlns:a16="http://schemas.microsoft.com/office/drawing/2014/main" id="{758D6604-9014-4D6C-A776-13D762C9745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90A910A-759F-45A4-82A6-6C38129F405A}" type="slidenum">
              <a:rPr lang="en-GB" smtClean="0"/>
              <a:t>‹#›</a:t>
            </a:fld>
            <a:endParaRPr lang="en-GB"/>
          </a:p>
        </p:txBody>
      </p:sp>
    </p:spTree>
    <p:extLst>
      <p:ext uri="{BB962C8B-B14F-4D97-AF65-F5344CB8AC3E}">
        <p14:creationId xmlns:p14="http://schemas.microsoft.com/office/powerpoint/2010/main" val="85934867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hyperlink" Target="https://t-laboratory.ru/2020/01/27/6-osnovnyh-koncepcijmarketinga/" TargetMode="External"/><Relationship Id="rId2" Type="http://schemas.openxmlformats.org/officeDocument/2006/relationships/hyperlink" Target="https://in-scale.ru/blog/funkcii-marketinga-celi-i-zadachi" TargetMode="Externa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2B520D17-7311-485D-9922-E9D1214D24FA}"/>
              </a:ext>
            </a:extLst>
          </p:cNvPr>
          <p:cNvSpPr/>
          <p:nvPr/>
        </p:nvSpPr>
        <p:spPr>
          <a:xfrm>
            <a:off x="3059832" y="0"/>
            <a:ext cx="6084168" cy="5143500"/>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sz="quarter" idx="4294967295"/>
          </p:nvPr>
        </p:nvSpPr>
        <p:spPr>
          <a:xfrm>
            <a:off x="3355406" y="1347788"/>
            <a:ext cx="5545137" cy="1455737"/>
          </a:xfrm>
        </p:spPr>
        <p:txBody>
          <a:bodyPr>
            <a:normAutofit fontScale="92500"/>
          </a:bodyPr>
          <a:lstStyle/>
          <a:p>
            <a:pPr marL="0" indent="0">
              <a:buNone/>
            </a:pPr>
            <a:r>
              <a:rPr lang="en-US" sz="3600" dirty="0">
                <a:solidFill>
                  <a:schemeClr val="bg1"/>
                </a:solidFill>
                <a:latin typeface="Times New Roman" panose="02020603050405020304" pitchFamily="18" charset="0"/>
                <a:cs typeface="Times New Roman" panose="02020603050405020304" pitchFamily="18" charset="0"/>
              </a:rPr>
              <a:t>SMM </a:t>
            </a:r>
            <a:r>
              <a:rPr lang="en-US" sz="3600" dirty="0" err="1">
                <a:solidFill>
                  <a:schemeClr val="bg1"/>
                </a:solidFill>
                <a:latin typeface="Times New Roman" panose="02020603050405020304" pitchFamily="18" charset="0"/>
                <a:cs typeface="Times New Roman" panose="02020603050405020304" pitchFamily="18" charset="0"/>
              </a:rPr>
              <a:t>menejari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va</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loyihalarni</a:t>
            </a:r>
            <a:r>
              <a:rPr lang="en-US" sz="3600" dirty="0">
                <a:solidFill>
                  <a:schemeClr val="bg1"/>
                </a:solidFill>
                <a:latin typeface="Times New Roman" panose="02020603050405020304" pitchFamily="18" charset="0"/>
                <a:cs typeface="Times New Roman" panose="02020603050405020304" pitchFamily="18" charset="0"/>
              </a:rPr>
              <a:t> </a:t>
            </a:r>
          </a:p>
          <a:p>
            <a:pPr marL="0" indent="0">
              <a:buNone/>
            </a:pPr>
            <a:r>
              <a:rPr lang="en-US" sz="3600" dirty="0" err="1">
                <a:solidFill>
                  <a:schemeClr val="bg1"/>
                </a:solidFill>
                <a:latin typeface="Times New Roman" panose="02020603050405020304" pitchFamily="18" charset="0"/>
                <a:cs typeface="Times New Roman" panose="02020603050405020304" pitchFamily="18" charset="0"/>
              </a:rPr>
              <a:t>boshqarish</a:t>
            </a:r>
            <a:endParaRPr lang="en-US" altLang="ko-KR" sz="4000" dirty="0">
              <a:solidFill>
                <a:schemeClr val="bg1"/>
              </a:solidFill>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sz="quarter" idx="4294967295"/>
          </p:nvPr>
        </p:nvSpPr>
        <p:spPr>
          <a:xfrm>
            <a:off x="3446831" y="3367348"/>
            <a:ext cx="4154487" cy="776288"/>
          </a:xfrm>
        </p:spPr>
        <p:txBody>
          <a:bodyPr>
            <a:normAutofit/>
          </a:bodyPr>
          <a:lstStyle/>
          <a:p>
            <a:pPr marL="0" indent="0">
              <a:buNone/>
            </a:pPr>
            <a:r>
              <a:rPr lang="en-US" sz="1800" dirty="0">
                <a:solidFill>
                  <a:schemeClr val="bg1"/>
                </a:solidFill>
                <a:latin typeface="Times New Roman" panose="02020603050405020304" pitchFamily="18" charset="0"/>
                <a:cs typeface="Times New Roman" panose="02020603050405020304" pitchFamily="18" charset="0"/>
              </a:rPr>
              <a:t>M.M. </a:t>
            </a:r>
            <a:r>
              <a:rPr lang="en-US" sz="1800" dirty="0" err="1">
                <a:solidFill>
                  <a:schemeClr val="bg1"/>
                </a:solidFill>
                <a:latin typeface="Times New Roman" panose="02020603050405020304" pitchFamily="18" charset="0"/>
                <a:cs typeface="Times New Roman" panose="02020603050405020304" pitchFamily="18" charset="0"/>
              </a:rPr>
              <a:t>Soliyev</a:t>
            </a:r>
            <a:r>
              <a:rPr lang="en-US" sz="1800" dirty="0">
                <a:solidFill>
                  <a:schemeClr val="bg1"/>
                </a:solidFill>
                <a:latin typeface="Times New Roman" panose="02020603050405020304" pitchFamily="18" charset="0"/>
                <a:cs typeface="Times New Roman" panose="02020603050405020304" pitchFamily="18" charset="0"/>
              </a:rPr>
              <a:t>,</a:t>
            </a:r>
          </a:p>
          <a:p>
            <a:pPr marL="0" indent="0">
              <a:buNone/>
            </a:pPr>
            <a:r>
              <a:rPr lang="en-US" sz="1800" dirty="0" err="1">
                <a:solidFill>
                  <a:schemeClr val="bg1"/>
                </a:solidFill>
                <a:latin typeface="Times New Roman" panose="02020603050405020304" pitchFamily="18" charset="0"/>
                <a:cs typeface="Times New Roman" panose="02020603050405020304" pitchFamily="18" charset="0"/>
              </a:rPr>
              <a:t>O’qituvchi</a:t>
            </a:r>
            <a:endParaRPr lang="en-US" sz="1800" dirty="0">
              <a:solidFill>
                <a:schemeClr val="bg1"/>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92107B00-BDBF-4C51-A7EF-23CEFCEA36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38" y="989095"/>
            <a:ext cx="3165309" cy="3165309"/>
          </a:xfrm>
          <a:prstGeom prst="rect">
            <a:avLst/>
          </a:prstGeom>
        </p:spPr>
      </p:pic>
    </p:spTree>
    <p:extLst>
      <p:ext uri="{BB962C8B-B14F-4D97-AF65-F5344CB8AC3E}">
        <p14:creationId xmlns:p14="http://schemas.microsoft.com/office/powerpoint/2010/main" val="2971841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uz-Latn-UZ" sz="2000" b="1" dirty="0">
                <a:latin typeface="Times New Roman" panose="02020603050405020304" pitchFamily="18" charset="0"/>
                <a:ea typeface="Times New Roman" panose="02020603050405020304" pitchFamily="18" charset="0"/>
              </a:rPr>
              <a:t>TALABALARNING KREDITLARNI OLISH TARTIBI</a:t>
            </a:r>
            <a:endParaRPr lang="ko-KR" altLang="en-US" sz="2000" dirty="0"/>
          </a:p>
        </p:txBody>
      </p:sp>
      <p:sp>
        <p:nvSpPr>
          <p:cNvPr id="10" name="Прямоугольник 9"/>
          <p:cNvSpPr/>
          <p:nvPr/>
        </p:nvSpPr>
        <p:spPr>
          <a:xfrm>
            <a:off x="467544" y="843558"/>
            <a:ext cx="8064896" cy="345638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1043608" y="1203598"/>
            <a:ext cx="6912768" cy="2959272"/>
          </a:xfrm>
          <a:prstGeom prst="rect">
            <a:avLst/>
          </a:prstGeom>
        </p:spPr>
        <p:txBody>
          <a:bodyPr wrap="square">
            <a:spAutoFit/>
          </a:bodyPr>
          <a:lstStyle/>
          <a:p>
            <a:pPr indent="533400" algn="just">
              <a:lnSpc>
                <a:spcPct val="115000"/>
              </a:lnSpc>
              <a:spcAft>
                <a:spcPts val="0"/>
              </a:spcAft>
            </a:pPr>
            <a:r>
              <a:rPr lang="uz-Latn-UZ" dirty="0">
                <a:latin typeface="Times New Roman" panose="02020603050405020304" pitchFamily="18" charset="0"/>
                <a:ea typeface="Calibri" panose="020F0502020204030204" pitchFamily="34" charset="0"/>
              </a:rPr>
              <a:t>O‘zbekiston Respublikasi Vazirlar Mahkamasining 2020-yil 31-dekabrdagi 824-sonli qarori bilan tasdiqlangan “OTMlarda o‘quv jarayoniga kredit-modul tizimini joriy etish tartibi to‘g‘risida Nizom” Nizomning 15- va 30-bandlariga asosan “O‘zbek tili orfografiyasi va punktuatsiyasi”</a:t>
            </a:r>
            <a:r>
              <a:rPr lang="uz-Latn-UZ" dirty="0">
                <a:solidFill>
                  <a:srgbClr val="000000"/>
                </a:solidFill>
                <a:latin typeface="Times New Roman" panose="02020603050405020304" pitchFamily="18" charset="0"/>
                <a:ea typeface="Calibri" panose="020F0502020204030204" pitchFamily="34" charset="0"/>
              </a:rPr>
              <a:t> </a:t>
            </a:r>
            <a:r>
              <a:rPr lang="uz-Latn-UZ" dirty="0">
                <a:latin typeface="Times New Roman" panose="02020603050405020304" pitchFamily="18" charset="0"/>
                <a:ea typeface="Calibri" panose="020F0502020204030204" pitchFamily="34" charset="0"/>
              </a:rPr>
              <a:t>fanidan 60 soat (3-semestrda 60) o‘quv yuklamasini o‘zlashtirgan, fan dasturi(sillabus)da belgilangan baholash tartibiga ko‘ra ijobiy baholanib kasbiy kompetensiyalarni yetarli darajada egallagan talabaga 3-semestrda 5 kredit beriladi. Talaba belgilangan ta’lim olish natijalariga erisha olmagan taqdirda kreditlar berilmaydi</a:t>
            </a:r>
            <a:endParaRPr lang="ru-RU"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66728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uz-Latn-UZ" sz="2000" dirty="0">
                <a:latin typeface="Times New Roman" panose="02020603050405020304" pitchFamily="18" charset="0"/>
                <a:cs typeface="Times New Roman" panose="02020603050405020304" pitchFamily="18" charset="0"/>
              </a:rPr>
              <a:t>TALABALARNING BILIMINI BAHOLASH MEZONLARI:</a:t>
            </a:r>
            <a:endParaRPr lang="ko-KR" altLang="en-US" sz="20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467544" y="843558"/>
            <a:ext cx="8064896" cy="3980962"/>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683568" y="1059582"/>
            <a:ext cx="7560840" cy="3980962"/>
          </a:xfrm>
          <a:prstGeom prst="rect">
            <a:avLst/>
          </a:prstGeom>
        </p:spPr>
        <p:txBody>
          <a:bodyPr wrap="square">
            <a:spAutoFit/>
          </a:bodyPr>
          <a:lstStyle/>
          <a:p>
            <a:pPr indent="533400"/>
            <a:r>
              <a:rPr lang="uz-Cyrl-UZ" sz="1200" b="1" dirty="0">
                <a:latin typeface="Times New Roman" panose="02020603050405020304" pitchFamily="18" charset="0"/>
                <a:cs typeface="Times New Roman" panose="02020603050405020304" pitchFamily="18" charset="0"/>
              </a:rPr>
              <a:t>A’lo (5) </a:t>
            </a:r>
            <a:r>
              <a:rPr lang="uz-Cyrl-UZ" sz="1200" dirty="0">
                <a:latin typeface="Times New Roman" panose="02020603050405020304" pitchFamily="18" charset="0"/>
                <a:cs typeface="Times New Roman" panose="02020603050405020304" pitchFamily="18" charset="0"/>
              </a:rPr>
              <a:t>baho olish uchun talaba hozirgi o‘zbek tilining og‘zaki va yozma shakllari, grafika, yozuv tarixi, yozuv  islohotlari, kirill va lotin yozuvidagi o‘zbek tilining imlo qoidalari, ularning o‘zaro qiyosiy tahlili, O‘zbek tili punktuatsiyasi asoslari, punktuatsiya tarixi, tinish belgilari turlari, ularning qo‘llanilishi to‘g‘risida nazariy jihatdan chuqur bilimga ega bo‘lishi, grafema va uning turlari, o‘zbek orfografiyasining prinsiplari, imlo qoidalari mazmuni, uni amalda qo‘llay olish, tinish belgilari va ularni yozma nutqda qo‘llay olishga oid savollarga ijodiy yond</a:t>
            </a:r>
            <a:r>
              <a:rPr lang="uz-Latn-UZ" sz="1200" dirty="0">
                <a:latin typeface="Times New Roman" panose="02020603050405020304" pitchFamily="18" charset="0"/>
                <a:cs typeface="Times New Roman" panose="02020603050405020304" pitchFamily="18" charset="0"/>
              </a:rPr>
              <a:t>a</a:t>
            </a:r>
            <a:r>
              <a:rPr lang="uz-Cyrl-UZ" sz="1200" dirty="0">
                <a:latin typeface="Times New Roman" panose="02020603050405020304" pitchFamily="18" charset="0"/>
                <a:cs typeface="Times New Roman" panose="02020603050405020304" pitchFamily="18" charset="0"/>
              </a:rPr>
              <a:t>shib, uning mohiyatini tushungan holda mustaqil ravishda mushohada yurita olishi, </a:t>
            </a:r>
            <a:r>
              <a:rPr lang="uz-Latn-UZ" sz="1200" dirty="0">
                <a:latin typeface="Times New Roman" panose="02020603050405020304" pitchFamily="18" charset="0"/>
                <a:cs typeface="Times New Roman" panose="02020603050405020304" pitchFamily="18" charset="0"/>
              </a:rPr>
              <a:t>imloviy xatosiz yoza olishi, </a:t>
            </a:r>
            <a:r>
              <a:rPr lang="uz-Cyrl-UZ" sz="1200" dirty="0">
                <a:latin typeface="Times New Roman" panose="02020603050405020304" pitchFamily="18" charset="0"/>
                <a:cs typeface="Times New Roman" panose="02020603050405020304" pitchFamily="18" charset="0"/>
              </a:rPr>
              <a:t>puxta bilishi va uni amaliyotda qo‘llay olishi shart.</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Yaxshi (4) </a:t>
            </a:r>
            <a:r>
              <a:rPr lang="uz-Cyrl-UZ" sz="1200" dirty="0">
                <a:latin typeface="Times New Roman" panose="02020603050405020304" pitchFamily="18" charset="0"/>
                <a:cs typeface="Times New Roman" panose="02020603050405020304" pitchFamily="18" charset="0"/>
              </a:rPr>
              <a:t>baho olish uchun talaba yozuv tarixi, kirill va lotin yozuvidagi  o‘zbek tilining imlo qoidalari, ularning o‘zaro  qiyosiy tahlili, o‘zbek  punktuatsiyasi asoslari, punktuatsiya tarixi, tinish belgilari turlari, ularning qo‘llanilishi  to‘g‘risida  nazariy jihatdan chuqur bilimga ega bo‘lishi, grafema va uning turlari, o‘zbek orfografiyasining prinsiplari, tinish belgilari va ularni yozma nutqda  qo‘llay olishga oid nazariy jihatdan bilimlarga ega bo‘lishi, </a:t>
            </a:r>
            <a:r>
              <a:rPr lang="uz-Latn-UZ" sz="1200" dirty="0">
                <a:latin typeface="Times New Roman" panose="02020603050405020304" pitchFamily="18" charset="0"/>
                <a:cs typeface="Times New Roman" panose="02020603050405020304" pitchFamily="18" charset="0"/>
              </a:rPr>
              <a:t>imloviy xatosiz yoza olishi,</a:t>
            </a:r>
            <a:r>
              <a:rPr lang="uz-Cyrl-UZ" sz="1200" dirty="0">
                <a:latin typeface="Times New Roman" panose="02020603050405020304" pitchFamily="18" charset="0"/>
                <a:cs typeface="Times New Roman" panose="02020603050405020304" pitchFamily="18" charset="0"/>
              </a:rPr>
              <a:t> qo‘yilgan mavzuning mohiyatini tushuna bilishi va uni amaliyotda qo‘llay olishi shart.</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Qoniqarli (3) </a:t>
            </a:r>
            <a:r>
              <a:rPr lang="uz-Cyrl-UZ" sz="1200" dirty="0">
                <a:latin typeface="Times New Roman" panose="02020603050405020304" pitchFamily="18" charset="0"/>
                <a:cs typeface="Times New Roman" panose="02020603050405020304" pitchFamily="18" charset="0"/>
              </a:rPr>
              <a:t>baho olish uchun talaba o‘zbek orfografiyasining prinsiplari, “Harflar imlosi”, “Asos va qo‘shimchalar imlosi”, “Qo‘shib yozish”, “Chiziqcha bilan yozish”, “Ajratib yozish”, “Ko‘chirish qoidalari”, “Bosh harflar imlosi” hamda punktuatsiya va uning prinsiplari, tinish belgilarining tasnifiga oid tushunchalarni qisman farqlay olishi, </a:t>
            </a:r>
            <a:r>
              <a:rPr lang="uz-Latn-UZ" sz="1200" dirty="0">
                <a:latin typeface="Times New Roman" panose="02020603050405020304" pitchFamily="18" charset="0"/>
                <a:cs typeface="Times New Roman" panose="02020603050405020304" pitchFamily="18" charset="0"/>
              </a:rPr>
              <a:t>imloviy xatosiz yoza olishi</a:t>
            </a:r>
            <a:r>
              <a:rPr lang="uz-Cyrl-UZ" sz="1200" dirty="0">
                <a:latin typeface="Times New Roman" panose="02020603050405020304" pitchFamily="18" charset="0"/>
                <a:cs typeface="Times New Roman" panose="02020603050405020304" pitchFamily="18" charset="0"/>
              </a:rPr>
              <a:t> shart. </a:t>
            </a:r>
            <a:endParaRPr lang="ru-RU" sz="1200" dirty="0">
              <a:latin typeface="Times New Roman" panose="02020603050405020304" pitchFamily="18" charset="0"/>
              <a:cs typeface="Times New Roman" panose="02020603050405020304" pitchFamily="18" charset="0"/>
            </a:endParaRPr>
          </a:p>
          <a:p>
            <a:pPr indent="533400"/>
            <a:r>
              <a:rPr lang="uz-Cyrl-UZ" sz="1200" b="1" dirty="0">
                <a:latin typeface="Times New Roman" panose="02020603050405020304" pitchFamily="18" charset="0"/>
                <a:cs typeface="Times New Roman" panose="02020603050405020304" pitchFamily="18" charset="0"/>
              </a:rPr>
              <a:t>Qoniqarsiz (2) </a:t>
            </a:r>
            <a:r>
              <a:rPr lang="uz-Cyrl-UZ" sz="1200" dirty="0">
                <a:latin typeface="Times New Roman" panose="02020603050405020304" pitchFamily="18" charset="0"/>
                <a:cs typeface="Times New Roman" panose="02020603050405020304" pitchFamily="18" charset="0"/>
              </a:rPr>
              <a:t>baho talabaga o‘zbek tilining asosiy imlo  qoidalari: “Harflar imlosi”, “Asos va qo‘shimchalar imlosi”, “Qo‘shib yozish”, “Chiziqcha bilan yozish”, “Ajratib yozish”, “Ko‘chirish qoidalari”, “Bosh harflar imlosi” hamda punktuatsiya va uning prinsiplari, tinish belgilarining tasnifi bo‘yicha aniq tasavvurga ega bo‘lmasligi va fanni o‘zlashtirmaganligi uchun qo‘yiladi.</a:t>
            </a:r>
            <a:endParaRPr lang="ru-RU" sz="1200" dirty="0">
              <a:latin typeface="Times New Roman" panose="02020603050405020304" pitchFamily="18" charset="0"/>
              <a:cs typeface="Times New Roman" panose="02020603050405020304" pitchFamily="18" charset="0"/>
            </a:endParaRPr>
          </a:p>
          <a:p>
            <a:pPr indent="533400" algn="just">
              <a:lnSpc>
                <a:spcPct val="115000"/>
              </a:lnSpc>
              <a:spcAft>
                <a:spcPts val="0"/>
              </a:spcAft>
            </a:pPr>
            <a:endParaRPr lang="ru-RU" sz="1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4619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402" y="170086"/>
            <a:ext cx="9144000" cy="576064"/>
          </a:xfrm>
        </p:spPr>
        <p:txBody>
          <a:bodyPr/>
          <a:lstStyle/>
          <a:p>
            <a:r>
              <a:rPr lang="uz-Latn-UZ" sz="2000" b="1" dirty="0">
                <a:solidFill>
                  <a:schemeClr val="tx1"/>
                </a:solidFill>
                <a:latin typeface="Times New Roman" panose="02020603050405020304" pitchFamily="18" charset="0"/>
                <a:cs typeface="Times New Roman" panose="02020603050405020304" pitchFamily="18" charset="0"/>
              </a:rPr>
              <a:t>NAZORATLARNI AMALGA OSHIRISH TARTIBI</a:t>
            </a:r>
            <a:endParaRPr lang="ko-KR" altLang="en-US"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82724" y="771550"/>
            <a:ext cx="8537748" cy="4032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solidFill>
                <a:schemeClr val="tx1"/>
              </a:solidFill>
            </a:endParaRPr>
          </a:p>
        </p:txBody>
      </p:sp>
      <p:sp>
        <p:nvSpPr>
          <p:cNvPr id="10" name="Прямоугольник 9"/>
          <p:cNvSpPr/>
          <p:nvPr/>
        </p:nvSpPr>
        <p:spPr>
          <a:xfrm>
            <a:off x="699170" y="771550"/>
            <a:ext cx="7704856" cy="3816429"/>
          </a:xfrm>
          <a:prstGeom prst="rect">
            <a:avLst/>
          </a:prstGeom>
        </p:spPr>
        <p:txBody>
          <a:bodyPr wrap="square">
            <a:spAutoFit/>
          </a:bodyPr>
          <a:lstStyle/>
          <a:p>
            <a:pPr indent="533400" algn="just"/>
            <a:r>
              <a:rPr lang="uz-Cyrl-UZ" sz="1600" b="1" dirty="0">
                <a:latin typeface="Times New Roman" panose="02020603050405020304" pitchFamily="18" charset="0"/>
                <a:cs typeface="Times New Roman" panose="02020603050405020304" pitchFamily="18" charset="0"/>
              </a:rPr>
              <a:t>Oraliq nazorat</a:t>
            </a:r>
            <a:r>
              <a:rPr lang="uz-Cyrl-UZ" sz="1600" dirty="0">
                <a:latin typeface="Times New Roman" panose="02020603050405020304" pitchFamily="18" charset="0"/>
                <a:cs typeface="Times New Roman" panose="02020603050405020304" pitchFamily="18" charset="0"/>
              </a:rPr>
              <a:t>: o‘tilgan mavzular bo‘yicha </a:t>
            </a:r>
            <a:r>
              <a:rPr lang="uz-Latn-UZ" sz="1600" b="1" i="1" u="sng" dirty="0">
                <a:latin typeface="Times New Roman" panose="02020603050405020304" pitchFamily="18" charset="0"/>
                <a:cs typeface="Times New Roman" panose="02020603050405020304" pitchFamily="18" charset="0"/>
              </a:rPr>
              <a:t>yozma</a:t>
            </a:r>
            <a:r>
              <a:rPr lang="en-US" sz="1600" b="1" i="1" u="sng" dirty="0">
                <a:latin typeface="Times New Roman" panose="02020603050405020304" pitchFamily="18" charset="0"/>
                <a:cs typeface="Times New Roman" panose="02020603050405020304" pitchFamily="18" charset="0"/>
              </a:rPr>
              <a:t> (</a:t>
            </a:r>
            <a:r>
              <a:rPr lang="en-US" sz="1600" b="1" i="1" u="sng" dirty="0" err="1">
                <a:latin typeface="Times New Roman" panose="02020603050405020304" pitchFamily="18" charset="0"/>
                <a:cs typeface="Times New Roman" panose="02020603050405020304" pitchFamily="18" charset="0"/>
              </a:rPr>
              <a:t>amaliy</a:t>
            </a:r>
            <a:r>
              <a:rPr lang="en-US" sz="1600" b="1" i="1" u="sng" dirty="0">
                <a:latin typeface="Times New Roman" panose="02020603050405020304" pitchFamily="18" charset="0"/>
                <a:cs typeface="Times New Roman" panose="02020603050405020304" pitchFamily="18" charset="0"/>
              </a:rPr>
              <a:t>)</a:t>
            </a:r>
            <a:r>
              <a:rPr lang="uz-Latn-UZ" sz="1600" b="1" i="1" u="sng" dirty="0">
                <a:latin typeface="Times New Roman" panose="02020603050405020304" pitchFamily="18" charset="0"/>
                <a:cs typeface="Times New Roman" panose="02020603050405020304" pitchFamily="18" charset="0"/>
              </a:rPr>
              <a:t> ish</a:t>
            </a:r>
            <a:r>
              <a:rPr lang="uz-Latn-UZ" sz="1600" dirty="0">
                <a:latin typeface="Times New Roman" panose="02020603050405020304" pitchFamily="18" charset="0"/>
                <a:cs typeface="Times New Roman" panose="02020603050405020304" pitchFamily="18" charset="0"/>
              </a:rPr>
              <a:t> shaklida </a:t>
            </a:r>
            <a:r>
              <a:rPr lang="uz-Cyrl-UZ" sz="1600" dirty="0">
                <a:latin typeface="Times New Roman" panose="02020603050405020304" pitchFamily="18" charset="0"/>
                <a:cs typeface="Times New Roman" panose="02020603050405020304" pitchFamily="18" charset="0"/>
              </a:rPr>
              <a:t>o‘tkaziladi.</a:t>
            </a:r>
            <a:endParaRPr lang="ru-RU" sz="1600" dirty="0">
              <a:latin typeface="Times New Roman" panose="02020603050405020304" pitchFamily="18" charset="0"/>
              <a:cs typeface="Times New Roman" panose="02020603050405020304" pitchFamily="18" charset="0"/>
            </a:endParaRPr>
          </a:p>
          <a:p>
            <a:pPr indent="533400" algn="just"/>
            <a:r>
              <a:rPr lang="uz-Latn-UZ" sz="1600" dirty="0">
                <a:latin typeface="Times New Roman" panose="02020603050405020304" pitchFamily="18" charset="0"/>
                <a:cs typeface="Times New Roman" panose="02020603050405020304" pitchFamily="18" charset="0"/>
              </a:rPr>
              <a:t>SMM menejari va loyihalarni  boshqarish fani uchun har bir talaba 3 ta savoldan iborat variant savollariga yozma javob beradi. Nazorat auditoriyada tashkil etiladi. Variant savolnoma savollari SMM menejari va loyihalarni  boshqarish fani mavzulariga tegishli manbalar mazmunini qamrab oladi. 3 ta savol uchun 80 daqiqa vaqt beriladi. </a:t>
            </a:r>
            <a:endParaRPr lang="en-US" sz="1600" dirty="0">
              <a:latin typeface="Times New Roman" panose="02020603050405020304" pitchFamily="18" charset="0"/>
              <a:cs typeface="Times New Roman" panose="02020603050405020304" pitchFamily="18" charset="0"/>
            </a:endParaRPr>
          </a:p>
          <a:p>
            <a:pPr indent="533400" algn="just"/>
            <a:r>
              <a:rPr lang="uz-Latn-UZ" sz="1600" dirty="0">
                <a:latin typeface="Times New Roman" panose="02020603050405020304" pitchFamily="18" charset="0"/>
                <a:cs typeface="Times New Roman" panose="02020603050405020304" pitchFamily="18" charset="0"/>
              </a:rPr>
              <a:t>Yozma ishni baholash mezoni: Talaba jami savollardan 3 tasiga to‘liq va to‘g‘ri javob bersa 5 baho beriladi.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2 </a:t>
            </a:r>
            <a:r>
              <a:rPr lang="en-US" sz="1600" dirty="0" err="1">
                <a:latin typeface="Times New Roman" panose="02020603050405020304" pitchFamily="18" charset="0"/>
                <a:cs typeface="Times New Roman" panose="02020603050405020304" pitchFamily="18" charset="0"/>
              </a:rPr>
              <a:t>tasi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to‘liq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4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1 </a:t>
            </a:r>
            <a:r>
              <a:rPr lang="en-US" sz="1600" dirty="0" err="1">
                <a:latin typeface="Times New Roman" panose="02020603050405020304" pitchFamily="18" charset="0"/>
                <a:cs typeface="Times New Roman" panose="02020603050405020304" pitchFamily="18" charset="0"/>
              </a:rPr>
              <a:t>tasiga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to‘liq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3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Talaba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jami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savollardan</a:t>
            </a:r>
            <a:r>
              <a:rPr lang="en-US" sz="1600" dirty="0">
                <a:latin typeface="Times New Roman" panose="02020603050405020304" pitchFamily="18" charset="0"/>
                <a:cs typeface="Times New Roman" panose="02020603050405020304" pitchFamily="18" charset="0"/>
              </a:rPr>
              <a:t> 0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kamiga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to‘g‘ri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javob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bersa</a:t>
            </a:r>
            <a:r>
              <a:rPr lang="en-US" sz="1600" dirty="0">
                <a:latin typeface="Times New Roman" panose="02020603050405020304" pitchFamily="18" charset="0"/>
                <a:cs typeface="Times New Roman" panose="02020603050405020304" pitchFamily="18" charset="0"/>
              </a:rPr>
              <a:t> 2 </a:t>
            </a:r>
            <a:r>
              <a:rPr lang="en-US" sz="1600" dirty="0" err="1">
                <a:latin typeface="Times New Roman" panose="02020603050405020304" pitchFamily="18" charset="0"/>
                <a:cs typeface="Times New Roman" panose="02020603050405020304" pitchFamily="18" charset="0"/>
              </a:rPr>
              <a:t>baho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beriladi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ONni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topshira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olmagan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hisoblanadi</a:t>
            </a:r>
            <a:r>
              <a:rPr lang="en-US" sz="1600" dirty="0">
                <a:latin typeface="Times New Roman" panose="02020603050405020304" pitchFamily="18" charset="0"/>
                <a:cs typeface="Times New Roman" panose="02020603050405020304" pitchFamily="18" charset="0"/>
              </a:rPr>
              <a:t>.</a:t>
            </a:r>
          </a:p>
          <a:p>
            <a:pPr indent="533400"/>
            <a:r>
              <a:rPr lang="en-US" sz="1600" dirty="0">
                <a:latin typeface="Times New Roman" panose="02020603050405020304" pitchFamily="18" charset="0"/>
                <a:cs typeface="Times New Roman" panose="02020603050405020304" pitchFamily="18" charset="0"/>
              </a:rPr>
              <a:t>ON </a:t>
            </a:r>
            <a:r>
              <a:rPr lang="en-US" sz="1600" dirty="0" err="1">
                <a:latin typeface="Times New Roman" panose="02020603050405020304" pitchFamily="18" charset="0"/>
                <a:cs typeface="Times New Roman" panose="02020603050405020304" pitchFamily="18" charset="0"/>
              </a:rPr>
              <a:t>savollaridan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namuna</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ctr"/>
            <a:r>
              <a:rPr lang="uz-Cyrl-UZ" sz="1600" b="1" dirty="0">
                <a:latin typeface="Times New Roman" panose="02020603050405020304" pitchFamily="18" charset="0"/>
                <a:cs typeface="Times New Roman" panose="02020603050405020304" pitchFamily="18" charset="0"/>
              </a:rPr>
              <a:t>1-bilet</a:t>
            </a:r>
            <a:endParaRPr lang="ru-RU" sz="1600" dirty="0">
              <a:latin typeface="Times New Roman" panose="02020603050405020304" pitchFamily="18" charset="0"/>
              <a:cs typeface="Times New Roman" panose="02020603050405020304" pitchFamily="18" charset="0"/>
            </a:endParaRPr>
          </a:p>
          <a:p>
            <a:r>
              <a:rPr lang="uz-Cyrl-UZ" sz="1600" dirty="0">
                <a:latin typeface="Times New Roman" panose="02020603050405020304" pitchFamily="18" charset="0"/>
                <a:cs typeface="Times New Roman" panose="02020603050405020304" pitchFamily="18" charset="0"/>
              </a:rPr>
              <a:t>1. </a:t>
            </a:r>
            <a:r>
              <a:rPr lang="en-US" sz="1600" dirty="0">
                <a:latin typeface="Times New Roman" panose="02020603050405020304" pitchFamily="18" charset="0"/>
                <a:cs typeface="Times New Roman" panose="02020603050405020304" pitchFamily="18" charset="0"/>
              </a:rPr>
              <a:t>SMM </a:t>
            </a:r>
            <a:r>
              <a:rPr lang="en-US" sz="1600" dirty="0" err="1">
                <a:latin typeface="Times New Roman" panose="02020603050405020304" pitchFamily="18" charset="0"/>
                <a:cs typeface="Times New Roman" panose="02020603050405020304" pitchFamily="18" charset="0"/>
              </a:rPr>
              <a:t>nima</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r>
              <a:rPr lang="uz-Cyrl-UZ" sz="1600"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Marketing</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va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sotish</a:t>
            </a:r>
            <a:endParaRPr lang="en-US" dirty="0">
              <a:latin typeface="Times New Roman" panose="02020603050405020304" pitchFamily="18" charset="0"/>
              <a:cs typeface="Times New Roman" panose="02020603050405020304" pitchFamily="18" charset="0"/>
            </a:endParaRPr>
          </a:p>
          <a:p>
            <a:r>
              <a:rPr lang="uz-Cyrl-UZ" sz="1600"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Risklarni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boshqarish</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1712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402" y="170086"/>
            <a:ext cx="9144000" cy="576064"/>
          </a:xfrm>
        </p:spPr>
        <p:txBody>
          <a:bodyPr/>
          <a:lstStyle/>
          <a:p>
            <a:r>
              <a:rPr lang="uz-Cyrl-UZ" sz="2000" b="1" dirty="0">
                <a:latin typeface="Times New Roman" panose="02020603050405020304" pitchFamily="18" charset="0"/>
                <a:cs typeface="Times New Roman" panose="02020603050405020304" pitchFamily="18" charset="0"/>
              </a:rPr>
              <a:t>YAKUNIY NAZORAT</a:t>
            </a:r>
            <a:r>
              <a:rPr lang="uz-Latn-UZ" sz="2000" b="1" dirty="0">
                <a:latin typeface="Times New Roman" panose="02020603050405020304" pitchFamily="18" charset="0"/>
                <a:cs typeface="Times New Roman" panose="02020603050405020304" pitchFamily="18" charset="0"/>
              </a:rPr>
              <a:t>NI AMALGA OSHIRISH TARTIBI</a:t>
            </a:r>
            <a:endParaRPr lang="ko-KR" altLang="en-US"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82724" y="771550"/>
            <a:ext cx="8537748" cy="4032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a:solidFill>
                <a:schemeClr val="tx1"/>
              </a:solidFill>
            </a:endParaRPr>
          </a:p>
        </p:txBody>
      </p:sp>
      <p:sp>
        <p:nvSpPr>
          <p:cNvPr id="10" name="Прямоугольник 9"/>
          <p:cNvSpPr/>
          <p:nvPr/>
        </p:nvSpPr>
        <p:spPr>
          <a:xfrm>
            <a:off x="699170" y="771550"/>
            <a:ext cx="7704856" cy="3924151"/>
          </a:xfrm>
          <a:prstGeom prst="rect">
            <a:avLst/>
          </a:prstGeom>
        </p:spPr>
        <p:txBody>
          <a:bodyPr wrap="square">
            <a:spAutoFit/>
          </a:bodyPr>
          <a:lstStyle/>
          <a:p>
            <a:pPr indent="533400" algn="just"/>
            <a:r>
              <a:rPr lang="uz-Latn-UZ" sz="1550" b="1" dirty="0">
                <a:latin typeface="Times New Roman" panose="02020603050405020304" pitchFamily="18" charset="0"/>
                <a:cs typeface="Times New Roman" panose="02020603050405020304" pitchFamily="18" charset="0"/>
              </a:rPr>
              <a:t>Yakuniy</a:t>
            </a:r>
            <a:r>
              <a:rPr lang="uz-Cyrl-UZ" sz="1550" b="1" dirty="0">
                <a:latin typeface="Times New Roman" panose="02020603050405020304" pitchFamily="18" charset="0"/>
                <a:cs typeface="Times New Roman" panose="02020603050405020304" pitchFamily="18" charset="0"/>
              </a:rPr>
              <a:t> nazorat</a:t>
            </a:r>
            <a:r>
              <a:rPr lang="uz-Cyrl-UZ" sz="1550" dirty="0">
                <a:latin typeface="Times New Roman" panose="02020603050405020304" pitchFamily="18" charset="0"/>
                <a:cs typeface="Times New Roman" panose="02020603050405020304" pitchFamily="18" charset="0"/>
              </a:rPr>
              <a:t>: </a:t>
            </a:r>
            <a:r>
              <a:rPr lang="uz-Cyrl-UZ" sz="1400" dirty="0">
                <a:latin typeface="Times New Roman" panose="02020603050405020304" pitchFamily="18" charset="0"/>
                <a:cs typeface="Times New Roman" panose="02020603050405020304" pitchFamily="18" charset="0"/>
              </a:rPr>
              <a:t>o‘tilgan mavzular bo‘yicha </a:t>
            </a:r>
            <a:r>
              <a:rPr lang="uz-Latn-UZ" sz="1400" b="1" i="1" u="sng" dirty="0">
                <a:latin typeface="Times New Roman" panose="02020603050405020304" pitchFamily="18" charset="0"/>
                <a:cs typeface="Times New Roman" panose="02020603050405020304" pitchFamily="18" charset="0"/>
              </a:rPr>
              <a:t>yozma</a:t>
            </a:r>
            <a:r>
              <a:rPr lang="en-US" sz="1400" b="1" i="1" u="sng" dirty="0">
                <a:latin typeface="Times New Roman" panose="02020603050405020304" pitchFamily="18" charset="0"/>
                <a:cs typeface="Times New Roman" panose="02020603050405020304" pitchFamily="18" charset="0"/>
              </a:rPr>
              <a:t> (</a:t>
            </a:r>
            <a:r>
              <a:rPr lang="en-US" sz="1400" b="1" i="1" u="sng" dirty="0" err="1">
                <a:latin typeface="Times New Roman" panose="02020603050405020304" pitchFamily="18" charset="0"/>
                <a:cs typeface="Times New Roman" panose="02020603050405020304" pitchFamily="18" charset="0"/>
              </a:rPr>
              <a:t>amaliy</a:t>
            </a:r>
            <a:r>
              <a:rPr lang="en-US" sz="1400" b="1" i="1" u="sng" dirty="0">
                <a:latin typeface="Times New Roman" panose="02020603050405020304" pitchFamily="18" charset="0"/>
                <a:cs typeface="Times New Roman" panose="02020603050405020304" pitchFamily="18" charset="0"/>
              </a:rPr>
              <a:t>)</a:t>
            </a:r>
            <a:r>
              <a:rPr lang="uz-Latn-UZ" sz="1400" b="1" i="1" u="sng" dirty="0">
                <a:latin typeface="Times New Roman" panose="02020603050405020304" pitchFamily="18" charset="0"/>
                <a:cs typeface="Times New Roman" panose="02020603050405020304" pitchFamily="18" charset="0"/>
              </a:rPr>
              <a:t> ish</a:t>
            </a:r>
            <a:r>
              <a:rPr lang="uz-Latn-UZ" sz="1400" dirty="0">
                <a:latin typeface="Times New Roman" panose="02020603050405020304" pitchFamily="18" charset="0"/>
                <a:cs typeface="Times New Roman" panose="02020603050405020304" pitchFamily="18" charset="0"/>
              </a:rPr>
              <a:t> shaklida </a:t>
            </a:r>
            <a:r>
              <a:rPr lang="uz-Cyrl-UZ" sz="1400" dirty="0">
                <a:latin typeface="Times New Roman" panose="02020603050405020304" pitchFamily="18" charset="0"/>
                <a:cs typeface="Times New Roman" panose="02020603050405020304" pitchFamily="18" charset="0"/>
              </a:rPr>
              <a:t>o‘tkaziladi.</a:t>
            </a:r>
            <a:endParaRPr lang="ru-RU" sz="1400" dirty="0">
              <a:latin typeface="Times New Roman" panose="02020603050405020304" pitchFamily="18" charset="0"/>
              <a:cs typeface="Times New Roman" panose="02020603050405020304" pitchFamily="18" charset="0"/>
            </a:endParaRPr>
          </a:p>
          <a:p>
            <a:pPr indent="533400" algn="just"/>
            <a:r>
              <a:rPr lang="uz-Latn-UZ" sz="1400" dirty="0">
                <a:latin typeface="Times New Roman" panose="02020603050405020304" pitchFamily="18" charset="0"/>
                <a:cs typeface="Times New Roman" panose="02020603050405020304" pitchFamily="18" charset="0"/>
              </a:rPr>
              <a:t>SMM menejari va loyihalarni  boshqarish fani uchun har bir talaba 3 ta savoldan iborat variant savollariga yozma javob beradi. Nazorat auditoriyada tashkil etiladi. Variant savolnoma savollari SMM menejari va loyihalarni  boshqarish fani mavzulariga tegishli manbalar mazmunini qamrab oladi. 3 ta savol uchun 80 daqiqa vaqt beriladi.</a:t>
            </a:r>
            <a:endParaRPr lang="ru-RU" sz="1550" dirty="0">
              <a:latin typeface="Times New Roman" panose="02020603050405020304" pitchFamily="18" charset="0"/>
              <a:cs typeface="Times New Roman" panose="02020603050405020304" pitchFamily="18" charset="0"/>
            </a:endParaRPr>
          </a:p>
          <a:p>
            <a:pPr indent="533400"/>
            <a:r>
              <a:rPr lang="uz-Latn-UZ" sz="1550" dirty="0">
                <a:latin typeface="Times New Roman" panose="02020603050405020304" pitchFamily="18" charset="0"/>
                <a:cs typeface="Times New Roman" panose="02020603050405020304" pitchFamily="18" charset="0"/>
              </a:rPr>
              <a:t>Yozma ishni baholash mezoni: Talaba jami savollardan 3 tasiga to‘g‘ri va to‘liq javob bersa 5 baho beriladi.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2 </a:t>
            </a:r>
            <a:r>
              <a:rPr lang="en-US" sz="1550" dirty="0" err="1">
                <a:latin typeface="Times New Roman" panose="02020603050405020304" pitchFamily="18" charset="0"/>
                <a:cs typeface="Times New Roman" panose="02020603050405020304" pitchFamily="18" charset="0"/>
              </a:rPr>
              <a:t>tasiga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to‘liq</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4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1 </a:t>
            </a:r>
            <a:r>
              <a:rPr lang="en-US" sz="1550" dirty="0" err="1">
                <a:latin typeface="Times New Roman" panose="02020603050405020304" pitchFamily="18" charset="0"/>
                <a:cs typeface="Times New Roman" panose="02020603050405020304" pitchFamily="18" charset="0"/>
              </a:rPr>
              <a:t>tasiga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to‘liq</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3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Talaba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jami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savollardan</a:t>
            </a:r>
            <a:r>
              <a:rPr lang="en-US" sz="1550" dirty="0">
                <a:latin typeface="Times New Roman" panose="02020603050405020304" pitchFamily="18" charset="0"/>
                <a:cs typeface="Times New Roman" panose="02020603050405020304" pitchFamily="18" charset="0"/>
              </a:rPr>
              <a:t> 0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undan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kamiga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to‘g‘ri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javob</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bersa</a:t>
            </a:r>
            <a:r>
              <a:rPr lang="en-US" sz="1550" dirty="0">
                <a:latin typeface="Times New Roman" panose="02020603050405020304" pitchFamily="18" charset="0"/>
                <a:cs typeface="Times New Roman" panose="02020603050405020304" pitchFamily="18" charset="0"/>
              </a:rPr>
              <a:t> 2 </a:t>
            </a:r>
            <a:r>
              <a:rPr lang="en-US" sz="1550" dirty="0" err="1">
                <a:latin typeface="Times New Roman" panose="02020603050405020304" pitchFamily="18" charset="0"/>
                <a:cs typeface="Times New Roman" panose="02020603050405020304" pitchFamily="18" charset="0"/>
              </a:rPr>
              <a:t>baho</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beriladi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va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YNni</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topshira</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olmagan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hisoblanadi</a:t>
            </a:r>
            <a:r>
              <a:rPr lang="en-US" sz="1550" dirty="0">
                <a:latin typeface="Times New Roman" panose="02020603050405020304" pitchFamily="18" charset="0"/>
                <a:cs typeface="Times New Roman" panose="02020603050405020304" pitchFamily="18" charset="0"/>
              </a:rPr>
              <a:t>.</a:t>
            </a:r>
            <a:endParaRPr lang="ru-RU" sz="1550" dirty="0">
              <a:latin typeface="Times New Roman" panose="02020603050405020304" pitchFamily="18" charset="0"/>
              <a:cs typeface="Times New Roman" panose="02020603050405020304" pitchFamily="18" charset="0"/>
            </a:endParaRPr>
          </a:p>
          <a:p>
            <a:pPr indent="533400"/>
            <a:r>
              <a:rPr lang="en-US" sz="1550" dirty="0">
                <a:latin typeface="Times New Roman" panose="02020603050405020304" pitchFamily="18" charset="0"/>
                <a:cs typeface="Times New Roman" panose="02020603050405020304" pitchFamily="18" charset="0"/>
              </a:rPr>
              <a:t>YN </a:t>
            </a:r>
            <a:r>
              <a:rPr lang="en-US" sz="1550" dirty="0" err="1">
                <a:latin typeface="Times New Roman" panose="02020603050405020304" pitchFamily="18" charset="0"/>
                <a:cs typeface="Times New Roman" panose="02020603050405020304" pitchFamily="18" charset="0"/>
              </a:rPr>
              <a:t>savollaridan</a:t>
            </a:r>
            <a:r>
              <a:rPr lang="en-US" sz="1550" dirty="0">
                <a:latin typeface="Times New Roman" panose="02020603050405020304" pitchFamily="18" charset="0"/>
                <a:cs typeface="Times New Roman" panose="02020603050405020304" pitchFamily="18" charset="0"/>
              </a:rPr>
              <a:t> </a:t>
            </a:r>
            <a:r>
              <a:rPr lang="en-US" sz="1550" dirty="0" err="1">
                <a:latin typeface="Times New Roman" panose="02020603050405020304" pitchFamily="18" charset="0"/>
                <a:cs typeface="Times New Roman" panose="02020603050405020304" pitchFamily="18" charset="0"/>
              </a:rPr>
              <a:t>namuna</a:t>
            </a:r>
            <a:r>
              <a:rPr lang="en-US" sz="1550" dirty="0">
                <a:latin typeface="Times New Roman" panose="02020603050405020304" pitchFamily="18" charset="0"/>
                <a:cs typeface="Times New Roman" panose="02020603050405020304" pitchFamily="18" charset="0"/>
              </a:rPr>
              <a:t>:</a:t>
            </a:r>
            <a:endParaRPr lang="ru-RU" sz="1550" dirty="0">
              <a:latin typeface="Times New Roman" panose="02020603050405020304" pitchFamily="18" charset="0"/>
              <a:cs typeface="Times New Roman" panose="02020603050405020304" pitchFamily="18" charset="0"/>
            </a:endParaRPr>
          </a:p>
          <a:p>
            <a:pPr indent="533400" algn="ctr"/>
            <a:r>
              <a:rPr lang="uz-Cyrl-UZ" sz="1550" b="1" dirty="0">
                <a:latin typeface="Times New Roman" panose="02020603050405020304" pitchFamily="18" charset="0"/>
                <a:cs typeface="Times New Roman" panose="02020603050405020304" pitchFamily="18" charset="0"/>
              </a:rPr>
              <a:t>1-bilet</a:t>
            </a:r>
            <a:endParaRPr lang="en-US" sz="1550" dirty="0">
              <a:latin typeface="Times New Roman" panose="02020603050405020304" pitchFamily="18" charset="0"/>
              <a:cs typeface="Times New Roman" panose="02020603050405020304" pitchFamily="18" charset="0"/>
            </a:endParaRPr>
          </a:p>
          <a:p>
            <a:pPr marL="342900" indent="-342900">
              <a:buAutoNum type="arabicPeriod"/>
            </a:pPr>
            <a:r>
              <a:rPr lang="uz-Cyrl-UZ" dirty="0">
                <a:latin typeface="Times New Roman" panose="02020603050405020304" pitchFamily="18" charset="0"/>
                <a:cs typeface="Times New Roman" panose="02020603050405020304" pitchFamily="18" charset="0"/>
              </a:rPr>
              <a:t>So'nggi smm yangiliklari va tendensiyalar</a:t>
            </a:r>
            <a:endParaRPr lang="en-US" dirty="0">
              <a:latin typeface="Times New Roman" panose="02020603050405020304" pitchFamily="18" charset="0"/>
              <a:cs typeface="Times New Roman" panose="02020603050405020304" pitchFamily="18" charset="0"/>
            </a:endParaRPr>
          </a:p>
          <a:p>
            <a:pPr marL="342900" indent="-342900">
              <a:buAutoNum type="arabicPeriod"/>
            </a:pPr>
            <a:r>
              <a:rPr lang="en-US" dirty="0">
                <a:latin typeface="Times New Roman" panose="02020603050405020304" pitchFamily="18" charset="0"/>
                <a:cs typeface="Times New Roman" panose="02020603050405020304" pitchFamily="18" charset="0"/>
              </a:rPr>
              <a:t>I</a:t>
            </a:r>
            <a:r>
              <a:rPr lang="uz-Cyrl-UZ" dirty="0">
                <a:latin typeface="Times New Roman" panose="02020603050405020304" pitchFamily="18" charset="0"/>
                <a:cs typeface="Times New Roman" panose="02020603050405020304" pitchFamily="18" charset="0"/>
              </a:rPr>
              <a:t>jtimoiy tarmoqda influenser marketing </a:t>
            </a:r>
            <a:endParaRPr lang="en-US" dirty="0">
              <a:latin typeface="Times New Roman" panose="02020603050405020304" pitchFamily="18" charset="0"/>
              <a:cs typeface="Times New Roman" panose="02020603050405020304" pitchFamily="18" charset="0"/>
            </a:endParaRPr>
          </a:p>
          <a:p>
            <a:pPr marL="342900" indent="-342900">
              <a:buAutoNum type="arabicPeriod"/>
            </a:pPr>
            <a:r>
              <a:rPr lang="uz-Cyrl-UZ" dirty="0">
                <a:latin typeface="Times New Roman" panose="02020603050405020304" pitchFamily="18" charset="0"/>
                <a:cs typeface="Times New Roman" panose="02020603050405020304" pitchFamily="18" charset="0"/>
              </a:rPr>
              <a:t>Big data va ijtimoiy tarmoqda analitika</a:t>
            </a:r>
            <a:endParaRPr lang="ru-RU" dirty="0">
              <a:latin typeface="Times New Roman" panose="02020603050405020304" pitchFamily="18" charset="0"/>
              <a:cs typeface="Times New Roman" panose="02020603050405020304" pitchFamily="18" charset="0"/>
            </a:endParaRPr>
          </a:p>
          <a:p>
            <a:pPr indent="533400" algn="just"/>
            <a:endParaRPr lang="ru-RU"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832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0"/>
            <a:ext cx="9144000" cy="576064"/>
          </a:xfrm>
        </p:spPr>
        <p:txBody>
          <a:bodyPr/>
          <a:lstStyle/>
          <a:p>
            <a:r>
              <a:rPr lang="en-US" sz="1600" dirty="0">
                <a:latin typeface="Times New Roman" panose="02020603050405020304" pitchFamily="18" charset="0"/>
                <a:cs typeface="Times New Roman" panose="02020603050405020304" pitchFamily="18" charset="0"/>
              </a:rPr>
              <a:t>FANNI O‘QITISH JARAYONIDA FOYDALANILADIGAN ADABIYOTLAR</a:t>
            </a:r>
            <a:endParaRPr lang="ko-KR" altLang="en-US" sz="16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138188446"/>
              </p:ext>
            </p:extLst>
          </p:nvPr>
        </p:nvGraphicFramePr>
        <p:xfrm>
          <a:off x="755576" y="555526"/>
          <a:ext cx="7632848" cy="4268227"/>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3338535941"/>
                    </a:ext>
                  </a:extLst>
                </a:gridCol>
                <a:gridCol w="7056784">
                  <a:extLst>
                    <a:ext uri="{9D8B030D-6E8A-4147-A177-3AD203B41FA5}">
                      <a16:colId xmlns:a16="http://schemas.microsoft.com/office/drawing/2014/main" val="3702359518"/>
                    </a:ext>
                  </a:extLst>
                </a:gridCol>
              </a:tblGrid>
              <a:tr h="363305">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uz-Cyrl-UZ" sz="1400" b="1" dirty="0">
                          <a:solidFill>
                            <a:srgbClr val="000000"/>
                          </a:solidFill>
                          <a:effectLst/>
                          <a:latin typeface="Times New Roman" panose="02020603050405020304" pitchFamily="18" charset="0"/>
                          <a:cs typeface="Times New Roman" panose="02020603050405020304" pitchFamily="18" charset="0"/>
                        </a:rPr>
                        <a:t>Asosiy adabiyotlar</a:t>
                      </a:r>
                      <a:endParaRPr lang="ru-RU" sz="14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1703480"/>
                  </a:ext>
                </a:extLst>
              </a:tr>
              <a:tr h="415988">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tabLst>
                          <a:tab pos="653415" algn="l"/>
                        </a:tabLs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Social Trends 2024-Hotsuite </a:t>
                      </a:r>
                      <a:r>
                        <a:rPr lang="uz-Cyrl-UZ"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41b</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1564102"/>
                  </a:ext>
                </a:extLst>
              </a:tr>
              <a:tr h="337885">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spcAft>
                          <a:spcPts val="0"/>
                        </a:spcAft>
                        <a:buFont typeface="+mj-lt"/>
                        <a:buNone/>
                        <a:tabLst>
                          <a:tab pos="653415" algn="l"/>
                        </a:tabLst>
                      </a:pPr>
                      <a:r>
                        <a:rPr lang="uz-Cyrl-UZ"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Social Media Marketing Trends 2023</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Jari</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Lähdevuor</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93b</a:t>
                      </a:r>
                      <a:endParaRPr lang="en-GB"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9390270"/>
                  </a:ext>
                </a:extLst>
              </a:tr>
              <a:tr h="415988">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en-US" sz="1350" kern="1200" dirty="0" err="1">
                          <a:solidFill>
                            <a:schemeClr val="dk1"/>
                          </a:solidFill>
                          <a:effectLst/>
                          <a:latin typeface="+mn-lt"/>
                          <a:ea typeface="+mn-ea"/>
                          <a:cs typeface="+mn-cs"/>
                        </a:rPr>
                        <a:t>Porsaev</a:t>
                      </a:r>
                      <a:r>
                        <a:rPr lang="en-US" sz="1350" kern="1200" dirty="0">
                          <a:solidFill>
                            <a:schemeClr val="dk1"/>
                          </a:solidFill>
                          <a:effectLst/>
                          <a:latin typeface="+mn-lt"/>
                          <a:ea typeface="+mn-ea"/>
                          <a:cs typeface="+mn-cs"/>
                        </a:rPr>
                        <a:t> G'.M., </a:t>
                      </a:r>
                      <a:r>
                        <a:rPr lang="en-US" sz="1350" kern="1200" dirty="0" err="1">
                          <a:solidFill>
                            <a:schemeClr val="dk1"/>
                          </a:solidFill>
                          <a:effectLst/>
                          <a:latin typeface="+mn-lt"/>
                          <a:ea typeface="+mn-ea"/>
                          <a:cs typeface="+mn-cs"/>
                        </a:rPr>
                        <a:t>Taniyev</a:t>
                      </a:r>
                      <a:r>
                        <a:rPr lang="en-US" sz="1350" kern="1200" dirty="0">
                          <a:solidFill>
                            <a:schemeClr val="dk1"/>
                          </a:solidFill>
                          <a:effectLst/>
                          <a:latin typeface="+mn-lt"/>
                          <a:ea typeface="+mn-ea"/>
                          <a:cs typeface="+mn-cs"/>
                        </a:rPr>
                        <a:t> A.B. Internet – marketing. </a:t>
                      </a:r>
                      <a:r>
                        <a:rPr lang="en-US" sz="1350" kern="1200" dirty="0" err="1">
                          <a:solidFill>
                            <a:schemeClr val="dk1"/>
                          </a:solidFill>
                          <a:effectLst/>
                          <a:latin typeface="+mn-lt"/>
                          <a:ea typeface="+mn-ea"/>
                          <a:cs typeface="+mn-cs"/>
                        </a:rPr>
                        <a:t>Darslik</a:t>
                      </a:r>
                      <a:r>
                        <a:rPr lang="en-US" sz="1350" kern="1200" dirty="0">
                          <a:solidFill>
                            <a:schemeClr val="dk1"/>
                          </a:solidFill>
                          <a:effectLst/>
                          <a:latin typeface="+mn-lt"/>
                          <a:ea typeface="+mn-ea"/>
                          <a:cs typeface="+mn-cs"/>
                        </a:rPr>
                        <a:t>. . – Samarqand: </a:t>
                      </a:r>
                      <a:r>
                        <a:rPr lang="en-US" sz="1350" kern="1200" dirty="0" err="1">
                          <a:solidFill>
                            <a:schemeClr val="dk1"/>
                          </a:solidFill>
                          <a:effectLst/>
                          <a:latin typeface="+mn-lt"/>
                          <a:ea typeface="+mn-ea"/>
                          <a:cs typeface="+mn-cs"/>
                        </a:rPr>
                        <a:t>SamDU</a:t>
                      </a:r>
                      <a:r>
                        <a:rPr lang="en-US" sz="1350" kern="1200" dirty="0">
                          <a:solidFill>
                            <a:schemeClr val="dk1"/>
                          </a:solidFill>
                          <a:effectLst/>
                          <a:latin typeface="+mn-lt"/>
                          <a:ea typeface="+mn-ea"/>
                          <a:cs typeface="+mn-cs"/>
                        </a:rPr>
                        <a:t> </a:t>
                      </a:r>
                      <a:r>
                        <a:rPr lang="en-US" sz="1350" kern="1200" dirty="0" err="1">
                          <a:solidFill>
                            <a:schemeClr val="dk1"/>
                          </a:solidFill>
                          <a:effectLst/>
                          <a:latin typeface="+mn-lt"/>
                          <a:ea typeface="+mn-ea"/>
                          <a:cs typeface="+mn-cs"/>
                        </a:rPr>
                        <a:t>nashri</a:t>
                      </a:r>
                      <a:r>
                        <a:rPr lang="en-US" sz="1350" kern="1200" dirty="0">
                          <a:solidFill>
                            <a:schemeClr val="dk1"/>
                          </a:solidFill>
                          <a:effectLst/>
                          <a:latin typeface="+mn-lt"/>
                          <a:ea typeface="+mn-ea"/>
                          <a:cs typeface="+mn-cs"/>
                        </a:rPr>
                        <a:t>, 2021 y.– 184 b.</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51534272"/>
                  </a:ext>
                </a:extLst>
              </a:tr>
              <a:tr h="306028">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uz-Cyrl-UZ" sz="1400" b="1" dirty="0">
                          <a:solidFill>
                            <a:srgbClr val="000000"/>
                          </a:solidFill>
                          <a:effectLst/>
                          <a:latin typeface="Times New Roman" panose="02020603050405020304" pitchFamily="18" charset="0"/>
                          <a:cs typeface="Times New Roman" panose="02020603050405020304" pitchFamily="18" charset="0"/>
                        </a:rPr>
                        <a:t>Qo</a:t>
                      </a:r>
                      <a:r>
                        <a:rPr lang="en-US" sz="1400" b="1" dirty="0">
                          <a:solidFill>
                            <a:srgbClr val="000000"/>
                          </a:solidFill>
                          <a:effectLst/>
                          <a:latin typeface="Times New Roman" panose="02020603050405020304" pitchFamily="18" charset="0"/>
                          <a:cs typeface="Times New Roman" panose="02020603050405020304" pitchFamily="18" charset="0"/>
                        </a:rPr>
                        <a:t>‘</a:t>
                      </a:r>
                      <a:r>
                        <a:rPr lang="uz-Cyrl-UZ" sz="1400" b="1" dirty="0">
                          <a:solidFill>
                            <a:srgbClr val="000000"/>
                          </a:solidFill>
                          <a:effectLst/>
                          <a:latin typeface="Times New Roman" panose="02020603050405020304" pitchFamily="18" charset="0"/>
                          <a:cs typeface="Times New Roman" panose="02020603050405020304" pitchFamily="18" charset="0"/>
                        </a:rPr>
                        <a:t>shimcha adabiyotlar</a:t>
                      </a:r>
                      <a:endParaRPr lang="ru-RU" sz="14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844163"/>
                  </a:ext>
                </a:extLst>
              </a:tr>
              <a:tr h="363305">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pPr>
                      <a:r>
                        <a:rPr lang="ru-RU" sz="1350" kern="1200" dirty="0">
                          <a:solidFill>
                            <a:schemeClr val="dk1"/>
                          </a:solidFill>
                          <a:effectLst/>
                          <a:latin typeface="+mn-lt"/>
                          <a:ea typeface="+mn-ea"/>
                          <a:cs typeface="+mn-cs"/>
                        </a:rPr>
                        <a:t>Интернет - маркетинг и </a:t>
                      </a:r>
                      <a:r>
                        <a:rPr lang="ru-RU" sz="1350" kern="1200" dirty="0" err="1">
                          <a:solidFill>
                            <a:schemeClr val="dk1"/>
                          </a:solidFill>
                          <a:effectLst/>
                          <a:latin typeface="+mn-lt"/>
                          <a:ea typeface="+mn-ea"/>
                          <a:cs typeface="+mn-cs"/>
                        </a:rPr>
                        <a:t>digital</a:t>
                      </a:r>
                      <a:r>
                        <a:rPr lang="ru-RU" sz="1350" kern="1200" dirty="0">
                          <a:solidFill>
                            <a:schemeClr val="dk1"/>
                          </a:solidFill>
                          <a:effectLst/>
                          <a:latin typeface="+mn-lt"/>
                          <a:ea typeface="+mn-ea"/>
                          <a:cs typeface="+mn-cs"/>
                        </a:rPr>
                        <a:t> - стратегии. Принципы эффективного использования: учеб. пособие / О. А. Кожушко, 176 И. Чуркин, А. Агеев и др.; </a:t>
                      </a:r>
                      <a:r>
                        <a:rPr lang="ru-RU" sz="1350" kern="1200" dirty="0" err="1">
                          <a:solidFill>
                            <a:schemeClr val="dk1"/>
                          </a:solidFill>
                          <a:effectLst/>
                          <a:latin typeface="+mn-lt"/>
                          <a:ea typeface="+mn-ea"/>
                          <a:cs typeface="+mn-cs"/>
                        </a:rPr>
                        <a:t>Новосиб</a:t>
                      </a:r>
                      <a:r>
                        <a:rPr lang="ru-RU" sz="1350" kern="1200" dirty="0">
                          <a:solidFill>
                            <a:schemeClr val="dk1"/>
                          </a:solidFill>
                          <a:effectLst/>
                          <a:latin typeface="+mn-lt"/>
                          <a:ea typeface="+mn-ea"/>
                          <a:cs typeface="+mn-cs"/>
                        </a:rPr>
                        <a:t>. гос. ун-т, Компания «</a:t>
                      </a:r>
                      <a:r>
                        <a:rPr lang="ru-RU" sz="1350" kern="1200" dirty="0" err="1">
                          <a:solidFill>
                            <a:schemeClr val="dk1"/>
                          </a:solidFill>
                          <a:effectLst/>
                          <a:latin typeface="+mn-lt"/>
                          <a:ea typeface="+mn-ea"/>
                          <a:cs typeface="+mn-cs"/>
                        </a:rPr>
                        <a:t>Интелсиб</a:t>
                      </a:r>
                      <a:r>
                        <a:rPr lang="ru-RU" sz="1350" kern="1200" dirty="0">
                          <a:solidFill>
                            <a:schemeClr val="dk1"/>
                          </a:solidFill>
                          <a:effectLst/>
                          <a:latin typeface="+mn-lt"/>
                          <a:ea typeface="+mn-ea"/>
                          <a:cs typeface="+mn-cs"/>
                        </a:rPr>
                        <a:t>». – Новосибирск: РИЦ НГУ, 2015. – 327 с.</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84823375"/>
                  </a:ext>
                </a:extLst>
              </a:tr>
              <a:tr h="388956">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US" sz="1350" kern="1200" dirty="0">
                          <a:solidFill>
                            <a:schemeClr val="dk1"/>
                          </a:solidFill>
                          <a:effectLst/>
                          <a:latin typeface="+mn-lt"/>
                          <a:ea typeface="+mn-ea"/>
                          <a:cs typeface="+mn-cs"/>
                        </a:rPr>
                        <a:t>https://www.30n.ru/4/1.html 57.https://spravochnick.ru/marketing </a:t>
                      </a:r>
                      <a:endParaRPr lang="en-GB" sz="135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721125983"/>
                  </a:ext>
                </a:extLst>
              </a:tr>
              <a:tr h="288032">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US" sz="1350" kern="1200" dirty="0">
                          <a:solidFill>
                            <a:schemeClr val="dk1"/>
                          </a:solidFill>
                          <a:effectLst/>
                          <a:latin typeface="+mn-lt"/>
                          <a:ea typeface="+mn-ea"/>
                          <a:cs typeface="+mn-cs"/>
                        </a:rPr>
                        <a:t>ttps://ru.wikipedia.org/wiki 59.https://zubolom.ru/lectures/marketing/5.shtml</a:t>
                      </a:r>
                      <a:endParaRPr lang="en-GB" sz="135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823526947"/>
                  </a:ext>
                </a:extLst>
              </a:tr>
              <a:tr h="343272">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US" sz="1350" u="sng" kern="1200" dirty="0">
                          <a:solidFill>
                            <a:schemeClr val="dk1"/>
                          </a:solidFill>
                          <a:effectLst/>
                          <a:latin typeface="+mn-lt"/>
                          <a:ea typeface="+mn-ea"/>
                          <a:cs typeface="+mn-cs"/>
                          <a:hlinkClick r:id="rId2"/>
                        </a:rPr>
                        <a:t>https://in-scale.ru/blog/funkcii-marketinga-celi-i-zadachi</a:t>
                      </a:r>
                      <a:endParaRPr lang="en-GB" sz="135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4114723951"/>
                  </a:ext>
                </a:extLst>
              </a:tr>
              <a:tr h="363305">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pPr lvl="0"/>
                      <a:r>
                        <a:rPr lang="en-US" sz="1350" kern="1200" dirty="0">
                          <a:solidFill>
                            <a:schemeClr val="dk1"/>
                          </a:solidFill>
                          <a:effectLst/>
                          <a:latin typeface="+mn-lt"/>
                          <a:ea typeface="+mn-ea"/>
                          <a:cs typeface="+mn-cs"/>
                        </a:rPr>
                        <a:t>http://www.marketch.ru/marketing_dictionary/marketing_terms_ts/ the-purpose-of-marketing/ </a:t>
                      </a:r>
                      <a:endParaRPr lang="en-GB" sz="135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282345175"/>
                  </a:ext>
                </a:extLst>
              </a:tr>
              <a:tr h="363305">
                <a:tc>
                  <a:txBody>
                    <a:bodyPr/>
                    <a:lstStyle/>
                    <a:p>
                      <a:pPr algn="ctr"/>
                      <a:r>
                        <a:rPr lang="en-US" sz="1400" dirty="0">
                          <a:latin typeface="Times New Roman" panose="02020603050405020304" pitchFamily="18" charset="0"/>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350" u="sng" kern="1200" dirty="0">
                          <a:solidFill>
                            <a:schemeClr val="dk1"/>
                          </a:solidFill>
                          <a:effectLst/>
                          <a:latin typeface="+mn-lt"/>
                          <a:ea typeface="+mn-ea"/>
                          <a:cs typeface="+mn-cs"/>
                          <a:hlinkClick r:id="rId3"/>
                        </a:rPr>
                        <a:t>https</a:t>
                      </a:r>
                      <a:r>
                        <a:rPr lang="ru-RU" sz="1350" u="sng" kern="1200" dirty="0">
                          <a:solidFill>
                            <a:schemeClr val="dk1"/>
                          </a:solidFill>
                          <a:effectLst/>
                          <a:latin typeface="+mn-lt"/>
                          <a:ea typeface="+mn-ea"/>
                          <a:cs typeface="+mn-cs"/>
                          <a:hlinkClick r:id="rId3"/>
                        </a:rPr>
                        <a:t>://</a:t>
                      </a:r>
                      <a:r>
                        <a:rPr lang="en-US" sz="1350" u="sng" kern="1200" dirty="0">
                          <a:solidFill>
                            <a:schemeClr val="dk1"/>
                          </a:solidFill>
                          <a:effectLst/>
                          <a:latin typeface="+mn-lt"/>
                          <a:ea typeface="+mn-ea"/>
                          <a:cs typeface="+mn-cs"/>
                          <a:hlinkClick r:id="rId3"/>
                        </a:rPr>
                        <a:t>t</a:t>
                      </a:r>
                      <a:r>
                        <a:rPr lang="ru-RU" sz="1350" u="sng" kern="1200" dirty="0">
                          <a:solidFill>
                            <a:schemeClr val="dk1"/>
                          </a:solidFill>
                          <a:effectLst/>
                          <a:latin typeface="+mn-lt"/>
                          <a:ea typeface="+mn-ea"/>
                          <a:cs typeface="+mn-cs"/>
                          <a:hlinkClick r:id="rId3"/>
                        </a:rPr>
                        <a:t>-</a:t>
                      </a:r>
                      <a:r>
                        <a:rPr lang="en-US" sz="1350" u="sng" kern="1200" dirty="0">
                          <a:solidFill>
                            <a:schemeClr val="dk1"/>
                          </a:solidFill>
                          <a:effectLst/>
                          <a:latin typeface="+mn-lt"/>
                          <a:ea typeface="+mn-ea"/>
                          <a:cs typeface="+mn-cs"/>
                          <a:hlinkClick r:id="rId3"/>
                        </a:rPr>
                        <a:t>laboratory</a:t>
                      </a:r>
                      <a:r>
                        <a:rPr lang="ru-RU" sz="1350" u="sng" kern="1200" dirty="0">
                          <a:solidFill>
                            <a:schemeClr val="dk1"/>
                          </a:solidFill>
                          <a:effectLst/>
                          <a:latin typeface="+mn-lt"/>
                          <a:ea typeface="+mn-ea"/>
                          <a:cs typeface="+mn-cs"/>
                          <a:hlinkClick r:id="rId3"/>
                        </a:rPr>
                        <a:t>.</a:t>
                      </a:r>
                      <a:r>
                        <a:rPr lang="en-US" sz="1350" u="sng" kern="1200" dirty="0" err="1">
                          <a:solidFill>
                            <a:schemeClr val="dk1"/>
                          </a:solidFill>
                          <a:effectLst/>
                          <a:latin typeface="+mn-lt"/>
                          <a:ea typeface="+mn-ea"/>
                          <a:cs typeface="+mn-cs"/>
                          <a:hlinkClick r:id="rId3"/>
                        </a:rPr>
                        <a:t>ru</a:t>
                      </a:r>
                      <a:r>
                        <a:rPr lang="ru-RU" sz="1350" u="sng" kern="1200" dirty="0">
                          <a:solidFill>
                            <a:schemeClr val="dk1"/>
                          </a:solidFill>
                          <a:effectLst/>
                          <a:latin typeface="+mn-lt"/>
                          <a:ea typeface="+mn-ea"/>
                          <a:cs typeface="+mn-cs"/>
                          <a:hlinkClick r:id="rId3"/>
                        </a:rPr>
                        <a:t>/2020/01/27/6-</a:t>
                      </a:r>
                      <a:r>
                        <a:rPr lang="en-US" sz="1350" u="sng" kern="1200" dirty="0" err="1">
                          <a:solidFill>
                            <a:schemeClr val="dk1"/>
                          </a:solidFill>
                          <a:effectLst/>
                          <a:latin typeface="+mn-lt"/>
                          <a:ea typeface="+mn-ea"/>
                          <a:cs typeface="+mn-cs"/>
                          <a:hlinkClick r:id="rId3"/>
                        </a:rPr>
                        <a:t>osnovnyh</a:t>
                      </a:r>
                      <a:r>
                        <a:rPr lang="ru-RU" sz="1350" u="sng" kern="1200" dirty="0">
                          <a:solidFill>
                            <a:schemeClr val="dk1"/>
                          </a:solidFill>
                          <a:effectLst/>
                          <a:latin typeface="+mn-lt"/>
                          <a:ea typeface="+mn-ea"/>
                          <a:cs typeface="+mn-cs"/>
                          <a:hlinkClick r:id="rId3"/>
                        </a:rPr>
                        <a:t>-</a:t>
                      </a:r>
                      <a:r>
                        <a:rPr lang="en-US" sz="1350" u="sng" kern="1200" dirty="0" err="1">
                          <a:solidFill>
                            <a:schemeClr val="dk1"/>
                          </a:solidFill>
                          <a:effectLst/>
                          <a:latin typeface="+mn-lt"/>
                          <a:ea typeface="+mn-ea"/>
                          <a:cs typeface="+mn-cs"/>
                          <a:hlinkClick r:id="rId3"/>
                        </a:rPr>
                        <a:t>koncepcijmarketinga</a:t>
                      </a:r>
                      <a:r>
                        <a:rPr lang="ru-RU" sz="1350" u="sng" kern="1200" dirty="0">
                          <a:solidFill>
                            <a:schemeClr val="dk1"/>
                          </a:solidFill>
                          <a:effectLst/>
                          <a:latin typeface="+mn-lt"/>
                          <a:ea typeface="+mn-ea"/>
                          <a:cs typeface="+mn-cs"/>
                          <a:hlinkClick r:id="rId3"/>
                        </a:rPr>
                        <a:t>/</a:t>
                      </a:r>
                      <a:endParaRPr lang="en-GB" sz="1350" kern="1200" dirty="0">
                        <a:solidFill>
                          <a:schemeClr val="dk1"/>
                        </a:solidFill>
                        <a:effectLst/>
                        <a:latin typeface="+mn-lt"/>
                        <a:ea typeface="+mn-ea"/>
                        <a:cs typeface="+mn-cs"/>
                      </a:endParaRPr>
                    </a:p>
                    <a:p>
                      <a:pPr lvl="0"/>
                      <a:endParaRPr lang="en-GB" sz="135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933087511"/>
                  </a:ext>
                </a:extLst>
              </a:tr>
            </a:tbl>
          </a:graphicData>
        </a:graphic>
      </p:graphicFrame>
    </p:spTree>
    <p:extLst>
      <p:ext uri="{BB962C8B-B14F-4D97-AF65-F5344CB8AC3E}">
        <p14:creationId xmlns:p14="http://schemas.microsoft.com/office/powerpoint/2010/main" val="2765534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555526"/>
            <a:ext cx="8268366" cy="417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 name="Группа 1"/>
          <p:cNvGrpSpPr/>
          <p:nvPr/>
        </p:nvGrpSpPr>
        <p:grpSpPr>
          <a:xfrm>
            <a:off x="683568" y="1411121"/>
            <a:ext cx="4826518" cy="2332245"/>
            <a:chOff x="624114" y="2084205"/>
            <a:chExt cx="6552962" cy="3229552"/>
          </a:xfrm>
        </p:grpSpPr>
        <p:sp>
          <p:nvSpPr>
            <p:cNvPr id="13" name="Прямоугольник 12"/>
            <p:cNvSpPr/>
            <p:nvPr/>
          </p:nvSpPr>
          <p:spPr>
            <a:xfrm>
              <a:off x="624114" y="2084205"/>
              <a:ext cx="6501607" cy="809761"/>
            </a:xfrm>
            <a:prstGeom prst="rect">
              <a:avLst/>
            </a:prstGeom>
          </p:spPr>
          <p:txBody>
            <a:bodyPr wrap="square">
              <a:spAutoFit/>
            </a:bodyPr>
            <a:lstStyle/>
            <a:p>
              <a:pPr algn="r"/>
              <a:r>
                <a:rPr lang="en-US" sz="1600" dirty="0">
                  <a:latin typeface="Times New Roman" panose="02020603050405020304" pitchFamily="18" charset="0"/>
                  <a:cs typeface="Times New Roman" panose="02020603050405020304" pitchFamily="18" charset="0"/>
                </a:rPr>
                <a:t>M.M. </a:t>
              </a:r>
              <a:r>
                <a:rPr lang="en-US" sz="1600" dirty="0" err="1">
                  <a:latin typeface="Times New Roman" panose="02020603050405020304" pitchFamily="18" charset="0"/>
                  <a:cs typeface="Times New Roman" panose="02020603050405020304" pitchFamily="18" charset="0"/>
                </a:rPr>
                <a:t>Soliyev</a:t>
              </a:r>
              <a:r>
                <a:rPr lang="en-US" sz="1600" dirty="0">
                  <a:latin typeface="Times New Roman" panose="02020603050405020304" pitchFamily="18" charset="0"/>
                  <a:cs typeface="Times New Roman" panose="02020603050405020304" pitchFamily="18" charset="0"/>
                </a:rPr>
                <a:t>,</a:t>
              </a:r>
            </a:p>
            <a:p>
              <a:pPr algn="r"/>
              <a:r>
                <a:rPr lang="en-US" sz="1600" dirty="0" err="1">
                  <a:latin typeface="Times New Roman" panose="02020603050405020304" pitchFamily="18" charset="0"/>
                  <a:cs typeface="Times New Roman" panose="02020603050405020304" pitchFamily="18" charset="0"/>
                </a:rPr>
                <a:t>O’qituvchi</a:t>
              </a:r>
              <a:endParaRPr lang="en-US" sz="16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3531357" y="3381553"/>
              <a:ext cx="3645719" cy="468809"/>
            </a:xfrm>
            <a:prstGeom prst="rect">
              <a:avLst/>
            </a:prstGeom>
          </p:spPr>
          <p:txBody>
            <a:bodyPr wrap="square">
              <a:spAutoFit/>
            </a:bodyPr>
            <a:lstStyle/>
            <a:p>
              <a:pPr algn="r"/>
              <a:r>
                <a:rPr lang="en-US" sz="1600" dirty="0" err="1">
                  <a:latin typeface="Times New Roman" panose="02020603050405020304" pitchFamily="18" charset="0"/>
                  <a:cs typeface="Times New Roman" panose="02020603050405020304" pitchFamily="18" charset="0"/>
                </a:rPr>
                <a:t>nurikfariz</a:t>
              </a:r>
              <a:r>
                <a:rPr lang="ru-RU" sz="1600" dirty="0">
                  <a:latin typeface="Times New Roman" panose="02020603050405020304" pitchFamily="18" charset="0"/>
                  <a:cs typeface="Times New Roman" panose="02020603050405020304" pitchFamily="18" charset="0"/>
                </a:rPr>
                <a:t>@gmail.com</a:t>
              </a:r>
            </a:p>
          </p:txBody>
        </p:sp>
        <p:sp>
          <p:nvSpPr>
            <p:cNvPr id="15" name="Прямоугольник 14"/>
            <p:cNvSpPr/>
            <p:nvPr/>
          </p:nvSpPr>
          <p:spPr>
            <a:xfrm>
              <a:off x="1029607" y="4163042"/>
              <a:ext cx="6103277" cy="1150715"/>
            </a:xfrm>
            <a:prstGeom prst="rect">
              <a:avLst/>
            </a:prstGeom>
          </p:spPr>
          <p:txBody>
            <a:bodyPr wrap="square">
              <a:spAutoFit/>
            </a:bodyPr>
            <a:lstStyle/>
            <a:p>
              <a:pPr algn="r"/>
              <a:r>
                <a:rPr lang="en-US" sz="1600" dirty="0" err="1">
                  <a:latin typeface="Times New Roman" panose="02020603050405020304" pitchFamily="18" charset="0"/>
                  <a:cs typeface="Times New Roman" panose="02020603050405020304" pitchFamily="18" charset="0"/>
                </a:rPr>
                <a:t>Alisher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Navoiy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nomidagi</a:t>
              </a:r>
              <a:r>
                <a:rPr lang="en-US" sz="1600" dirty="0">
                  <a:latin typeface="Times New Roman" panose="02020603050405020304" pitchFamily="18" charset="0"/>
                  <a:cs typeface="Times New Roman" panose="02020603050405020304" pitchFamily="18" charset="0"/>
                </a:rPr>
                <a:t> Toshkent </a:t>
              </a:r>
              <a:r>
                <a:rPr lang="en-US" sz="1600" dirty="0" err="1">
                  <a:latin typeface="Times New Roman" panose="02020603050405020304" pitchFamily="18" charset="0"/>
                  <a:cs typeface="Times New Roman" panose="02020603050405020304" pitchFamily="18" charset="0"/>
                </a:rPr>
                <a:t>davlat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o‘zbek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adabiyoti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universiteti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Kompyuter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lingvistikasi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raqamli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texnologiyalari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kafedrasi</a:t>
              </a:r>
              <a:endParaRPr lang="ru-RU" sz="1600" dirty="0">
                <a:latin typeface="Times New Roman" panose="02020603050405020304" pitchFamily="18" charset="0"/>
                <a:cs typeface="Times New Roman" panose="02020603050405020304" pitchFamily="18" charset="0"/>
              </a:endParaRPr>
            </a:p>
          </p:txBody>
        </p:sp>
      </p:grpSp>
      <p:pic>
        <p:nvPicPr>
          <p:cNvPr id="5" name="Рисунок 4">
            <a:extLst>
              <a:ext uri="{FF2B5EF4-FFF2-40B4-BE49-F238E27FC236}">
                <a16:creationId xmlns:a16="http://schemas.microsoft.com/office/drawing/2014/main" id="{A28E1849-39DD-4A91-9DD4-F7836141F4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6498" y="456052"/>
            <a:ext cx="3219958" cy="4293277"/>
          </a:xfrm>
          <a:prstGeom prst="rect">
            <a:avLst/>
          </a:prstGeom>
        </p:spPr>
      </p:pic>
    </p:spTree>
    <p:extLst>
      <p:ext uri="{BB962C8B-B14F-4D97-AF65-F5344CB8AC3E}">
        <p14:creationId xmlns:p14="http://schemas.microsoft.com/office/powerpoint/2010/main" val="3369135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561194"/>
            <a:ext cx="9144000" cy="576063"/>
          </a:xfrm>
        </p:spPr>
        <p:txBody>
          <a:bodyPr>
            <a:normAutofit lnSpcReduction="10000"/>
          </a:bodyPr>
          <a:lstStyle/>
          <a:p>
            <a:r>
              <a:rPr lang="en-US" altLang="ko-KR" sz="3600" dirty="0" err="1"/>
              <a:t>E’tiboringiz</a:t>
            </a:r>
            <a:r>
              <a:rPr lang="en-US" altLang="ko-KR" sz="3600" dirty="0"/>
              <a:t> </a:t>
            </a:r>
            <a:r>
              <a:rPr lang="en-US" altLang="ko-KR" sz="3600" dirty="0" err="1"/>
              <a:t>uchun</a:t>
            </a:r>
            <a:r>
              <a:rPr lang="en-US" altLang="ko-KR" sz="3600" dirty="0"/>
              <a:t> </a:t>
            </a:r>
            <a:r>
              <a:rPr lang="en-US" altLang="ko-KR" sz="3600" dirty="0" err="1"/>
              <a:t>raxmat</a:t>
            </a:r>
            <a:endParaRPr lang="ko-KR" altLang="en-US" sz="3600" dirty="0"/>
          </a:p>
        </p:txBody>
      </p:sp>
    </p:spTree>
    <p:extLst>
      <p:ext uri="{BB962C8B-B14F-4D97-AF65-F5344CB8AC3E}">
        <p14:creationId xmlns:p14="http://schemas.microsoft.com/office/powerpoint/2010/main" val="6145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1600" dirty="0">
                <a:solidFill>
                  <a:schemeClr val="tx1"/>
                </a:solidFill>
                <a:latin typeface="Times New Roman" panose="02020603050405020304" pitchFamily="18" charset="0"/>
                <a:cs typeface="Times New Roman" panose="02020603050405020304" pitchFamily="18" charset="0"/>
              </a:rPr>
              <a:t>“SMM MENEJERI VA LOYIHALARNI BOSHQARISH” FANI VAQT TAQSIMOTI</a:t>
            </a:r>
            <a:endParaRPr lang="ko-KR" altLang="en-US" sz="1600" dirty="0"/>
          </a:p>
        </p:txBody>
      </p:sp>
      <p:sp>
        <p:nvSpPr>
          <p:cNvPr id="6" name="Rectangle 5"/>
          <p:cNvSpPr/>
          <p:nvPr/>
        </p:nvSpPr>
        <p:spPr>
          <a:xfrm>
            <a:off x="0" y="699343"/>
            <a:ext cx="9144000" cy="408367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aphicFrame>
        <p:nvGraphicFramePr>
          <p:cNvPr id="40" name="Таблица 39"/>
          <p:cNvGraphicFramePr>
            <a:graphicFrameLocks noGrp="1"/>
          </p:cNvGraphicFramePr>
          <p:nvPr>
            <p:extLst>
              <p:ext uri="{D42A27DB-BD31-4B8C-83A1-F6EECF244321}">
                <p14:modId xmlns:p14="http://schemas.microsoft.com/office/powerpoint/2010/main" val="3478350896"/>
              </p:ext>
            </p:extLst>
          </p:nvPr>
        </p:nvGraphicFramePr>
        <p:xfrm>
          <a:off x="611560" y="930683"/>
          <a:ext cx="7920880" cy="3657291"/>
        </p:xfrm>
        <a:graphic>
          <a:graphicData uri="http://schemas.openxmlformats.org/drawingml/2006/table">
            <a:tbl>
              <a:tblPr firstRow="1" bandRow="1">
                <a:tableStyleId>{5C22544A-7EE6-4342-B048-85BDC9FD1C3A}</a:tableStyleId>
              </a:tblPr>
              <a:tblGrid>
                <a:gridCol w="1980220">
                  <a:extLst>
                    <a:ext uri="{9D8B030D-6E8A-4147-A177-3AD203B41FA5}">
                      <a16:colId xmlns:a16="http://schemas.microsoft.com/office/drawing/2014/main" val="1274572042"/>
                    </a:ext>
                  </a:extLst>
                </a:gridCol>
                <a:gridCol w="990110">
                  <a:extLst>
                    <a:ext uri="{9D8B030D-6E8A-4147-A177-3AD203B41FA5}">
                      <a16:colId xmlns:a16="http://schemas.microsoft.com/office/drawing/2014/main" val="1463940968"/>
                    </a:ext>
                  </a:extLst>
                </a:gridCol>
                <a:gridCol w="990110">
                  <a:extLst>
                    <a:ext uri="{9D8B030D-6E8A-4147-A177-3AD203B41FA5}">
                      <a16:colId xmlns:a16="http://schemas.microsoft.com/office/drawing/2014/main" val="2888167310"/>
                    </a:ext>
                  </a:extLst>
                </a:gridCol>
                <a:gridCol w="990110">
                  <a:extLst>
                    <a:ext uri="{9D8B030D-6E8A-4147-A177-3AD203B41FA5}">
                      <a16:colId xmlns:a16="http://schemas.microsoft.com/office/drawing/2014/main" val="1234889059"/>
                    </a:ext>
                  </a:extLst>
                </a:gridCol>
                <a:gridCol w="990110">
                  <a:extLst>
                    <a:ext uri="{9D8B030D-6E8A-4147-A177-3AD203B41FA5}">
                      <a16:colId xmlns:a16="http://schemas.microsoft.com/office/drawing/2014/main" val="325407802"/>
                    </a:ext>
                  </a:extLst>
                </a:gridCol>
                <a:gridCol w="990110">
                  <a:extLst>
                    <a:ext uri="{9D8B030D-6E8A-4147-A177-3AD203B41FA5}">
                      <a16:colId xmlns:a16="http://schemas.microsoft.com/office/drawing/2014/main" val="2464408166"/>
                    </a:ext>
                  </a:extLst>
                </a:gridCol>
                <a:gridCol w="990110">
                  <a:extLst>
                    <a:ext uri="{9D8B030D-6E8A-4147-A177-3AD203B41FA5}">
                      <a16:colId xmlns:a16="http://schemas.microsoft.com/office/drawing/2014/main" val="1207581437"/>
                    </a:ext>
                  </a:extLst>
                </a:gridCol>
              </a:tblGrid>
              <a:tr h="848979">
                <a:tc>
                  <a:txBody>
                    <a:bodyPr/>
                    <a:lstStyle/>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Fan</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modul</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kodi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B2604</a:t>
                      </a:r>
                      <a:endParaRPr lang="ru-RU" sz="1400" dirty="0">
                        <a:latin typeface="Times New Roman" panose="02020603050405020304" pitchFamily="18" charset="0"/>
                        <a:cs typeface="Times New Roman" panose="02020603050405020304" pitchFamily="18" charset="0"/>
                      </a:endParaRPr>
                    </a:p>
                  </a:txBody>
                  <a:tcPr/>
                </a:tc>
                <a:tc gridSpan="2">
                  <a:txBody>
                    <a:bodyPr/>
                    <a:lstStyle/>
                    <a:p>
                      <a:pPr algn="ctr"/>
                      <a:r>
                        <a:rPr lang="en-US" sz="1400" b="1" kern="1200" dirty="0">
                          <a:solidFill>
                            <a:schemeClr val="lt1"/>
                          </a:solidFill>
                          <a:effectLst/>
                          <a:latin typeface="Times New Roman" panose="02020603050405020304" pitchFamily="18" charset="0"/>
                          <a:ea typeface="+mn-ea"/>
                          <a:cs typeface="Times New Roman" panose="02020603050405020304" pitchFamily="18" charset="0"/>
                        </a:rPr>
                        <a:t>Fan</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modul</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turi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ru-RU" sz="1400" b="1" u="sng" kern="1200" dirty="0" err="1">
                          <a:solidFill>
                            <a:schemeClr val="lt1"/>
                          </a:solidFill>
                          <a:effectLst/>
                          <a:latin typeface="Times New Roman" panose="02020603050405020304" pitchFamily="18" charset="0"/>
                          <a:ea typeface="+mn-ea"/>
                          <a:cs typeface="Times New Roman" panose="02020603050405020304" pitchFamily="18" charset="0"/>
                        </a:rPr>
                        <a:t>majburiy</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gridSpan="2">
                  <a:txBody>
                    <a:bodyPr/>
                    <a:lstStyle/>
                    <a:p>
                      <a:pPr algn="ct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Ta’lim</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tili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ru-RU" sz="1400" b="1" u="sng" kern="1200" dirty="0" err="1">
                          <a:solidFill>
                            <a:schemeClr val="lt1"/>
                          </a:solidFill>
                          <a:effectLst/>
                          <a:latin typeface="Times New Roman" panose="02020603050405020304" pitchFamily="18" charset="0"/>
                          <a:ea typeface="+mn-ea"/>
                          <a:cs typeface="Times New Roman" panose="02020603050405020304" pitchFamily="18" charset="0"/>
                        </a:rPr>
                        <a:t>o‘zbek</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tc gridSpan="2">
                  <a:txBody>
                    <a:bodyPr/>
                    <a:lstStyle/>
                    <a:p>
                      <a:pPr algn="ct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Ishlab</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chiqilgan</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o‘quv</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lt1"/>
                          </a:solidFill>
                          <a:effectLst/>
                          <a:latin typeface="Times New Roman" panose="02020603050405020304" pitchFamily="18" charset="0"/>
                          <a:ea typeface="+mn-ea"/>
                          <a:cs typeface="Times New Roman" panose="02020603050405020304" pitchFamily="18" charset="0"/>
                        </a:rPr>
                        <a:t>yili</a:t>
                      </a:r>
                      <a:endParaRPr lang="ru-RU" sz="1400" b="1" kern="1200" dirty="0">
                        <a:solidFill>
                          <a:schemeClr val="lt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202</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5</a:t>
                      </a: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/202</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extLst>
                  <a:ext uri="{0D108BD9-81ED-4DB2-BD59-A6C34878D82A}">
                    <a16:rowId xmlns:a16="http://schemas.microsoft.com/office/drawing/2014/main" val="438850696"/>
                  </a:ext>
                </a:extLst>
              </a:tr>
              <a:tr h="1800200">
                <a:tc>
                  <a:txBody>
                    <a:bodyPr/>
                    <a:lstStyle/>
                    <a:p>
                      <a:pPr marL="71755" marR="71755" algn="ctr">
                        <a:lnSpc>
                          <a:spcPct val="115000"/>
                        </a:lnSpc>
                        <a:spcAft>
                          <a:spcPts val="0"/>
                        </a:spcAft>
                      </a:pP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Har</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bir</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semestrdagi</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p>
                    <a:p>
                      <a:pPr marL="71755" marR="71755" algn="ctr">
                        <a:lnSpc>
                          <a:spcPct val="115000"/>
                        </a:lnSpc>
                        <a:spcAft>
                          <a:spcPts val="0"/>
                        </a:spcAft>
                      </a:pP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fan/</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modulning</a:t>
                      </a:r>
                      <a:r>
                        <a:rPr lang="en-US" sz="14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nomi</a:t>
                      </a:r>
                      <a:endParaRPr lang="ru-RU"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nchor="ctr"/>
                </a:tc>
                <a:tc>
                  <a:txBody>
                    <a:bodyPr/>
                    <a:lstStyle/>
                    <a:p>
                      <a:pPr lvl="1"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Semestr</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marL="71755" marR="71755" algn="ctr">
                        <a:lnSpc>
                          <a:spcPct val="115000"/>
                        </a:lnSpc>
                        <a:spcAft>
                          <a:spcPts val="0"/>
                        </a:spcAft>
                      </a:pPr>
                      <a:r>
                        <a:rPr lang="uz-Cyrl-UZ" sz="1400" b="1" dirty="0">
                          <a:effectLst/>
                          <a:latin typeface="Times New Roman" panose="02020603050405020304" pitchFamily="18" charset="0"/>
                          <a:ea typeface="Arial" panose="020B0604020202020204" pitchFamily="34" charset="0"/>
                          <a:cs typeface="Times New Roman" panose="02020603050405020304" pitchFamily="18" charset="0"/>
                        </a:rPr>
                        <a:t>ECTS - </a:t>
                      </a:r>
                      <a:r>
                        <a:rPr lang="en-US" sz="1400" b="1" dirty="0" err="1">
                          <a:effectLst/>
                          <a:latin typeface="Times New Roman" panose="02020603050405020304" pitchFamily="18" charset="0"/>
                          <a:ea typeface="Arial" panose="020B0604020202020204" pitchFamily="34" charset="0"/>
                          <a:cs typeface="Times New Roman" panose="02020603050405020304" pitchFamily="18" charset="0"/>
                        </a:rPr>
                        <a:t>Kreditlar</a:t>
                      </a:r>
                      <a:endParaRPr lang="ru-RU" sz="1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vert="vert270" anchor="ctr"/>
                </a:tc>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Haftalik</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dars</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endParaRPr lang="en-US" sz="1400" b="1"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soatlari</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Auditoriya</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p>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mashg‘ulotlari</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Mustaqil</a:t>
                      </a:r>
                      <a:r>
                        <a:rPr lang="en-US" sz="14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ta’lim</a:t>
                      </a:r>
                      <a:endParaRPr lang="ru-RU" sz="14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tc>
                  <a:txBody>
                    <a:bodyPr/>
                    <a:lstStyle/>
                    <a:p>
                      <a:pPr algn="ctr"/>
                      <a:r>
                        <a:rPr lang="en-US" sz="1400" b="1" kern="1200" dirty="0">
                          <a:solidFill>
                            <a:schemeClr val="dk1"/>
                          </a:solidFill>
                          <a:effectLst/>
                          <a:latin typeface="Times New Roman" panose="02020603050405020304" pitchFamily="18" charset="0"/>
                          <a:ea typeface="+mn-ea"/>
                          <a:cs typeface="Times New Roman" panose="02020603050405020304" pitchFamily="18" charset="0"/>
                        </a:rPr>
                        <a:t>Jami </a:t>
                      </a:r>
                      <a:r>
                        <a:rPr lang="en-US" sz="1400" b="1" kern="1200" dirty="0" err="1">
                          <a:solidFill>
                            <a:schemeClr val="dk1"/>
                          </a:solidFill>
                          <a:effectLst/>
                          <a:latin typeface="Times New Roman" panose="02020603050405020304" pitchFamily="18" charset="0"/>
                          <a:ea typeface="+mn-ea"/>
                          <a:cs typeface="Times New Roman" panose="02020603050405020304" pitchFamily="18" charset="0"/>
                        </a:rPr>
                        <a:t>yuklama</a:t>
                      </a:r>
                      <a:endParaRPr lang="ru-RU" sz="1400" kern="1200" dirty="0">
                        <a:solidFill>
                          <a:schemeClr val="dk1"/>
                        </a:solidFill>
                        <a:effectLst/>
                        <a:latin typeface="Times New Roman" panose="02020603050405020304" pitchFamily="18" charset="0"/>
                        <a:ea typeface="+mn-ea"/>
                        <a:cs typeface="Times New Roman" panose="02020603050405020304" pitchFamily="18" charset="0"/>
                      </a:endParaRPr>
                    </a:p>
                    <a:p>
                      <a:pPr algn="ct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soat</a:t>
                      </a:r>
                      <a:r>
                        <a:rPr lang="uz-Cyrl-UZ"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vert="vert270" anchor="ctr"/>
                </a:tc>
                <a:extLst>
                  <a:ext uri="{0D108BD9-81ED-4DB2-BD59-A6C34878D82A}">
                    <a16:rowId xmlns:a16="http://schemas.microsoft.com/office/drawing/2014/main" val="1748039973"/>
                  </a:ext>
                </a:extLst>
              </a:tr>
              <a:tr h="504056">
                <a:tc>
                  <a:txBody>
                    <a:bodyPr/>
                    <a:lstStyle/>
                    <a:p>
                      <a:pPr algn="ctr">
                        <a:lnSpc>
                          <a:spcPct val="115000"/>
                        </a:lnSpc>
                        <a:spcAft>
                          <a:spcPts val="0"/>
                        </a:spcAft>
                      </a:pPr>
                      <a:r>
                        <a:rPr lang="uz-Latn-UZ" sz="1400" b="1" dirty="0">
                          <a:effectLst/>
                          <a:latin typeface="Times New Roman" panose="02020603050405020304" pitchFamily="18" charset="0"/>
                          <a:ea typeface="Times New Roman" panose="02020603050405020304" pitchFamily="18" charset="0"/>
                          <a:cs typeface="Times New Roman" panose="02020603050405020304" pitchFamily="18" charset="0"/>
                        </a:rPr>
                        <a:t>SMM menejari va </a:t>
                      </a:r>
                      <a:endPar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spcAft>
                          <a:spcPts val="0"/>
                        </a:spcAft>
                      </a:pPr>
                      <a:r>
                        <a:rPr lang="uz-Latn-UZ" sz="1400" b="1" dirty="0">
                          <a:effectLst/>
                          <a:latin typeface="Times New Roman" panose="02020603050405020304" pitchFamily="18" charset="0"/>
                          <a:ea typeface="Times New Roman" panose="02020603050405020304" pitchFamily="18" charset="0"/>
                          <a:cs typeface="Times New Roman" panose="02020603050405020304" pitchFamily="18" charset="0"/>
                        </a:rPr>
                        <a:t>loyihalarni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Latn-UZ" sz="1400" b="1" dirty="0">
                          <a:effectLst/>
                          <a:latin typeface="Times New Roman" panose="02020603050405020304" pitchFamily="18" charset="0"/>
                          <a:ea typeface="Times New Roman" panose="02020603050405020304" pitchFamily="18" charset="0"/>
                          <a:cs typeface="Times New Roman" panose="02020603050405020304" pitchFamily="18" charset="0"/>
                        </a:rPr>
                        <a:t>boshqarish</a:t>
                      </a:r>
                    </a:p>
                  </a:txBody>
                  <a:tcPr marL="0" marR="0" marT="0" marB="0"/>
                </a:tc>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120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90395842"/>
                  </a:ext>
                </a:extLst>
              </a:tr>
              <a:tr h="504056">
                <a:tc>
                  <a:txBody>
                    <a:bodyPr/>
                    <a:lstStyle/>
                    <a:p>
                      <a:pPr algn="ctr"/>
                      <a:r>
                        <a:rPr lang="ru-RU" sz="1400" b="1" kern="1200" dirty="0" err="1">
                          <a:solidFill>
                            <a:schemeClr val="dk1"/>
                          </a:solidFill>
                          <a:effectLst/>
                          <a:latin typeface="Times New Roman" panose="02020603050405020304" pitchFamily="18" charset="0"/>
                          <a:ea typeface="+mn-ea"/>
                          <a:cs typeface="Times New Roman" panose="02020603050405020304" pitchFamily="18" charset="0"/>
                        </a:rPr>
                        <a:t>Jami</a:t>
                      </a:r>
                      <a:r>
                        <a:rPr lang="ru-RU" sz="1400" b="1" kern="1200" dirty="0">
                          <a:solidFill>
                            <a:schemeClr val="dk1"/>
                          </a:solidFill>
                          <a:effectLst/>
                          <a:latin typeface="Times New Roman" panose="02020603050405020304" pitchFamily="18" charset="0"/>
                          <a:ea typeface="+mn-ea"/>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60</a:t>
                      </a:r>
                      <a:endParaRPr lang="ru-RU" sz="1400" dirty="0">
                        <a:latin typeface="Times New Roman" panose="02020603050405020304" pitchFamily="18" charset="0"/>
                        <a:cs typeface="Times New Roman" panose="02020603050405020304" pitchFamily="18" charset="0"/>
                      </a:endParaRPr>
                    </a:p>
                  </a:txBody>
                  <a:tcPr/>
                </a:tc>
                <a:tc>
                  <a:txBody>
                    <a:bodyPr/>
                    <a:lstStyle/>
                    <a:p>
                      <a:pPr algn="ctr"/>
                      <a:r>
                        <a:rPr lang="en-US" sz="1400" dirty="0">
                          <a:latin typeface="Times New Roman" panose="02020603050405020304" pitchFamily="18" charset="0"/>
                          <a:cs typeface="Times New Roman" panose="02020603050405020304" pitchFamily="18" charset="0"/>
                        </a:rPr>
                        <a:t>120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25290537"/>
                  </a:ext>
                </a:extLst>
              </a:tr>
            </a:tbl>
          </a:graphicData>
        </a:graphic>
      </p:graphicFrame>
    </p:spTree>
    <p:extLst>
      <p:ext uri="{BB962C8B-B14F-4D97-AF65-F5344CB8AC3E}">
        <p14:creationId xmlns:p14="http://schemas.microsoft.com/office/powerpoint/2010/main" val="3239406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704" y="397605"/>
            <a:ext cx="9144000" cy="576064"/>
          </a:xfrm>
        </p:spPr>
        <p:txBody>
          <a:bodyPr>
            <a:normAutofit fontScale="92500" lnSpcReduction="20000"/>
          </a:bodyPr>
          <a:lstStyle/>
          <a:p>
            <a:r>
              <a:rPr lang="en-US" sz="1600" b="1" dirty="0">
                <a:latin typeface="Times New Roman" panose="02020603050405020304" pitchFamily="18" charset="0"/>
                <a:cs typeface="Times New Roman" panose="02020603050405020304" pitchFamily="18" charset="0"/>
              </a:rPr>
              <a:t>“SMM MENEJERI VA LOYIHALARNI BOSHQARISH</a:t>
            </a:r>
            <a:r>
              <a:rPr lang="en-US" sz="1800" dirty="0">
                <a:latin typeface="Times New Roman" panose="02020603050405020304" pitchFamily="18" charset="0"/>
                <a:cs typeface="Times New Roman" panose="02020603050405020304" pitchFamily="18" charset="0"/>
              </a:rPr>
              <a:t>” </a:t>
            </a:r>
          </a:p>
          <a:p>
            <a:r>
              <a:rPr lang="en-US" sz="1800" dirty="0">
                <a:latin typeface="Times New Roman" panose="02020603050405020304" pitchFamily="18" charset="0"/>
                <a:cs typeface="Times New Roman" panose="02020603050405020304" pitchFamily="18" charset="0"/>
              </a:rPr>
              <a:t>FANINI O‘QITISHDAN MAQSAD </a:t>
            </a:r>
            <a:endParaRPr lang="ko-KR" altLang="en-US"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7504" y="1203598"/>
            <a:ext cx="8928992" cy="36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67544" y="1377647"/>
            <a:ext cx="8280920" cy="3354765"/>
          </a:xfrm>
          <a:prstGeom prst="rect">
            <a:avLst/>
          </a:prstGeom>
        </p:spPr>
        <p:txBody>
          <a:bodyPr wrap="square">
            <a:spAutoFit/>
          </a:bodyPr>
          <a:lstStyle/>
          <a:p>
            <a:r>
              <a:rPr lang="ru-RU" sz="1600" dirty="0" err="1">
                <a:latin typeface="Times New Roman" panose="02020603050405020304" pitchFamily="18" charset="0"/>
                <a:cs typeface="Times New Roman" panose="02020603050405020304" pitchFamily="18" charset="0"/>
              </a:rPr>
              <a:t>Talabalarni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hozirgi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zamonaviy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raqamli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marketing</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ayniqsa</a:t>
            </a:r>
            <a:r>
              <a:rPr lang="ru-RU" sz="1600" dirty="0">
                <a:latin typeface="Times New Roman" panose="02020603050405020304" pitchFamily="18" charset="0"/>
                <a:cs typeface="Times New Roman" panose="02020603050405020304" pitchFamily="18" charset="0"/>
              </a:rPr>
              <a:t>, SMM — </a:t>
            </a:r>
            <a:r>
              <a:rPr lang="ru-RU" sz="1600" dirty="0" err="1">
                <a:latin typeface="Times New Roman" panose="02020603050405020304" pitchFamily="18" charset="0"/>
                <a:cs typeface="Times New Roman" panose="02020603050405020304" pitchFamily="18" charset="0"/>
              </a:rPr>
              <a:t>ijtimoiy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tarmoqlarda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marketing</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va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loyiha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boshqaruvi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asoslarini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nazariy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va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amaliy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jihatdan</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o‘rgatishdir</a:t>
            </a:r>
            <a:r>
              <a:rPr lang="ru-RU" sz="1600" dirty="0">
                <a:latin typeface="Times New Roman" panose="02020603050405020304" pitchFamily="18" charset="0"/>
                <a:cs typeface="Times New Roman" panose="02020603050405020304" pitchFamily="18" charset="0"/>
              </a:rPr>
              <a:t>. </a:t>
            </a:r>
            <a:endParaRPr lang="en-GB"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 i</a:t>
            </a:r>
            <a:r>
              <a:rPr lang="en-GB" sz="1600" dirty="0" err="1">
                <a:latin typeface="Times New Roman" panose="02020603050405020304" pitchFamily="18" charset="0"/>
                <a:cs typeface="Times New Roman" panose="02020603050405020304" pitchFamily="18" charset="0"/>
              </a:rPr>
              <a:t>jtimoiy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tarmoqlarda</a:t>
            </a:r>
            <a:r>
              <a:rPr lang="en-GB" sz="1600" dirty="0">
                <a:latin typeface="Times New Roman" panose="02020603050405020304" pitchFamily="18" charset="0"/>
                <a:cs typeface="Times New Roman" panose="02020603050405020304" pitchFamily="18" charset="0"/>
              </a:rPr>
              <a:t> marketing </a:t>
            </a:r>
            <a:r>
              <a:rPr lang="en-GB" sz="1600" dirty="0" err="1">
                <a:latin typeface="Times New Roman" panose="02020603050405020304" pitchFamily="18" charset="0"/>
                <a:cs typeface="Times New Roman" panose="02020603050405020304" pitchFamily="18" charset="0"/>
              </a:rPr>
              <a:t>tushunchalari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platformalar</a:t>
            </a:r>
            <a:r>
              <a:rPr lang="en-GB" sz="1600" dirty="0">
                <a:latin typeface="Times New Roman" panose="02020603050405020304" pitchFamily="18" charset="0"/>
                <a:cs typeface="Times New Roman" panose="02020603050405020304" pitchFamily="18" charset="0"/>
              </a:rPr>
              <a:t> (Facebook, Instagram, Telegram, </a:t>
            </a:r>
            <a:r>
              <a:rPr lang="en-GB" sz="1600" dirty="0" err="1">
                <a:latin typeface="Times New Roman" panose="02020603050405020304" pitchFamily="18" charset="0"/>
                <a:cs typeface="Times New Roman" panose="02020603050405020304" pitchFamily="18" charset="0"/>
              </a:rPr>
              <a:t>TikTok</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boshqalar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bo‘yicha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strategiyalarni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tushuntirish</a:t>
            </a:r>
            <a:r>
              <a:rPr lang="en-GB" sz="1600" dirty="0">
                <a:latin typeface="Times New Roman" panose="02020603050405020304" pitchFamily="18" charset="0"/>
                <a:cs typeface="Times New Roman" panose="02020603050405020304" pitchFamily="18" charset="0"/>
              </a:rPr>
              <a:t>.</a:t>
            </a:r>
          </a:p>
          <a:p>
            <a:r>
              <a:rPr lang="tr-TR" sz="1600" dirty="0">
                <a:latin typeface="Times New Roman" panose="02020603050405020304" pitchFamily="18" charset="0"/>
                <a:cs typeface="Times New Roman" panose="02020603050405020304" pitchFamily="18" charset="0"/>
              </a:rPr>
              <a:t>– k</a:t>
            </a:r>
            <a:r>
              <a:rPr lang="en-GB" sz="1600" dirty="0" err="1">
                <a:latin typeface="Times New Roman" panose="02020603050405020304" pitchFamily="18" charset="0"/>
                <a:cs typeface="Times New Roman" panose="02020603050405020304" pitchFamily="18" charset="0"/>
              </a:rPr>
              <a:t>ontent</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yaratish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auditoriyani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aniqlash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jalb</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etish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uslublarini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o‘rgatish</a:t>
            </a:r>
            <a:r>
              <a:rPr lang="en-GB" sz="1600" dirty="0">
                <a:latin typeface="Times New Roman" panose="02020603050405020304" pitchFamily="18" charset="0"/>
                <a:cs typeface="Times New Roman" panose="02020603050405020304" pitchFamily="18" charset="0"/>
              </a:rPr>
              <a:t>.</a:t>
            </a:r>
          </a:p>
          <a:p>
            <a:r>
              <a:rPr lang="tr-TR" sz="1600" dirty="0">
                <a:latin typeface="Times New Roman" panose="02020603050405020304" pitchFamily="18" charset="0"/>
                <a:cs typeface="Times New Roman" panose="02020603050405020304" pitchFamily="18" charset="0"/>
              </a:rPr>
              <a:t>– t</a:t>
            </a:r>
            <a:r>
              <a:rPr lang="en-GB" sz="1600" dirty="0" err="1">
                <a:latin typeface="Times New Roman" panose="02020603050405020304" pitchFamily="18" charset="0"/>
                <a:cs typeface="Times New Roman" panose="02020603050405020304" pitchFamily="18" charset="0"/>
              </a:rPr>
              <a:t>alabalarga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maqsadli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auditoriyaga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yo‘naltirilgan</a:t>
            </a:r>
            <a:r>
              <a:rPr lang="en-GB" sz="1600" dirty="0">
                <a:latin typeface="Times New Roman" panose="02020603050405020304" pitchFamily="18" charset="0"/>
                <a:cs typeface="Times New Roman" panose="02020603050405020304" pitchFamily="18" charset="0"/>
              </a:rPr>
              <a:t> marketing </a:t>
            </a:r>
            <a:r>
              <a:rPr lang="en-GB" sz="1600" dirty="0" err="1">
                <a:latin typeface="Times New Roman" panose="02020603050405020304" pitchFamily="18" charset="0"/>
                <a:cs typeface="Times New Roman" panose="02020603050405020304" pitchFamily="18" charset="0"/>
              </a:rPr>
              <a:t>strategiyalarini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tuzishni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o‘rgatish</a:t>
            </a:r>
            <a:r>
              <a:rPr lang="en-GB" sz="1600" dirty="0">
                <a:latin typeface="Times New Roman" panose="02020603050405020304" pitchFamily="18" charset="0"/>
                <a:cs typeface="Times New Roman" panose="02020603050405020304" pitchFamily="18" charset="0"/>
              </a:rPr>
              <a:t>.</a:t>
            </a:r>
          </a:p>
          <a:p>
            <a:r>
              <a:rPr lang="tr-TR" sz="1600" dirty="0">
                <a:latin typeface="Times New Roman" panose="02020603050405020304" pitchFamily="18" charset="0"/>
                <a:cs typeface="Times New Roman" panose="02020603050405020304" pitchFamily="18" charset="0"/>
              </a:rPr>
              <a:t>– b</a:t>
            </a:r>
            <a:r>
              <a:rPr lang="en-GB" sz="1600" dirty="0">
                <a:latin typeface="Times New Roman" panose="02020603050405020304" pitchFamily="18" charset="0"/>
                <a:cs typeface="Times New Roman" panose="02020603050405020304" pitchFamily="18" charset="0"/>
              </a:rPr>
              <a:t>rend </a:t>
            </a:r>
            <a:r>
              <a:rPr lang="en-GB" sz="1600" dirty="0" err="1">
                <a:latin typeface="Times New Roman" panose="02020603050405020304" pitchFamily="18" charset="0"/>
                <a:cs typeface="Times New Roman" panose="02020603050405020304" pitchFamily="18" charset="0"/>
              </a:rPr>
              <a:t>imidjini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shakllantirish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boshqarishni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tushuntirish</a:t>
            </a:r>
            <a:r>
              <a:rPr lang="en-GB" sz="1600" dirty="0">
                <a:latin typeface="Times New Roman" panose="02020603050405020304" pitchFamily="18" charset="0"/>
                <a:cs typeface="Times New Roman" panose="02020603050405020304" pitchFamily="18" charset="0"/>
              </a:rPr>
              <a:t>.</a:t>
            </a:r>
          </a:p>
          <a:p>
            <a:r>
              <a:rPr lang="tr-TR" sz="1600" dirty="0">
                <a:latin typeface="Times New Roman" panose="02020603050405020304" pitchFamily="18" charset="0"/>
                <a:cs typeface="Times New Roman" panose="02020603050405020304" pitchFamily="18" charset="0"/>
              </a:rPr>
              <a:t>– l</a:t>
            </a:r>
            <a:r>
              <a:rPr lang="ru-RU" sz="1600" dirty="0" err="1">
                <a:latin typeface="Times New Roman" panose="02020603050405020304" pitchFamily="18" charset="0"/>
                <a:cs typeface="Times New Roman" panose="02020603050405020304" pitchFamily="18" charset="0"/>
              </a:rPr>
              <a:t>oyiha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hayotiy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sikli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vaqt</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xarajat</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va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resurslarni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boshqarish</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bo‘yicha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nazariy</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bilimlar</a:t>
            </a:r>
            <a:r>
              <a:rPr lang="ru-RU" sz="1600" dirty="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amaliy</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topshiriqlar</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orqali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loyiha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rejalashtirish</a:t>
            </a:r>
            <a:r>
              <a:rPr lang="en-GB" sz="1600" dirty="0">
                <a:latin typeface="Times New Roman" panose="02020603050405020304" pitchFamily="18" charset="0"/>
                <a:cs typeface="Times New Roman" panose="02020603050405020304" pitchFamily="18" charset="0"/>
              </a:rPr>
              <a:t>, monitoring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hisobot</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tayyorlash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ko‘nikmalarini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rivojlantirish</a:t>
            </a:r>
            <a:r>
              <a:rPr lang="en-GB" sz="1600" dirty="0">
                <a:latin typeface="Times New Roman" panose="02020603050405020304" pitchFamily="18" charset="0"/>
                <a:cs typeface="Times New Roman" panose="02020603050405020304" pitchFamily="18" charset="0"/>
              </a:rPr>
              <a:t>.</a:t>
            </a:r>
          </a:p>
          <a:p>
            <a:r>
              <a:rPr lang="ru-RU" sz="1600" dirty="0" err="1">
                <a:latin typeface="Times New Roman" panose="02020603050405020304" pitchFamily="18" charset="0"/>
                <a:cs typeface="Times New Roman" panose="02020603050405020304" pitchFamily="18" charset="0"/>
              </a:rPr>
              <a:t>Jamoada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ishlash</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va</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menejment</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ko‘nikmalarini</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shakllantirish</a:t>
            </a:r>
            <a:r>
              <a:rPr lang="ru-RU" sz="1600" dirty="0">
                <a:latin typeface="Times New Roman" panose="02020603050405020304" pitchFamily="18" charset="0"/>
                <a:cs typeface="Times New Roman" panose="02020603050405020304" pitchFamily="18" charset="0"/>
              </a:rPr>
              <a:t>:</a:t>
            </a:r>
            <a:endParaRPr lang="en-GB" sz="1600" dirty="0">
              <a:latin typeface="Times New Roman" panose="02020603050405020304" pitchFamily="18" charset="0"/>
              <a:cs typeface="Times New Roman" panose="02020603050405020304" pitchFamily="18" charset="0"/>
            </a:endParaRPr>
          </a:p>
          <a:p>
            <a:r>
              <a:rPr lang="tr-TR"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j</a:t>
            </a:r>
            <a:r>
              <a:rPr lang="en-GB" sz="1600" dirty="0" err="1">
                <a:latin typeface="Times New Roman" panose="02020603050405020304" pitchFamily="18" charset="0"/>
                <a:cs typeface="Times New Roman" panose="02020603050405020304" pitchFamily="18" charset="0"/>
              </a:rPr>
              <a:t>amoani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boshqarish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vazifalarni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taqsimlash</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natijalarni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baholashni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o‘rgatish</a:t>
            </a:r>
            <a:r>
              <a:rPr lang="en-GB" sz="1600" dirty="0">
                <a:latin typeface="Times New Roman" panose="02020603050405020304" pitchFamily="18" charset="0"/>
                <a:cs typeface="Times New Roman" panose="02020603050405020304" pitchFamily="18" charset="0"/>
              </a:rPr>
              <a:t>.</a:t>
            </a:r>
          </a:p>
          <a:p>
            <a:r>
              <a:rPr lang="tr-TR"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mas’uliyat</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muomala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madaniyati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va</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liderlik</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fazilatlarini</a:t>
            </a:r>
            <a:r>
              <a:rPr lang="en-GB" sz="1600" dirty="0">
                <a:latin typeface="Times New Roman" panose="02020603050405020304" pitchFamily="18" charset="0"/>
                <a:cs typeface="Times New Roman" panose="02020603050405020304" pitchFamily="18" charset="0"/>
              </a:rPr>
              <a:t> </a:t>
            </a:r>
            <a:r>
              <a:rPr lang="en-GB" sz="1600" dirty="0" err="1">
                <a:latin typeface="Times New Roman" panose="02020603050405020304" pitchFamily="18" charset="0"/>
                <a:cs typeface="Times New Roman" panose="02020603050405020304" pitchFamily="18" charset="0"/>
              </a:rPr>
              <a:t>rivojlantirish</a:t>
            </a:r>
            <a:r>
              <a:rPr lang="en-GB"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60310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555776" y="339502"/>
            <a:ext cx="658822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sz="3600" dirty="0">
                <a:latin typeface="Times New Roman" panose="02020603050405020304" pitchFamily="18" charset="0"/>
                <a:cs typeface="Times New Roman" panose="02020603050405020304" pitchFamily="18" charset="0"/>
              </a:rPr>
              <a:t>TA’LIM NATIJALARI</a:t>
            </a:r>
          </a:p>
        </p:txBody>
      </p:sp>
      <p:grpSp>
        <p:nvGrpSpPr>
          <p:cNvPr id="6" name="Group 5"/>
          <p:cNvGrpSpPr/>
          <p:nvPr/>
        </p:nvGrpSpPr>
        <p:grpSpPr>
          <a:xfrm>
            <a:off x="3091928" y="1215559"/>
            <a:ext cx="5400600" cy="1235202"/>
            <a:chOff x="3131840" y="1491630"/>
            <a:chExt cx="5256584" cy="576064"/>
          </a:xfrm>
        </p:grpSpPr>
        <p:sp>
          <p:nvSpPr>
            <p:cNvPr id="2" name="Rectangle 1"/>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 name="Right Triangle 4"/>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7" name="Group 16"/>
          <p:cNvGrpSpPr/>
          <p:nvPr/>
        </p:nvGrpSpPr>
        <p:grpSpPr>
          <a:xfrm>
            <a:off x="3091928" y="2543678"/>
            <a:ext cx="5400600" cy="946973"/>
            <a:chOff x="3131840" y="1491630"/>
            <a:chExt cx="5256584" cy="576064"/>
          </a:xfrm>
        </p:grpSpPr>
        <p:sp>
          <p:nvSpPr>
            <p:cNvPr id="18" name="Rectangle 17"/>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Right Triangle 18"/>
            <p:cNvSpPr/>
            <p:nvPr/>
          </p:nvSpPr>
          <p:spPr>
            <a:xfrm rot="5400000">
              <a:off x="3203840" y="1419630"/>
              <a:ext cx="576000" cy="720000"/>
            </a:xfrm>
            <a:prstGeom prst="rtTriangle">
              <a:avLst/>
            </a:prstGeom>
            <a:solidFill>
              <a:schemeClr val="accent3"/>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20" name="Group 19"/>
          <p:cNvGrpSpPr/>
          <p:nvPr/>
        </p:nvGrpSpPr>
        <p:grpSpPr>
          <a:xfrm>
            <a:off x="3109564" y="3590347"/>
            <a:ext cx="5382963" cy="1168363"/>
            <a:chOff x="3131840" y="1491630"/>
            <a:chExt cx="5256584" cy="576064"/>
          </a:xfrm>
        </p:grpSpPr>
        <p:sp>
          <p:nvSpPr>
            <p:cNvPr id="21" name="Rectangle 20"/>
            <p:cNvSpPr/>
            <p:nvPr/>
          </p:nvSpPr>
          <p:spPr>
            <a:xfrm>
              <a:off x="3131840" y="1491630"/>
              <a:ext cx="5256584" cy="57606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ight Triangle 21"/>
            <p:cNvSpPr/>
            <p:nvPr/>
          </p:nvSpPr>
          <p:spPr>
            <a:xfrm rot="5400000">
              <a:off x="3203840" y="1419630"/>
              <a:ext cx="576000" cy="720000"/>
            </a:xfrm>
            <a:prstGeom prst="rtTriangle">
              <a:avLst/>
            </a:prstGeom>
            <a:solidFill>
              <a:schemeClr val="accent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26" name="TextBox 25"/>
          <p:cNvSpPr txBox="1"/>
          <p:nvPr/>
        </p:nvSpPr>
        <p:spPr>
          <a:xfrm>
            <a:off x="3091928" y="1263570"/>
            <a:ext cx="547771" cy="400110"/>
          </a:xfrm>
          <a:prstGeom prst="rect">
            <a:avLst/>
          </a:prstGeom>
          <a:noFill/>
        </p:spPr>
        <p:txBody>
          <a:bodyPr wrap="square" rtlCol="0">
            <a:spAutoFit/>
          </a:bodyPr>
          <a:lstStyle/>
          <a:p>
            <a:r>
              <a:rPr lang="en-US" altLang="ko-KR" sz="2000" b="1" dirty="0">
                <a:solidFill>
                  <a:schemeClr val="bg1"/>
                </a:solidFill>
                <a:cs typeface="Arial" pitchFamily="34" charset="0"/>
              </a:rPr>
              <a:t>01</a:t>
            </a:r>
            <a:endParaRPr lang="ko-KR" altLang="en-US" sz="2000" b="1" dirty="0">
              <a:solidFill>
                <a:schemeClr val="bg1"/>
              </a:solidFill>
              <a:cs typeface="Arial" pitchFamily="34" charset="0"/>
            </a:endParaRPr>
          </a:p>
        </p:txBody>
      </p:sp>
      <p:sp>
        <p:nvSpPr>
          <p:cNvPr id="27" name="TextBox 26"/>
          <p:cNvSpPr txBox="1"/>
          <p:nvPr/>
        </p:nvSpPr>
        <p:spPr>
          <a:xfrm>
            <a:off x="3071883" y="2550562"/>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02</a:t>
            </a:r>
            <a:endParaRPr lang="ko-KR" altLang="en-US" sz="2000" b="1" dirty="0">
              <a:solidFill>
                <a:schemeClr val="bg1"/>
              </a:solidFill>
              <a:cs typeface="Arial" pitchFamily="34" charset="0"/>
            </a:endParaRPr>
          </a:p>
        </p:txBody>
      </p:sp>
      <p:sp>
        <p:nvSpPr>
          <p:cNvPr id="28" name="TextBox 27"/>
          <p:cNvSpPr txBox="1"/>
          <p:nvPr/>
        </p:nvSpPr>
        <p:spPr>
          <a:xfrm>
            <a:off x="3099231" y="3678850"/>
            <a:ext cx="533164" cy="400110"/>
          </a:xfrm>
          <a:prstGeom prst="rect">
            <a:avLst/>
          </a:prstGeom>
          <a:noFill/>
        </p:spPr>
        <p:txBody>
          <a:bodyPr wrap="square" rtlCol="0">
            <a:spAutoFit/>
          </a:bodyPr>
          <a:lstStyle/>
          <a:p>
            <a:r>
              <a:rPr lang="en-US" altLang="ko-KR" sz="2000" b="1" dirty="0">
                <a:solidFill>
                  <a:schemeClr val="bg1"/>
                </a:solidFill>
                <a:cs typeface="Arial" pitchFamily="34" charset="0"/>
              </a:rPr>
              <a:t>03</a:t>
            </a:r>
            <a:endParaRPr lang="ko-KR" altLang="en-US" sz="2000" b="1" dirty="0">
              <a:solidFill>
                <a:schemeClr val="bg1"/>
              </a:solidFill>
              <a:cs typeface="Arial" pitchFamily="34" charset="0"/>
            </a:endParaRPr>
          </a:p>
        </p:txBody>
      </p:sp>
      <p:sp>
        <p:nvSpPr>
          <p:cNvPr id="8" name="Прямоугольник 7"/>
          <p:cNvSpPr/>
          <p:nvPr/>
        </p:nvSpPr>
        <p:spPr>
          <a:xfrm>
            <a:off x="3494779" y="1255482"/>
            <a:ext cx="4997749" cy="1137106"/>
          </a:xfrm>
          <a:prstGeom prst="rect">
            <a:avLst/>
          </a:prstGeom>
        </p:spPr>
        <p:txBody>
          <a:bodyPr wrap="square">
            <a:spAutoFit/>
          </a:bodyPr>
          <a:lstStyle/>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Talabalar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ijtimoiy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tarmoqlarda</a:t>
            </a:r>
            <a:r>
              <a:rPr lang="en-GB" sz="1200" dirty="0">
                <a:latin typeface="Times New Roman" panose="02020603050405020304" pitchFamily="18" charset="0"/>
                <a:ea typeface="Calibri" panose="020F0502020204030204" pitchFamily="34" charset="0"/>
              </a:rPr>
              <a:t> marketing </a:t>
            </a:r>
            <a:r>
              <a:rPr lang="en-GB" sz="1200" dirty="0" err="1">
                <a:latin typeface="Times New Roman" panose="02020603050405020304" pitchFamily="18" charset="0"/>
                <a:ea typeface="Calibri" panose="020F0502020204030204" pitchFamily="34" charset="0"/>
              </a:rPr>
              <a:t>kampaniyalarini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ishlab</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chiqish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kontent</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rejalashtirish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maqsadli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auditoriyani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aniqlashni</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o‘rganadilar</a:t>
            </a:r>
            <a:r>
              <a:rPr lang="en-GB" sz="1200" dirty="0">
                <a:latin typeface="Times New Roman" panose="02020603050405020304" pitchFamily="18" charset="0"/>
                <a:ea typeface="Calibri" panose="020F0502020204030204" pitchFamily="34" charset="0"/>
              </a:rPr>
              <a:t>.</a:t>
            </a:r>
          </a:p>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Facebook, Instagram, Telegram, </a:t>
            </a:r>
            <a:r>
              <a:rPr lang="en-GB" sz="1200" dirty="0" err="1">
                <a:latin typeface="Times New Roman" panose="02020603050405020304" pitchFamily="18" charset="0"/>
                <a:ea typeface="Calibri" panose="020F0502020204030204" pitchFamily="34" charset="0"/>
              </a:rPr>
              <a:t>TikTok</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kabi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platformalarda</a:t>
            </a:r>
            <a:r>
              <a:rPr lang="en-GB" sz="1200" dirty="0">
                <a:latin typeface="Times New Roman" panose="02020603050405020304" pitchFamily="18" charset="0"/>
                <a:ea typeface="Calibri" panose="020F0502020204030204" pitchFamily="34" charset="0"/>
              </a:rPr>
              <a:t> SMM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faoliyatini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yuritish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bo‘yicha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amaliy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tajribaga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ega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bo‘ladi</a:t>
            </a:r>
            <a:r>
              <a:rPr lang="en-GB" sz="1200" dirty="0">
                <a:latin typeface="Times New Roman" panose="02020603050405020304" pitchFamily="18" charset="0"/>
                <a:ea typeface="Calibri" panose="020F0502020204030204" pitchFamily="34" charset="0"/>
              </a:rPr>
              <a:t>.</a:t>
            </a:r>
            <a:endParaRPr lang="ru-RU" sz="1200" dirty="0">
              <a:latin typeface="Times New Roman" panose="02020603050405020304" pitchFamily="18" charset="0"/>
              <a:ea typeface="Calibri" panose="020F0502020204030204" pitchFamily="34" charset="0"/>
            </a:endParaRPr>
          </a:p>
        </p:txBody>
      </p:sp>
      <p:sp>
        <p:nvSpPr>
          <p:cNvPr id="10" name="Прямоугольник 9"/>
          <p:cNvSpPr/>
          <p:nvPr/>
        </p:nvSpPr>
        <p:spPr>
          <a:xfrm>
            <a:off x="3494076" y="2605991"/>
            <a:ext cx="4998452" cy="924740"/>
          </a:xfrm>
          <a:prstGeom prst="rect">
            <a:avLst/>
          </a:prstGeom>
        </p:spPr>
        <p:txBody>
          <a:bodyPr wrap="square">
            <a:spAutoFit/>
          </a:bodyPr>
          <a:lstStyle/>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talabalar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loyiha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hayotiy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siklini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vaqt</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resurslarni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boshqarish</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err="1">
                <a:latin typeface="Times New Roman" panose="02020603050405020304" pitchFamily="18" charset="0"/>
                <a:ea typeface="Calibri" panose="020F0502020204030204" pitchFamily="34" charset="0"/>
              </a:rPr>
              <a:t>risklarni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baholash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jamoaviy</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tashkil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etishni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o‘zlashtiradilar</a:t>
            </a:r>
            <a:r>
              <a:rPr lang="en-GB" sz="1200" dirty="0">
                <a:latin typeface="Times New Roman" panose="02020603050405020304" pitchFamily="18" charset="0"/>
                <a:ea typeface="Calibri" panose="020F0502020204030204" pitchFamily="34" charset="0"/>
              </a:rPr>
              <a:t>.</a:t>
            </a:r>
          </a:p>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brend</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imidjini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shakllantirish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mijozlar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bilan</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aloqa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yuritish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p>
          <a:p>
            <a:pPr indent="449580" algn="just">
              <a:lnSpc>
                <a:spcPct val="115000"/>
              </a:lnSpc>
              <a:spcAft>
                <a:spcPts val="0"/>
              </a:spcAft>
            </a:pPr>
            <a:r>
              <a:rPr lang="en-GB" sz="1200" dirty="0">
                <a:latin typeface="Times New Roman" panose="02020603050405020304" pitchFamily="18" charset="0"/>
                <a:ea typeface="Calibri" panose="020F0502020204030204" pitchFamily="34" charset="0"/>
              </a:rPr>
              <a:t>marketing </a:t>
            </a:r>
            <a:r>
              <a:rPr lang="en-GB" sz="1200" dirty="0" err="1">
                <a:latin typeface="Times New Roman" panose="02020603050405020304" pitchFamily="18" charset="0"/>
                <a:ea typeface="Calibri" panose="020F0502020204030204" pitchFamily="34" charset="0"/>
              </a:rPr>
              <a:t>tahlillarini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amalga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oshirishni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o‘zlashtiradi</a:t>
            </a:r>
            <a:r>
              <a:rPr lang="en-GB" sz="1200" dirty="0">
                <a:latin typeface="Times New Roman" panose="02020603050405020304" pitchFamily="18" charset="0"/>
                <a:ea typeface="Calibri" panose="020F0502020204030204" pitchFamily="34" charset="0"/>
              </a:rPr>
              <a:t>.</a:t>
            </a:r>
            <a:endParaRPr lang="ru-RU" sz="1200" dirty="0">
              <a:latin typeface="Times New Roman" panose="02020603050405020304" pitchFamily="18" charset="0"/>
              <a:ea typeface="Calibri" panose="020F0502020204030204" pitchFamily="34" charset="0"/>
            </a:endParaRPr>
          </a:p>
        </p:txBody>
      </p:sp>
      <p:sp>
        <p:nvSpPr>
          <p:cNvPr id="11" name="Прямоугольник 10"/>
          <p:cNvSpPr/>
          <p:nvPr/>
        </p:nvSpPr>
        <p:spPr>
          <a:xfrm>
            <a:off x="3976101" y="3678850"/>
            <a:ext cx="4387200" cy="830997"/>
          </a:xfrm>
          <a:prstGeom prst="rect">
            <a:avLst/>
          </a:prstGeom>
        </p:spPr>
        <p:txBody>
          <a:bodyPr wrap="square">
            <a:spAutoFit/>
          </a:bodyPr>
          <a:lstStyle/>
          <a:p>
            <a:r>
              <a:rPr lang="en-GB" sz="1200" dirty="0">
                <a:latin typeface="Times New Roman" panose="02020603050405020304" pitchFamily="18" charset="0"/>
                <a:ea typeface="Calibri" panose="020F0502020204030204" pitchFamily="34" charset="0"/>
              </a:rPr>
              <a:t>– Canva, Trello, Google Analytics, Hootsuite </a:t>
            </a:r>
            <a:r>
              <a:rPr lang="en-GB" sz="1200" dirty="0" err="1">
                <a:latin typeface="Times New Roman" panose="02020603050405020304" pitchFamily="18" charset="0"/>
                <a:ea typeface="Calibri" panose="020F0502020204030204" pitchFamily="34" charset="0"/>
              </a:rPr>
              <a:t>kabi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vositalardan</a:t>
            </a:r>
            <a:r>
              <a:rPr lang="en-GB" sz="1200" dirty="0">
                <a:latin typeface="Times New Roman" panose="02020603050405020304" pitchFamily="18" charset="0"/>
                <a:ea typeface="Calibri" panose="020F0502020204030204" pitchFamily="34" charset="0"/>
              </a:rPr>
              <a:t> </a:t>
            </a:r>
          </a:p>
          <a:p>
            <a:r>
              <a:rPr lang="en-GB" sz="1200" dirty="0" err="1">
                <a:latin typeface="Times New Roman" panose="02020603050405020304" pitchFamily="18" charset="0"/>
                <a:ea typeface="Calibri" panose="020F0502020204030204" pitchFamily="34" charset="0"/>
              </a:rPr>
              <a:t>foydalana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olish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malakasiga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ega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bo‘ladi</a:t>
            </a:r>
            <a:r>
              <a:rPr lang="en-GB" sz="1200" dirty="0">
                <a:latin typeface="Times New Roman" panose="02020603050405020304" pitchFamily="18" charset="0"/>
                <a:ea typeface="Calibri" panose="020F0502020204030204" pitchFamily="34" charset="0"/>
              </a:rPr>
              <a:t>.</a:t>
            </a:r>
          </a:p>
          <a:p>
            <a:r>
              <a:rPr lang="en-GB" sz="1200" dirty="0">
                <a:latin typeface="Times New Roman" panose="02020603050405020304" pitchFamily="18" charset="0"/>
                <a:ea typeface="Calibri" panose="020F0502020204030204" pitchFamily="34" charset="0"/>
              </a:rPr>
              <a:t>– SMM </a:t>
            </a:r>
            <a:r>
              <a:rPr lang="en-GB" sz="1200" dirty="0" err="1">
                <a:latin typeface="Times New Roman" panose="02020603050405020304" pitchFamily="18" charset="0"/>
                <a:ea typeface="Calibri" panose="020F0502020204030204" pitchFamily="34" charset="0"/>
              </a:rPr>
              <a:t>kampaniyalarning</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samaradorligini</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tahlil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qilish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hisobot</a:t>
            </a:r>
            <a:r>
              <a:rPr lang="en-GB" sz="1200" dirty="0">
                <a:latin typeface="Times New Roman" panose="02020603050405020304" pitchFamily="18" charset="0"/>
                <a:ea typeface="Calibri" panose="020F0502020204030204" pitchFamily="34" charset="0"/>
              </a:rPr>
              <a:t> </a:t>
            </a:r>
          </a:p>
          <a:p>
            <a:r>
              <a:rPr lang="en-GB" sz="1200" dirty="0" err="1">
                <a:latin typeface="Times New Roman" panose="02020603050405020304" pitchFamily="18" charset="0"/>
                <a:ea typeface="Calibri" panose="020F0502020204030204" pitchFamily="34" charset="0"/>
              </a:rPr>
              <a:t>tayyorlash</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va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qaror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qabul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qilishda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mustaqil</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fikr</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yurita</a:t>
            </a:r>
            <a:r>
              <a:rPr lang="en-GB" sz="1200" dirty="0">
                <a:latin typeface="Times New Roman" panose="02020603050405020304" pitchFamily="18" charset="0"/>
                <a:ea typeface="Calibri" panose="020F0502020204030204" pitchFamily="34" charset="0"/>
              </a:rPr>
              <a:t> </a:t>
            </a:r>
            <a:r>
              <a:rPr lang="en-GB" sz="1200" dirty="0" err="1">
                <a:latin typeface="Times New Roman" panose="02020603050405020304" pitchFamily="18" charset="0"/>
                <a:ea typeface="Calibri" panose="020F0502020204030204" pitchFamily="34" charset="0"/>
              </a:rPr>
              <a:t>oladi</a:t>
            </a:r>
            <a:r>
              <a:rPr lang="en-GB" sz="1200" dirty="0">
                <a:latin typeface="Times New Roman" panose="02020603050405020304" pitchFamily="18" charset="0"/>
                <a:ea typeface="Calibri" panose="020F0502020204030204" pitchFamily="34" charset="0"/>
              </a:rPr>
              <a:t>.</a:t>
            </a:r>
            <a:endParaRPr lang="ru-RU" sz="1200" dirty="0"/>
          </a:p>
        </p:txBody>
      </p:sp>
    </p:spTree>
    <p:extLst>
      <p:ext uri="{BB962C8B-B14F-4D97-AF65-F5344CB8AC3E}">
        <p14:creationId xmlns:p14="http://schemas.microsoft.com/office/powerpoint/2010/main" val="1095055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MARUZA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1358500320"/>
              </p:ext>
            </p:extLst>
          </p:nvPr>
        </p:nvGraphicFramePr>
        <p:xfrm>
          <a:off x="899592" y="708968"/>
          <a:ext cx="7272807" cy="2489994"/>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dirty="0">
                          <a:solidFill>
                            <a:schemeClr val="bg1"/>
                          </a:solidFill>
                          <a:effectLst/>
                          <a:latin typeface="Times New Roman" panose="02020603050405020304" pitchFamily="18" charset="0"/>
                          <a:ea typeface="Calibri" panose="020F0502020204030204" pitchFamily="34" charset="0"/>
                        </a:rPr>
                        <a:t>Mashg‘ulotlar shakli: m</a:t>
                      </a:r>
                      <a:r>
                        <a:rPr lang="en-US" sz="1600" b="1" dirty="0" err="1">
                          <a:solidFill>
                            <a:schemeClr val="bg1"/>
                          </a:solidFill>
                          <a:effectLst/>
                          <a:latin typeface="Times New Roman" panose="02020603050405020304" pitchFamily="18" charset="0"/>
                          <a:ea typeface="Calibri" panose="020F0502020204030204" pitchFamily="34" charset="0"/>
                        </a:rPr>
                        <a:t>a’ruza</a:t>
                      </a:r>
                      <a:r>
                        <a:rPr lang="en-US" sz="1600" b="1" dirty="0">
                          <a:solidFill>
                            <a:schemeClr val="bg1"/>
                          </a:solidFill>
                          <a:effectLst/>
                          <a:latin typeface="Times New Roman" panose="02020603050405020304" pitchFamily="18" charset="0"/>
                          <a:ea typeface="Calibri" panose="020F0502020204030204" pitchFamily="34" charset="0"/>
                        </a:rPr>
                        <a:t> </a:t>
                      </a:r>
                      <a:r>
                        <a:rPr lang="en-US" sz="1600" b="1" dirty="0" err="1">
                          <a:solidFill>
                            <a:schemeClr val="bg1"/>
                          </a:solidFill>
                          <a:effectLst/>
                          <a:latin typeface="Times New Roman" panose="02020603050405020304" pitchFamily="18" charset="0"/>
                          <a:ea typeface="Calibri" panose="020F0502020204030204" pitchFamily="34" charset="0"/>
                        </a:rPr>
                        <a:t>mavzulari</a:t>
                      </a:r>
                      <a:r>
                        <a:rPr lang="uz-Cyrl-UZ" sz="1600" b="1" dirty="0">
                          <a:solidFill>
                            <a:schemeClr val="bg1"/>
                          </a:solidFill>
                          <a:effectLst/>
                          <a:latin typeface="Times New Roman" panose="02020603050405020304" pitchFamily="18" charset="0"/>
                          <a:ea typeface="Calibri" panose="020F0502020204030204" pitchFamily="34" charset="0"/>
                        </a:rPr>
                        <a:t> (</a:t>
                      </a:r>
                      <a:r>
                        <a:rPr lang="en-US" sz="1600" b="1" dirty="0">
                          <a:solidFill>
                            <a:schemeClr val="bg1"/>
                          </a:solidFill>
                          <a:effectLst/>
                          <a:latin typeface="Times New Roman" panose="02020603050405020304" pitchFamily="18" charset="0"/>
                          <a:ea typeface="Calibri" panose="020F0502020204030204" pitchFamily="34" charset="0"/>
                        </a:rPr>
                        <a:t>M</a:t>
                      </a:r>
                      <a:r>
                        <a:rPr lang="uz-Cyrl-UZ" sz="1600" b="1" dirty="0">
                          <a:solidFill>
                            <a:schemeClr val="bg1"/>
                          </a:solidFill>
                          <a:effectLst/>
                          <a:latin typeface="Times New Roman" panose="02020603050405020304" pitchFamily="18" charset="0"/>
                          <a:ea typeface="Calibri" panose="020F0502020204030204" pitchFamily="34" charset="0"/>
                        </a:rPr>
                        <a:t>)</a:t>
                      </a:r>
                      <a:r>
                        <a:rPr lang="en-US" sz="1600" b="1" dirty="0">
                          <a:solidFill>
                            <a:schemeClr val="bg1"/>
                          </a:solidFill>
                          <a:effectLst/>
                          <a:latin typeface="Times New Roman" panose="02020603050405020304" pitchFamily="18" charset="0"/>
                          <a:ea typeface="Calibri" panose="020F0502020204030204" pitchFamily="34" charset="0"/>
                        </a:rPr>
                        <a:t> (5-semester)</a:t>
                      </a:r>
                    </a:p>
                  </a:txBody>
                  <a:tcPr marL="68580" marR="68580" marT="0" marB="0"/>
                </a:tc>
                <a:tc>
                  <a:txBody>
                    <a:bodyPr/>
                    <a:lstStyle/>
                    <a:p>
                      <a:pPr algn="ctr"/>
                      <a:r>
                        <a:rPr lang="en-US" dirty="0"/>
                        <a:t>10</a:t>
                      </a:r>
                      <a:endParaRPr lang="ru-RU" dirty="0"/>
                    </a:p>
                  </a:txBody>
                  <a:tcPr/>
                </a:tc>
                <a:extLst>
                  <a:ext uri="{0D108BD9-81ED-4DB2-BD59-A6C34878D82A}">
                    <a16:rowId xmlns:a16="http://schemas.microsoft.com/office/drawing/2014/main" val="2040878787"/>
                  </a:ext>
                </a:extLst>
              </a:tr>
              <a:tr h="414999">
                <a:tc>
                  <a:txBody>
                    <a:bodyPr/>
                    <a:lstStyle/>
                    <a:p>
                      <a:pPr algn="ctr"/>
                      <a:r>
                        <a:rPr lang="en-US" dirty="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1" hangingPunct="1">
                        <a:lnSpc>
                          <a:spcPct val="105000"/>
                        </a:lnSpc>
                        <a:spcBef>
                          <a:spcPts val="0"/>
                        </a:spcBef>
                        <a:spcAft>
                          <a:spcPts val="800"/>
                        </a:spcAft>
                        <a:buClrTx/>
                        <a:buSzTx/>
                        <a:buFontTx/>
                        <a:buNone/>
                        <a:tabLst/>
                        <a:defRPr/>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Ijtimoiy</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tarmoqda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marketingning</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asosiy</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tushunchalari</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umumiy</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ko'nikmalar</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14999">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fr-FR" sz="1350" kern="1200" dirty="0">
                          <a:solidFill>
                            <a:schemeClr val="dk1"/>
                          </a:solidFill>
                          <a:effectLst/>
                          <a:latin typeface="Times New Roman" panose="02020603050405020304" pitchFamily="18" charset="0"/>
                          <a:ea typeface="+mn-ea"/>
                          <a:cs typeface="Times New Roman" panose="02020603050405020304" pitchFamily="18" charset="0"/>
                        </a:rPr>
                        <a:t>Smm kampaniyalarni tuzish va moliyaviy strategiya</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14999">
                <a:tc>
                  <a:txBody>
                    <a:bodyPr/>
                    <a:lstStyle/>
                    <a:p>
                      <a:pPr algn="ctr"/>
                      <a:r>
                        <a:rPr lang="en-US" dirty="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350" kern="1200" dirty="0">
                          <a:solidFill>
                            <a:schemeClr val="dk1"/>
                          </a:solidFill>
                          <a:effectLst/>
                          <a:latin typeface="Times New Roman" panose="02020603050405020304" pitchFamily="18" charset="0"/>
                          <a:ea typeface="+mn-ea"/>
                          <a:cs typeface="Times New Roman" panose="02020603050405020304" pitchFamily="18" charset="0"/>
                        </a:rPr>
                        <a:t>Ijtimoiy tarmoqda kontent marketing</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14999">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Tarmoqda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reklama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reklama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kampaniyalari</a:t>
                      </a:r>
                      <a:endParaRPr lang="ru-RU" sz="13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999">
                <a:tc>
                  <a:txBody>
                    <a:bodyPr/>
                    <a:lstStyle/>
                    <a:p>
                      <a:pPr algn="ctr"/>
                      <a:r>
                        <a:rPr lang="en-US" dirty="0">
                          <a:latin typeface="Times New Roman" panose="02020603050405020304" pitchFamily="18" charset="0"/>
                          <a:cs typeface="Times New Roman" panose="02020603050405020304" pitchFamily="18" charset="0"/>
                        </a:rPr>
                        <a:t>5</a:t>
                      </a:r>
                      <a:endParaRPr lang="ru-RU"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350" kern="1200" dirty="0">
                          <a:solidFill>
                            <a:schemeClr val="dk1"/>
                          </a:solidFill>
                          <a:effectLst/>
                          <a:latin typeface="Times New Roman" panose="02020603050405020304" pitchFamily="18" charset="0"/>
                          <a:ea typeface="+mn-ea"/>
                          <a:cs typeface="Times New Roman" panose="02020603050405020304" pitchFamily="18" charset="0"/>
                        </a:rPr>
                        <a:t>Mijozlarga qanday qisqa vaqt ichida yetkazib berish</a:t>
                      </a:r>
                      <a:endParaRPr lang="ru-RU" dirty="0">
                        <a:latin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bl>
          </a:graphicData>
        </a:graphic>
      </p:graphicFrame>
    </p:spTree>
    <p:extLst>
      <p:ext uri="{BB962C8B-B14F-4D97-AF65-F5344CB8AC3E}">
        <p14:creationId xmlns:p14="http://schemas.microsoft.com/office/powerpoint/2010/main" val="234658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AMALIY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1643069600"/>
              </p:ext>
            </p:extLst>
          </p:nvPr>
        </p:nvGraphicFramePr>
        <p:xfrm>
          <a:off x="899592" y="708968"/>
          <a:ext cx="7272807" cy="4149989"/>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6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t>30</a:t>
                      </a:r>
                      <a:endParaRPr lang="ru-RU" dirty="0"/>
                    </a:p>
                  </a:txBody>
                  <a:tcPr/>
                </a:tc>
                <a:extLst>
                  <a:ext uri="{0D108BD9-81ED-4DB2-BD59-A6C34878D82A}">
                    <a16:rowId xmlns:a16="http://schemas.microsoft.com/office/drawing/2014/main" val="2040878787"/>
                  </a:ext>
                </a:extLst>
              </a:tr>
              <a:tr h="414999">
                <a:tc>
                  <a:txBody>
                    <a:bodyPr/>
                    <a:lstStyle/>
                    <a:p>
                      <a:pPr algn="ctr"/>
                      <a:r>
                        <a:rPr lang="en-US" dirty="0"/>
                        <a:t>1</a:t>
                      </a:r>
                      <a:endParaRPr lang="ru-RU" dirty="0"/>
                    </a:p>
                  </a:txBody>
                  <a:tcPr/>
                </a:tc>
                <a:tc>
                  <a:txBody>
                    <a:bodyPr/>
                    <a:lstStyle/>
                    <a:p>
                      <a:pPr>
                        <a:spcAft>
                          <a:spcPts val="0"/>
                        </a:spcAft>
                      </a:pPr>
                      <a:r>
                        <a:rPr lang="en-US" sz="1400">
                          <a:effectLst/>
                          <a:latin typeface="TimesUZ"/>
                          <a:ea typeface="Times New Roman" panose="02020603050405020304" pitchFamily="18" charset="0"/>
                          <a:cs typeface="Times New Roman" panose="02020603050405020304" pitchFamily="18" charset="0"/>
                        </a:rPr>
                        <a:t>Ijtimoiy tarmoq platformalarini tuzish va boshqarish</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599033071"/>
                  </a:ext>
                </a:extLst>
              </a:tr>
              <a:tr h="414999">
                <a:tc>
                  <a:txBody>
                    <a:bodyPr/>
                    <a:lstStyle/>
                    <a:p>
                      <a:pPr algn="ctr"/>
                      <a:r>
                        <a:rPr lang="en-US" dirty="0"/>
                        <a:t>2</a:t>
                      </a:r>
                      <a:endParaRPr lang="ru-RU" dirty="0"/>
                    </a:p>
                  </a:txBody>
                  <a:tcPr/>
                </a:tc>
                <a:tc>
                  <a:txBody>
                    <a:bodyPr/>
                    <a:lstStyle/>
                    <a:p>
                      <a:pPr>
                        <a:spcAft>
                          <a:spcPts val="0"/>
                        </a:spcAft>
                      </a:pPr>
                      <a:r>
                        <a:rPr lang="en-US" sz="1400">
                          <a:effectLst/>
                          <a:latin typeface="TimesUZ"/>
                          <a:ea typeface="Times New Roman" panose="02020603050405020304" pitchFamily="18" charset="0"/>
                          <a:cs typeface="Times New Roman" panose="02020603050405020304" pitchFamily="18" charset="0"/>
                        </a:rPr>
                        <a:t>Mijozlar bilan o'zaro aloqalar yaratish</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934999316"/>
                  </a:ext>
                </a:extLst>
              </a:tr>
              <a:tr h="414999">
                <a:tc>
                  <a:txBody>
                    <a:bodyPr/>
                    <a:lstStyle/>
                    <a:p>
                      <a:pPr algn="ctr"/>
                      <a:r>
                        <a:rPr lang="en-US" dirty="0"/>
                        <a:t>3</a:t>
                      </a:r>
                      <a:endParaRPr lang="ru-RU" dirty="0"/>
                    </a:p>
                  </a:txBody>
                  <a:tcPr/>
                </a:tc>
                <a:tc>
                  <a:txBody>
                    <a:bodyPr/>
                    <a:lstStyle/>
                    <a:p>
                      <a:pPr>
                        <a:spcAft>
                          <a:spcPts val="0"/>
                        </a:spcAft>
                      </a:pPr>
                      <a:r>
                        <a:rPr lang="en-US" sz="1400" dirty="0" err="1">
                          <a:effectLst/>
                          <a:latin typeface="TimesUZ"/>
                          <a:ea typeface="Times New Roman" panose="02020603050405020304" pitchFamily="18" charset="0"/>
                          <a:cs typeface="Times New Roman" panose="02020603050405020304" pitchFamily="18" charset="0"/>
                        </a:rPr>
                        <a:t>Ijtimoiy</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tarmoqlarda</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qimmatli</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kontent</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yaratish</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2</a:t>
                      </a:r>
                      <a:endParaRPr lang="ru-RU" dirty="0"/>
                    </a:p>
                  </a:txBody>
                  <a:tcPr/>
                </a:tc>
                <a:extLst>
                  <a:ext uri="{0D108BD9-81ED-4DB2-BD59-A6C34878D82A}">
                    <a16:rowId xmlns:a16="http://schemas.microsoft.com/office/drawing/2014/main" val="2938469960"/>
                  </a:ext>
                </a:extLst>
              </a:tr>
              <a:tr h="414999">
                <a:tc>
                  <a:txBody>
                    <a:bodyPr/>
                    <a:lstStyle/>
                    <a:p>
                      <a:pPr algn="ctr"/>
                      <a:r>
                        <a:rPr lang="en-US" dirty="0"/>
                        <a:t>4</a:t>
                      </a:r>
                      <a:endParaRPr lang="ru-RU" dirty="0"/>
                    </a:p>
                  </a:txBody>
                  <a:tcPr/>
                </a:tc>
                <a:tc>
                  <a:txBody>
                    <a:bodyPr/>
                    <a:lstStyle/>
                    <a:p>
                      <a:pPr>
                        <a:spcAft>
                          <a:spcPts val="0"/>
                        </a:spcAft>
                      </a:pPr>
                      <a:r>
                        <a:rPr lang="ru-RU" sz="1400">
                          <a:effectLst/>
                          <a:latin typeface="TimesUZ"/>
                          <a:ea typeface="Times New Roman" panose="02020603050405020304" pitchFamily="18" charset="0"/>
                          <a:cs typeface="Times New Roman" panose="02020603050405020304" pitchFamily="18" charset="0"/>
                        </a:rPr>
                        <a:t>Tijoratni o'rganish</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1802976976"/>
                  </a:ext>
                </a:extLst>
              </a:tr>
              <a:tr h="414999">
                <a:tc>
                  <a:txBody>
                    <a:bodyPr/>
                    <a:lstStyle/>
                    <a:p>
                      <a:pPr algn="ctr"/>
                      <a:r>
                        <a:rPr lang="en-US" dirty="0"/>
                        <a:t>5</a:t>
                      </a:r>
                      <a:endParaRPr lang="ru-RU" dirty="0"/>
                    </a:p>
                  </a:txBody>
                  <a:tcPr/>
                </a:tc>
                <a:tc>
                  <a:txBody>
                    <a:bodyPr/>
                    <a:lstStyle/>
                    <a:p>
                      <a:pPr>
                        <a:spcAft>
                          <a:spcPts val="0"/>
                        </a:spcAft>
                      </a:pPr>
                      <a:r>
                        <a:rPr lang="ru-RU" sz="1400">
                          <a:effectLst/>
                          <a:latin typeface="TimesUZ"/>
                          <a:ea typeface="Times New Roman" panose="02020603050405020304" pitchFamily="18" charset="0"/>
                          <a:cs typeface="Times New Roman" panose="02020603050405020304" pitchFamily="18" charset="0"/>
                        </a:rPr>
                        <a:t>Ijtimoiy tarmoqlarda targetingni boshqarish</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172775812"/>
                  </a:ext>
                </a:extLst>
              </a:tr>
              <a:tr h="414999">
                <a:tc>
                  <a:txBody>
                    <a:bodyPr/>
                    <a:lstStyle/>
                    <a:p>
                      <a:pPr algn="ctr"/>
                      <a:r>
                        <a:rPr lang="en-US" dirty="0"/>
                        <a:t>6</a:t>
                      </a:r>
                      <a:endParaRPr lang="ru-RU" dirty="0"/>
                    </a:p>
                  </a:txBody>
                  <a:tcPr/>
                </a:tc>
                <a:tc>
                  <a:txBody>
                    <a:bodyPr/>
                    <a:lstStyle/>
                    <a:p>
                      <a:pPr>
                        <a:spcAft>
                          <a:spcPts val="0"/>
                        </a:spcAft>
                      </a:pPr>
                      <a:r>
                        <a:rPr lang="ru-RU" sz="1400">
                          <a:effectLst/>
                          <a:latin typeface="TimesUZ"/>
                          <a:ea typeface="Times New Roman" panose="02020603050405020304" pitchFamily="18" charset="0"/>
                          <a:cs typeface="Times New Roman" panose="02020603050405020304" pitchFamily="18" charset="0"/>
                        </a:rPr>
                        <a:t>Smm analitika va tahlil</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2262942859"/>
                  </a:ext>
                </a:extLst>
              </a:tr>
              <a:tr h="414999">
                <a:tc>
                  <a:txBody>
                    <a:bodyPr/>
                    <a:lstStyle/>
                    <a:p>
                      <a:pPr algn="ctr"/>
                      <a:r>
                        <a:rPr lang="en-US" dirty="0"/>
                        <a:t>7</a:t>
                      </a:r>
                      <a:endParaRPr lang="ru-RU" dirty="0"/>
                    </a:p>
                  </a:txBody>
                  <a:tcPr/>
                </a:tc>
                <a:tc>
                  <a:txBody>
                    <a:bodyPr/>
                    <a:lstStyle/>
                    <a:p>
                      <a:pPr>
                        <a:spcAft>
                          <a:spcPts val="0"/>
                        </a:spcAft>
                      </a:pPr>
                      <a:r>
                        <a:rPr lang="ru-RU" sz="1400">
                          <a:effectLst/>
                          <a:latin typeface="TimesUZ"/>
                          <a:ea typeface="Times New Roman" panose="02020603050405020304" pitchFamily="18" charset="0"/>
                          <a:cs typeface="Times New Roman" panose="02020603050405020304" pitchFamily="18" charset="0"/>
                        </a:rPr>
                        <a:t>Kreativlik va dizayn</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3371921047"/>
                  </a:ext>
                </a:extLst>
              </a:tr>
              <a:tr h="414998">
                <a:tc>
                  <a:txBody>
                    <a:bodyPr/>
                    <a:lstStyle/>
                    <a:p>
                      <a:pPr algn="ctr"/>
                      <a:r>
                        <a:rPr lang="en-US" dirty="0"/>
                        <a:t>8</a:t>
                      </a:r>
                      <a:endParaRPr lang="ru-RU" dirty="0"/>
                    </a:p>
                  </a:txBody>
                  <a:tcPr/>
                </a:tc>
                <a:tc>
                  <a:txBody>
                    <a:bodyPr/>
                    <a:lstStyle/>
                    <a:p>
                      <a:pPr>
                        <a:spcAft>
                          <a:spcPts val="0"/>
                        </a:spcAft>
                      </a:pPr>
                      <a:r>
                        <a:rPr lang="en-US" sz="1400" dirty="0" err="1">
                          <a:effectLst/>
                          <a:latin typeface="TimesUZ"/>
                          <a:ea typeface="Times New Roman" panose="02020603050405020304" pitchFamily="18" charset="0"/>
                          <a:cs typeface="Times New Roman" panose="02020603050405020304" pitchFamily="18" charset="0"/>
                        </a:rPr>
                        <a:t>Brendni</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boshqarish</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uchun</a:t>
                      </a:r>
                      <a:r>
                        <a:rPr lang="en-US" sz="1400" dirty="0">
                          <a:effectLst/>
                          <a:latin typeface="TimesUZ"/>
                          <a:ea typeface="Times New Roman" panose="02020603050405020304" pitchFamily="18" charset="0"/>
                          <a:cs typeface="Times New Roman" panose="02020603050405020304" pitchFamily="18" charset="0"/>
                        </a:rPr>
                        <a:t> web </a:t>
                      </a:r>
                      <a:r>
                        <a:rPr lang="en-US" sz="1400" dirty="0" err="1">
                          <a:effectLst/>
                          <a:latin typeface="TimesUZ"/>
                          <a:ea typeface="Times New Roman" panose="02020603050405020304" pitchFamily="18" charset="0"/>
                          <a:cs typeface="Times New Roman" panose="02020603050405020304" pitchFamily="18" charset="0"/>
                        </a:rPr>
                        <a:t>texnologiyalardan</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foydalanish</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1030821009"/>
                  </a:ext>
                </a:extLst>
              </a:tr>
              <a:tr h="414999">
                <a:tc>
                  <a:txBody>
                    <a:bodyPr/>
                    <a:lstStyle/>
                    <a:p>
                      <a:pPr algn="ctr"/>
                      <a:r>
                        <a:rPr lang="en-US" dirty="0"/>
                        <a:t>9</a:t>
                      </a:r>
                      <a:endParaRPr lang="ru-RU" dirty="0"/>
                    </a:p>
                  </a:txBody>
                  <a:tcPr/>
                </a:tc>
                <a:tc>
                  <a:txBody>
                    <a:bodyPr/>
                    <a:lstStyle/>
                    <a:p>
                      <a:pPr>
                        <a:spcAft>
                          <a:spcPts val="0"/>
                        </a:spcAft>
                      </a:pPr>
                      <a:r>
                        <a:rPr lang="en-US" sz="1350" kern="1200" dirty="0" err="1">
                          <a:solidFill>
                            <a:schemeClr val="dk1"/>
                          </a:solidFill>
                          <a:effectLst/>
                          <a:latin typeface="+mn-lt"/>
                          <a:ea typeface="+mn-ea"/>
                          <a:cs typeface="+mn-cs"/>
                        </a:rPr>
                        <a:t>Tiktok</a:t>
                      </a:r>
                      <a:r>
                        <a:rPr lang="en-US" sz="1350" kern="1200" dirty="0">
                          <a:solidFill>
                            <a:schemeClr val="dk1"/>
                          </a:solidFill>
                          <a:effectLst/>
                          <a:latin typeface="+mn-lt"/>
                          <a:ea typeface="+mn-ea"/>
                          <a:cs typeface="+mn-cs"/>
                        </a:rPr>
                        <a:t>, telegram, </a:t>
                      </a:r>
                      <a:r>
                        <a:rPr lang="en-US" sz="1350" kern="1200" dirty="0" err="1">
                          <a:solidFill>
                            <a:schemeClr val="dk1"/>
                          </a:solidFill>
                          <a:effectLst/>
                          <a:latin typeface="+mn-lt"/>
                          <a:ea typeface="+mn-ea"/>
                          <a:cs typeface="+mn-cs"/>
                        </a:rPr>
                        <a:t>Youtube</a:t>
                      </a:r>
                      <a:r>
                        <a:rPr lang="en-US" sz="1350" kern="1200" dirty="0">
                          <a:solidFill>
                            <a:schemeClr val="dk1"/>
                          </a:solidFill>
                          <a:effectLst/>
                          <a:latin typeface="+mn-lt"/>
                          <a:ea typeface="+mn-ea"/>
                          <a:cs typeface="+mn-cs"/>
                        </a:rPr>
                        <a:t> </a:t>
                      </a:r>
                      <a:r>
                        <a:rPr lang="en-US" sz="1350" kern="1200" dirty="0" err="1">
                          <a:solidFill>
                            <a:schemeClr val="dk1"/>
                          </a:solidFill>
                          <a:effectLst/>
                          <a:latin typeface="+mn-lt"/>
                          <a:ea typeface="+mn-ea"/>
                          <a:cs typeface="+mn-cs"/>
                        </a:rPr>
                        <a:t>va</a:t>
                      </a:r>
                      <a:r>
                        <a:rPr lang="en-US" sz="1350" kern="1200" dirty="0">
                          <a:solidFill>
                            <a:schemeClr val="dk1"/>
                          </a:solidFill>
                          <a:effectLst/>
                          <a:latin typeface="+mn-lt"/>
                          <a:ea typeface="+mn-ea"/>
                          <a:cs typeface="+mn-cs"/>
                        </a:rPr>
                        <a:t> </a:t>
                      </a:r>
                      <a:r>
                        <a:rPr lang="en-US" sz="1350" kern="1200" dirty="0" err="1">
                          <a:solidFill>
                            <a:schemeClr val="dk1"/>
                          </a:solidFill>
                          <a:effectLst/>
                          <a:latin typeface="+mn-lt"/>
                          <a:ea typeface="+mn-ea"/>
                          <a:cs typeface="+mn-cs"/>
                        </a:rPr>
                        <a:t>smm</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t>4</a:t>
                      </a:r>
                      <a:endParaRPr lang="ru-RU" dirty="0"/>
                    </a:p>
                  </a:txBody>
                  <a:tcPr/>
                </a:tc>
                <a:extLst>
                  <a:ext uri="{0D108BD9-81ED-4DB2-BD59-A6C34878D82A}">
                    <a16:rowId xmlns:a16="http://schemas.microsoft.com/office/drawing/2014/main" val="2220765275"/>
                  </a:ext>
                </a:extLst>
              </a:tr>
            </a:tbl>
          </a:graphicData>
        </a:graphic>
      </p:graphicFrame>
    </p:spTree>
    <p:extLst>
      <p:ext uri="{BB962C8B-B14F-4D97-AF65-F5344CB8AC3E}">
        <p14:creationId xmlns:p14="http://schemas.microsoft.com/office/powerpoint/2010/main" val="10903667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2000" dirty="0">
                <a:latin typeface="Times New Roman" panose="02020603050405020304" pitchFamily="18" charset="0"/>
                <a:cs typeface="Times New Roman" panose="02020603050405020304" pitchFamily="18" charset="0"/>
              </a:rPr>
              <a:t>SEMINAR MASHG‘ULOTLARI MAVZULARI</a:t>
            </a:r>
            <a:endParaRPr lang="ko-KR" altLang="en-US" sz="2000" dirty="0">
              <a:latin typeface="Times New Roman" panose="02020603050405020304" pitchFamily="18" charset="0"/>
              <a:cs typeface="Times New Roman" panose="02020603050405020304" pitchFamily="18" charset="0"/>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760987932"/>
              </p:ext>
            </p:extLst>
          </p:nvPr>
        </p:nvGraphicFramePr>
        <p:xfrm>
          <a:off x="899592" y="708968"/>
          <a:ext cx="7272807" cy="4176252"/>
        </p:xfrm>
        <a:graphic>
          <a:graphicData uri="http://schemas.openxmlformats.org/drawingml/2006/table">
            <a:tbl>
              <a:tblPr firstRow="1" bandRow="1">
                <a:tableStyleId>{5C22544A-7EE6-4342-B048-85BDC9FD1C3A}</a:tableStyleId>
              </a:tblPr>
              <a:tblGrid>
                <a:gridCol w="576064">
                  <a:extLst>
                    <a:ext uri="{9D8B030D-6E8A-4147-A177-3AD203B41FA5}">
                      <a16:colId xmlns:a16="http://schemas.microsoft.com/office/drawing/2014/main" val="2133851310"/>
                    </a:ext>
                  </a:extLst>
                </a:gridCol>
                <a:gridCol w="5904656">
                  <a:extLst>
                    <a:ext uri="{9D8B030D-6E8A-4147-A177-3AD203B41FA5}">
                      <a16:colId xmlns:a16="http://schemas.microsoft.com/office/drawing/2014/main" val="2527243882"/>
                    </a:ext>
                  </a:extLst>
                </a:gridCol>
                <a:gridCol w="792087">
                  <a:extLst>
                    <a:ext uri="{9D8B030D-6E8A-4147-A177-3AD203B41FA5}">
                      <a16:colId xmlns:a16="http://schemas.microsoft.com/office/drawing/2014/main" val="2795510976"/>
                    </a:ext>
                  </a:extLst>
                </a:gridCol>
              </a:tblGrid>
              <a:tr h="414999">
                <a:tc>
                  <a:txBody>
                    <a:bodyPr/>
                    <a:lstStyle/>
                    <a:p>
                      <a:endParaRPr lang="ru-RU" dirty="0"/>
                    </a:p>
                  </a:txBody>
                  <a:tcPr/>
                </a:tc>
                <a:tc>
                  <a:txBody>
                    <a:bodyPr/>
                    <a:lstStyle/>
                    <a:p>
                      <a:pPr algn="ctr">
                        <a:spcAft>
                          <a:spcPts val="0"/>
                        </a:spcAft>
                      </a:pPr>
                      <a:r>
                        <a:rPr lang="uz-Cyrl-UZ" sz="16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6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dirty="0"/>
                        <a:t>20</a:t>
                      </a:r>
                      <a:endParaRPr lang="ru-RU" dirty="0"/>
                    </a:p>
                  </a:txBody>
                  <a:tcPr/>
                </a:tc>
                <a:extLst>
                  <a:ext uri="{0D108BD9-81ED-4DB2-BD59-A6C34878D82A}">
                    <a16:rowId xmlns:a16="http://schemas.microsoft.com/office/drawing/2014/main" val="2040878787"/>
                  </a:ext>
                </a:extLst>
              </a:tr>
              <a:tr h="414999">
                <a:tc>
                  <a:txBody>
                    <a:bodyPr/>
                    <a:lstStyle/>
                    <a:p>
                      <a:pPr algn="ctr"/>
                      <a:r>
                        <a:rPr lang="en-US" dirty="0">
                          <a:latin typeface="Times New Roman" panose="02020603050405020304" pitchFamily="18" charset="0"/>
                          <a:cs typeface="Times New Roman" panose="02020603050405020304" pitchFamily="18" charset="0"/>
                        </a:rPr>
                        <a:t>1</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SMM strategiyalarini yaratish va tashkil etish</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14999">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tc>
                  <a:txBody>
                    <a:bodyPr/>
                    <a:lstStyle/>
                    <a:p>
                      <a:pPr>
                        <a:lnSpc>
                          <a:spcPct val="107000"/>
                        </a:lnSpc>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Ijtimoiy media platformalarini tanlash va tahlil qilish</a:t>
                      </a:r>
                      <a:endParaRPr lang="en-GB" sz="1400">
                        <a:effectLst/>
                        <a:latin typeface="TimesUZ"/>
                        <a:ea typeface="Times New Roman" panose="02020603050405020304" pitchFamily="18" charset="0"/>
                        <a:cs typeface="Times New Roman" panose="02020603050405020304" pitchFamily="18" charset="0"/>
                      </a:endParaRPr>
                    </a:p>
                    <a:p>
                      <a:pPr marR="83820" algn="just">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14999">
                <a:tc>
                  <a:txBody>
                    <a:bodyPr/>
                    <a:lstStyle/>
                    <a:p>
                      <a:pPr algn="ctr"/>
                      <a:r>
                        <a:rPr lang="en-US" dirty="0">
                          <a:latin typeface="Times New Roman" panose="02020603050405020304" pitchFamily="18" charset="0"/>
                          <a:cs typeface="Times New Roman" panose="02020603050405020304" pitchFamily="18" charset="0"/>
                        </a:rPr>
                        <a:t>3</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ru-RU"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Kontentni</a:t>
                      </a: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loyihalash</a:t>
                      </a: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a:t>
                      </a: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yaratish</a:t>
                      </a:r>
                      <a:endParaRPr lang="en-GB" sz="1400" dirty="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14999">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SMM kampaniyalarini boshqarish va monitoring qilish</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999">
                <a:tc>
                  <a:txBody>
                    <a:bodyPr/>
                    <a:lstStyle/>
                    <a:p>
                      <a:pPr algn="ctr"/>
                      <a:r>
                        <a:rPr lang="en-US" dirty="0">
                          <a:latin typeface="Times New Roman" panose="02020603050405020304" pitchFamily="18" charset="0"/>
                          <a:cs typeface="Times New Roman" panose="02020603050405020304" pitchFamily="18" charset="0"/>
                        </a:rPr>
                        <a:t>5</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Ijtimoiy media reklamalari va ularning effektivligi</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r h="414999">
                <a:tc>
                  <a:txBody>
                    <a:bodyPr/>
                    <a:lstStyle/>
                    <a:p>
                      <a:pPr algn="ctr"/>
                      <a:r>
                        <a:rPr lang="en-US" dirty="0">
                          <a:latin typeface="Times New Roman" panose="02020603050405020304" pitchFamily="18" charset="0"/>
                          <a:cs typeface="Times New Roman" panose="02020603050405020304" pitchFamily="18" charset="0"/>
                        </a:rPr>
                        <a:t>6</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Brendni ijtimoiy media platformalarida ishlatish va rivojlantirish</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4</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62942859"/>
                  </a:ext>
                </a:extLst>
              </a:tr>
              <a:tr h="414999">
                <a:tc>
                  <a:txBody>
                    <a:bodyPr/>
                    <a:lstStyle/>
                    <a:p>
                      <a:pPr algn="ctr"/>
                      <a:r>
                        <a:rPr lang="en-US" dirty="0">
                          <a:latin typeface="Times New Roman" panose="02020603050405020304" pitchFamily="18" charset="0"/>
                          <a:cs typeface="Times New Roman" panose="02020603050405020304" pitchFamily="18" charset="0"/>
                        </a:rPr>
                        <a:t>7</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Foydalanuvchi bilanishini oshirish va hamkorlikni yaxshilash</a:t>
                      </a:r>
                      <a:endParaRPr lang="en-GB" sz="140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1921047"/>
                  </a:ext>
                </a:extLst>
              </a:tr>
              <a:tr h="414998">
                <a:tc>
                  <a:txBody>
                    <a:bodyPr/>
                    <a:lstStyle/>
                    <a:p>
                      <a:pPr algn="ctr"/>
                      <a:r>
                        <a:rPr lang="en-US" dirty="0">
                          <a:latin typeface="Times New Roman" panose="02020603050405020304" pitchFamily="18" charset="0"/>
                          <a:cs typeface="Times New Roman" panose="02020603050405020304" pitchFamily="18" charset="0"/>
                        </a:rPr>
                        <a:t>8</a:t>
                      </a:r>
                      <a:endParaRPr lang="ru-RU" dirty="0">
                        <a:latin typeface="Times New Roman" panose="02020603050405020304" pitchFamily="18" charset="0"/>
                        <a:cs typeface="Times New Roman" panose="02020603050405020304" pitchFamily="18" charset="0"/>
                      </a:endParaRPr>
                    </a:p>
                  </a:txBody>
                  <a:tcPr/>
                </a:tc>
                <a:tc>
                  <a:txBody>
                    <a:bodyPr/>
                    <a:lstStyle/>
                    <a:p>
                      <a:pPr marL="133985">
                        <a:lnSpc>
                          <a:spcPct val="107000"/>
                        </a:lnSpc>
                        <a:spcAft>
                          <a:spcPts val="0"/>
                        </a:spcAft>
                      </a:pP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Krizis</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holatlarida</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ijtimoiy</a:t>
                      </a:r>
                      <a:r>
                        <a:rPr lang="en-US"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media </a:t>
                      </a:r>
                      <a:r>
                        <a:rPr lang="en-US"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boshqaruvi</a:t>
                      </a:r>
                      <a:endParaRPr lang="en-GB" sz="1400" dirty="0">
                        <a:effectLst/>
                        <a:latin typeface="TimesUZ"/>
                        <a:ea typeface="Times New Roman" panose="02020603050405020304" pitchFamily="18" charset="0"/>
                        <a:cs typeface="Times New Roman" panose="02020603050405020304" pitchFamily="18" charset="0"/>
                      </a:endParaRPr>
                    </a:p>
                  </a:txBody>
                  <a:tcPr marL="0" marR="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30821009"/>
                  </a:ext>
                </a:extLst>
              </a:tr>
              <a:tr h="414999">
                <a:tc>
                  <a:txBody>
                    <a:bodyPr/>
                    <a:lstStyle/>
                    <a:p>
                      <a:pPr algn="ctr"/>
                      <a:r>
                        <a:rPr lang="en-US" dirty="0">
                          <a:latin typeface="Times New Roman" panose="02020603050405020304" pitchFamily="18" charset="0"/>
                          <a:cs typeface="Times New Roman" panose="02020603050405020304" pitchFamily="18" charset="0"/>
                        </a:rPr>
                        <a:t>9</a:t>
                      </a:r>
                      <a:endParaRPr lang="ru-RU"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Tiktok</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telegram,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Youtube</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smm</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dirty="0">
                          <a:latin typeface="Times New Roman" panose="02020603050405020304" pitchFamily="18" charset="0"/>
                          <a:cs typeface="Times New Roman" panose="02020603050405020304" pitchFamily="18" charset="0"/>
                        </a:rPr>
                        <a:t>2</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20765275"/>
                  </a:ext>
                </a:extLst>
              </a:tr>
            </a:tbl>
          </a:graphicData>
        </a:graphic>
      </p:graphicFrame>
    </p:spTree>
    <p:extLst>
      <p:ext uri="{BB962C8B-B14F-4D97-AF65-F5344CB8AC3E}">
        <p14:creationId xmlns:p14="http://schemas.microsoft.com/office/powerpoint/2010/main" val="253501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r>
              <a:rPr lang="en-US" sz="2400" dirty="0">
                <a:solidFill>
                  <a:schemeClr val="tx1"/>
                </a:solidFill>
                <a:latin typeface="Times New Roman" panose="02020603050405020304" pitchFamily="18" charset="0"/>
                <a:cs typeface="Times New Roman" panose="02020603050405020304" pitchFamily="18" charset="0"/>
              </a:rPr>
              <a:t>MUSTAQIL TA’LIM MAVZULARI</a:t>
            </a:r>
            <a:endParaRPr lang="ru-RU" sz="2400"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529122484"/>
              </p:ext>
            </p:extLst>
          </p:nvPr>
        </p:nvGraphicFramePr>
        <p:xfrm>
          <a:off x="791580" y="699542"/>
          <a:ext cx="7560840" cy="4172132"/>
        </p:xfrm>
        <a:graphic>
          <a:graphicData uri="http://schemas.openxmlformats.org/drawingml/2006/table">
            <a:tbl>
              <a:tblPr firstRow="1" bandRow="1">
                <a:tableStyleId>{5C22544A-7EE6-4342-B048-85BDC9FD1C3A}</a:tableStyleId>
              </a:tblPr>
              <a:tblGrid>
                <a:gridCol w="598877">
                  <a:extLst>
                    <a:ext uri="{9D8B030D-6E8A-4147-A177-3AD203B41FA5}">
                      <a16:colId xmlns:a16="http://schemas.microsoft.com/office/drawing/2014/main" val="2133851310"/>
                    </a:ext>
                  </a:extLst>
                </a:gridCol>
                <a:gridCol w="6138507">
                  <a:extLst>
                    <a:ext uri="{9D8B030D-6E8A-4147-A177-3AD203B41FA5}">
                      <a16:colId xmlns:a16="http://schemas.microsoft.com/office/drawing/2014/main" val="2527243882"/>
                    </a:ext>
                  </a:extLst>
                </a:gridCol>
                <a:gridCol w="823456">
                  <a:extLst>
                    <a:ext uri="{9D8B030D-6E8A-4147-A177-3AD203B41FA5}">
                      <a16:colId xmlns:a16="http://schemas.microsoft.com/office/drawing/2014/main" val="2795510976"/>
                    </a:ext>
                  </a:extLst>
                </a:gridCol>
              </a:tblGrid>
              <a:tr h="493570">
                <a:tc>
                  <a:txBody>
                    <a:bodyPr/>
                    <a:lstStyle/>
                    <a:p>
                      <a:endParaRPr lang="ru-RU" sz="1400" dirty="0">
                        <a:latin typeface="Times New Roman" panose="02020603050405020304" pitchFamily="18" charset="0"/>
                        <a:cs typeface="Times New Roman" panose="02020603050405020304" pitchFamily="18" charset="0"/>
                      </a:endParaRPr>
                    </a:p>
                  </a:txBody>
                  <a:tcPr/>
                </a:tc>
                <a:tc>
                  <a:txBody>
                    <a:bodyPr/>
                    <a:lstStyle/>
                    <a:p>
                      <a:pPr algn="ctr">
                        <a:spcAft>
                          <a:spcPts val="0"/>
                        </a:spcAft>
                      </a:pPr>
                      <a:r>
                        <a:rPr lang="uz-Cyrl-UZ" sz="1400" b="1" kern="1200" dirty="0">
                          <a:solidFill>
                            <a:schemeClr val="lt1"/>
                          </a:solidFill>
                          <a:effectLst/>
                          <a:latin typeface="Times New Roman" panose="02020603050405020304" pitchFamily="18" charset="0"/>
                          <a:ea typeface="+mn-ea"/>
                          <a:cs typeface="Times New Roman" panose="02020603050405020304" pitchFamily="18" charset="0"/>
                        </a:rPr>
                        <a:t>Mashg‘ulotlar shakli: amaliy mashg‘ulot (A)</a:t>
                      </a:r>
                      <a:r>
                        <a:rPr lang="en-US" sz="1400" b="1" kern="1200" dirty="0">
                          <a:solidFill>
                            <a:schemeClr val="lt1"/>
                          </a:solidFill>
                          <a:effectLst/>
                          <a:latin typeface="Times New Roman" panose="02020603050405020304" pitchFamily="18" charset="0"/>
                          <a:ea typeface="+mn-ea"/>
                          <a:cs typeface="Times New Roman" panose="02020603050405020304" pitchFamily="18" charset="0"/>
                        </a:rPr>
                        <a:t> (5-semestr)</a:t>
                      </a:r>
                      <a:endParaRPr lang="en-US"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90</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040878787"/>
                  </a:ext>
                </a:extLst>
              </a:tr>
              <a:tr h="329047">
                <a:tc>
                  <a:txBody>
                    <a:bodyPr/>
                    <a:lstStyle/>
                    <a:p>
                      <a:pPr algn="ctr"/>
                      <a:r>
                        <a:rPr lang="en-US" sz="1400" dirty="0">
                          <a:latin typeface="Times New Roman" panose="02020603050405020304" pitchFamily="18" charset="0"/>
                          <a:cs typeface="Times New Roman" panose="02020603050405020304" pitchFamily="18" charset="0"/>
                        </a:rPr>
                        <a:t>1</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Storytelling qoidalari. </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99033071"/>
                  </a:ext>
                </a:extLst>
              </a:tr>
              <a:tr h="493570">
                <a:tc>
                  <a:txBody>
                    <a:bodyPr/>
                    <a:lstStyle/>
                    <a:p>
                      <a:pPr algn="ctr"/>
                      <a:r>
                        <a:rPr lang="en-US" sz="1400" dirty="0">
                          <a:latin typeface="Times New Roman" panose="02020603050405020304" pitchFamily="18" charset="0"/>
                          <a:cs typeface="Times New Roman" panose="02020603050405020304" pitchFamily="18" charset="0"/>
                        </a:rPr>
                        <a:t>2</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Kopitayter ko‘nikmalari:</a:t>
                      </a:r>
                      <a:r>
                        <a:rPr lang="fr-FR" sz="1400">
                          <a:effectLst/>
                          <a:latin typeface="TimesUZ"/>
                          <a:ea typeface="Times New Roman" panose="02020603050405020304" pitchFamily="18" charset="0"/>
                          <a:cs typeface="Times New Roman" panose="02020603050405020304" pitchFamily="18" charset="0"/>
                        </a:rPr>
                        <a:t> </a:t>
                      </a:r>
                      <a:r>
                        <a:rPr lang="en-US" sz="1400" b="1">
                          <a:effectLst/>
                          <a:latin typeface="TimesUZ"/>
                          <a:ea typeface="Times New Roman" panose="02020603050405020304" pitchFamily="18" charset="0"/>
                          <a:cs typeface="Times New Roman" panose="02020603050405020304" pitchFamily="18" charset="0"/>
                        </a:rPr>
                        <a:t>Gazeta</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34999316"/>
                  </a:ext>
                </a:extLst>
              </a:tr>
              <a:tr h="493570">
                <a:tc>
                  <a:txBody>
                    <a:bodyPr/>
                    <a:lstStyle/>
                    <a:p>
                      <a:pPr algn="ctr"/>
                      <a:r>
                        <a:rPr lang="en-US" sz="1400" dirty="0">
                          <a:latin typeface="Times New Roman" panose="02020603050405020304" pitchFamily="18" charset="0"/>
                          <a:cs typeface="Times New Roman" panose="02020603050405020304" pitchFamily="18" charset="0"/>
                        </a:rPr>
                        <a:t>3</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Kopitayter ko‘nikmalari: Flayer  </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8469960"/>
                  </a:ext>
                </a:extLst>
              </a:tr>
              <a:tr h="493570">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Kopitayter ko‘nikmalari:</a:t>
                      </a:r>
                      <a:r>
                        <a:rPr lang="en-US" sz="1400">
                          <a:effectLst/>
                          <a:latin typeface="TimesUZ"/>
                          <a:ea typeface="Times New Roman" panose="02020603050405020304" pitchFamily="18" charset="0"/>
                          <a:cs typeface="Times New Roman" panose="02020603050405020304" pitchFamily="18" charset="0"/>
                        </a:rPr>
                        <a:t> Broshura</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2976976"/>
                  </a:ext>
                </a:extLst>
              </a:tr>
              <a:tr h="414172">
                <a:tc>
                  <a:txBody>
                    <a:bodyPr/>
                    <a:lstStyle/>
                    <a:p>
                      <a:pPr algn="ctr"/>
                      <a:r>
                        <a:rPr lang="en-US" sz="1400" dirty="0">
                          <a:latin typeface="Times New Roman" panose="02020603050405020304" pitchFamily="18" charset="0"/>
                          <a:cs typeface="Times New Roman" panose="02020603050405020304" pitchFamily="18" charset="0"/>
                        </a:rPr>
                        <a:t>5</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solidFill>
                            <a:srgbClr val="000000"/>
                          </a:solidFill>
                          <a:effectLst/>
                          <a:latin typeface="TimesUZ"/>
                          <a:ea typeface="Times New Roman" panose="02020603050405020304" pitchFamily="18" charset="0"/>
                          <a:cs typeface="Times New Roman" panose="02020603050405020304" pitchFamily="18" charset="0"/>
                        </a:rPr>
                        <a:t>Mavsumiy</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frilanserlar</a:t>
                      </a:r>
                      <a:r>
                        <a:rPr lang="en-US" sz="1400" dirty="0">
                          <a:solidFill>
                            <a:srgbClr val="000000"/>
                          </a:solidFill>
                          <a:effectLst/>
                          <a:latin typeface="TimesUZ"/>
                          <a:ea typeface="Times New Roman" panose="02020603050405020304" pitchFamily="18" charset="0"/>
                          <a:cs typeface="Times New Roman" panose="02020603050405020304" pitchFamily="18" charset="0"/>
                        </a:rPr>
                        <a:t>.</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2775812"/>
                  </a:ext>
                </a:extLst>
              </a:tr>
              <a:tr h="329047">
                <a:tc>
                  <a:txBody>
                    <a:bodyPr/>
                    <a:lstStyle/>
                    <a:p>
                      <a:pPr algn="ctr"/>
                      <a:r>
                        <a:rPr lang="en-US" sz="1400" dirty="0">
                          <a:latin typeface="Times New Roman" panose="02020603050405020304" pitchFamily="18" charset="0"/>
                          <a:cs typeface="Times New Roman" panose="02020603050405020304" pitchFamily="18" charset="0"/>
                        </a:rPr>
                        <a:t>6</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a:effectLst/>
                          <a:latin typeface="TimesUZ"/>
                          <a:ea typeface="Calibri" panose="020F0502020204030204" pitchFamily="34" charset="0"/>
                          <a:cs typeface="Times New Roman" panose="02020603050405020304" pitchFamily="18" charset="0"/>
                        </a:rPr>
                        <a:t>2020-2021 yillardagi trend logotiplar</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62942859"/>
                  </a:ext>
                </a:extLst>
              </a:tr>
              <a:tr h="414172">
                <a:tc>
                  <a:txBody>
                    <a:bodyPr/>
                    <a:lstStyle/>
                    <a:p>
                      <a:pPr algn="ctr"/>
                      <a:r>
                        <a:rPr lang="en-US" sz="1400" dirty="0">
                          <a:latin typeface="Times New Roman" panose="02020603050405020304" pitchFamily="18" charset="0"/>
                          <a:cs typeface="Times New Roman" panose="02020603050405020304" pitchFamily="18" charset="0"/>
                        </a:rPr>
                        <a:t>7</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solidFill>
                            <a:srgbClr val="000000"/>
                          </a:solidFill>
                          <a:effectLst/>
                          <a:latin typeface="TimesUZ"/>
                          <a:ea typeface="Times New Roman" panose="02020603050405020304" pitchFamily="18" charset="0"/>
                          <a:cs typeface="Times New Roman" panose="02020603050405020304" pitchFamily="18" charset="0"/>
                        </a:rPr>
                        <a:t>SMMning</a:t>
                      </a:r>
                      <a:r>
                        <a:rPr lang="en-US" sz="1400" dirty="0">
                          <a:solidFill>
                            <a:srgbClr val="000000"/>
                          </a:solidFill>
                          <a:effectLst/>
                          <a:latin typeface="TimesUZ"/>
                          <a:ea typeface="Times New Roman" panose="02020603050405020304" pitchFamily="18" charset="0"/>
                          <a:cs typeface="Times New Roman" panose="02020603050405020304" pitchFamily="18" charset="0"/>
                        </a:rPr>
                        <a:t> 2021-2022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yildagi</a:t>
                      </a:r>
                      <a:r>
                        <a:rPr lang="en-US" sz="1400" dirty="0">
                          <a:solidFill>
                            <a:srgbClr val="000000"/>
                          </a:solidFill>
                          <a:effectLst/>
                          <a:latin typeface="TimesUZ"/>
                          <a:ea typeface="Times New Roman" panose="02020603050405020304" pitchFamily="18" charset="0"/>
                          <a:cs typeface="Times New Roman" panose="02020603050405020304" pitchFamily="18" charset="0"/>
                        </a:rPr>
                        <a:t> </a:t>
                      </a:r>
                      <a:r>
                        <a:rPr lang="en-US" sz="1400" dirty="0" err="1">
                          <a:solidFill>
                            <a:srgbClr val="000000"/>
                          </a:solidFill>
                          <a:effectLst/>
                          <a:latin typeface="TimesUZ"/>
                          <a:ea typeface="Times New Roman" panose="02020603050405020304" pitchFamily="18" charset="0"/>
                          <a:cs typeface="Times New Roman" panose="02020603050405020304" pitchFamily="18" charset="0"/>
                        </a:rPr>
                        <a:t>trendlari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71921047"/>
                  </a:ext>
                </a:extLst>
              </a:tr>
              <a:tr h="355707">
                <a:tc>
                  <a:txBody>
                    <a:bodyPr/>
                    <a:lstStyle/>
                    <a:p>
                      <a:pPr algn="ctr"/>
                      <a:r>
                        <a:rPr lang="en-US" sz="1400" dirty="0">
                          <a:latin typeface="Times New Roman" panose="02020603050405020304" pitchFamily="18" charset="0"/>
                          <a:cs typeface="Times New Roman" panose="02020603050405020304" pitchFamily="18" charset="0"/>
                        </a:rPr>
                        <a:t>8</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Ijtimoy</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tarmoqlar</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Maxfiylik</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Qulaylik</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Auditoriya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fikri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30821009"/>
                  </a:ext>
                </a:extLst>
              </a:tr>
              <a:tr h="355707">
                <a:tc>
                  <a:txBody>
                    <a:bodyPr/>
                    <a:lstStyle/>
                    <a:p>
                      <a:pPr algn="ctr"/>
                      <a:r>
                        <a:rPr lang="en-US" sz="1400" dirty="0">
                          <a:latin typeface="Times New Roman" panose="02020603050405020304" pitchFamily="18" charset="0"/>
                          <a:cs typeface="Times New Roman" panose="02020603050405020304" pitchFamily="18" charset="0"/>
                        </a:rPr>
                        <a:t>9</a:t>
                      </a:r>
                      <a:endParaRPr lang="ru-RU" sz="1400" dirty="0">
                        <a:latin typeface="Times New Roman" panose="02020603050405020304" pitchFamily="18" charset="0"/>
                        <a:cs typeface="Times New Roman" panose="02020603050405020304" pitchFamily="18" charset="0"/>
                      </a:endParaRPr>
                    </a:p>
                  </a:txBody>
                  <a:tcPr/>
                </a:tc>
                <a:tc>
                  <a:txBody>
                    <a:bodyPr/>
                    <a:lstStyle/>
                    <a:p>
                      <a:pPr>
                        <a:spcAft>
                          <a:spcPts val="0"/>
                        </a:spcAft>
                      </a:pPr>
                      <a:r>
                        <a:rPr lang="en-US" sz="1350" kern="1200" dirty="0">
                          <a:solidFill>
                            <a:schemeClr val="dk1"/>
                          </a:solidFill>
                          <a:effectLst/>
                          <a:latin typeface="Times New Roman" panose="02020603050405020304" pitchFamily="18" charset="0"/>
                          <a:ea typeface="+mn-ea"/>
                          <a:cs typeface="Times New Roman" panose="02020603050405020304" pitchFamily="18" charset="0"/>
                        </a:rPr>
                        <a:t>“</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Negativ”lar</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salbiy</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fikr</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bildiruvchilar</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 </a:t>
                      </a:r>
                      <a:r>
                        <a:rPr lang="en-US" sz="1350" kern="1200" dirty="0" err="1">
                          <a:solidFill>
                            <a:schemeClr val="dk1"/>
                          </a:solidFill>
                          <a:effectLst/>
                          <a:latin typeface="Times New Roman" panose="02020603050405020304" pitchFamily="18" charset="0"/>
                          <a:ea typeface="+mn-ea"/>
                          <a:cs typeface="Times New Roman" panose="02020603050405020304" pitchFamily="18" charset="0"/>
                        </a:rPr>
                        <a:t>haqida</a:t>
                      </a:r>
                      <a:r>
                        <a:rPr lang="en-US" sz="1350" kern="1200" dirty="0">
                          <a:solidFill>
                            <a:schemeClr val="dk1"/>
                          </a:solidFill>
                          <a:effectLst/>
                          <a:latin typeface="Times New Roman" panose="02020603050405020304" pitchFamily="18" charset="0"/>
                          <a:ea typeface="+mn-ea"/>
                          <a:cs typeface="Times New Roman" panose="02020603050405020304" pitchFamily="18" charset="0"/>
                        </a:rPr>
                        <a:t>.</a:t>
                      </a:r>
                      <a:endParaRPr lang="en-GB"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latin typeface="Times New Roman" panose="02020603050405020304" pitchFamily="18" charset="0"/>
                          <a:cs typeface="Times New Roman" panose="02020603050405020304" pitchFamily="18" charset="0"/>
                        </a:rPr>
                        <a:t>4</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801295972"/>
                  </a:ext>
                </a:extLst>
              </a:tr>
            </a:tbl>
          </a:graphicData>
        </a:graphic>
      </p:graphicFrame>
    </p:spTree>
    <p:extLst>
      <p:ext uri="{BB962C8B-B14F-4D97-AF65-F5344CB8AC3E}">
        <p14:creationId xmlns:p14="http://schemas.microsoft.com/office/powerpoint/2010/main" val="308998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976698887"/>
              </p:ext>
            </p:extLst>
          </p:nvPr>
        </p:nvGraphicFramePr>
        <p:xfrm>
          <a:off x="539552" y="483518"/>
          <a:ext cx="3960439" cy="3842084"/>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133851310"/>
                    </a:ext>
                  </a:extLst>
                </a:gridCol>
                <a:gridCol w="3097057">
                  <a:extLst>
                    <a:ext uri="{9D8B030D-6E8A-4147-A177-3AD203B41FA5}">
                      <a16:colId xmlns:a16="http://schemas.microsoft.com/office/drawing/2014/main" val="2527243882"/>
                    </a:ext>
                  </a:extLst>
                </a:gridCol>
                <a:gridCol w="431334">
                  <a:extLst>
                    <a:ext uri="{9D8B030D-6E8A-4147-A177-3AD203B41FA5}">
                      <a16:colId xmlns:a16="http://schemas.microsoft.com/office/drawing/2014/main" val="2795510976"/>
                    </a:ext>
                  </a:extLst>
                </a:gridCol>
              </a:tblGrid>
              <a:tr h="504056">
                <a:tc>
                  <a:txBody>
                    <a:bodyPr/>
                    <a:lstStyle/>
                    <a:p>
                      <a:pPr algn="ctr"/>
                      <a:r>
                        <a:rPr lang="en-US" sz="1400" dirty="0"/>
                        <a:t>10</a:t>
                      </a:r>
                      <a:endParaRPr lang="ru-RU" sz="1400" dirty="0"/>
                    </a:p>
                  </a:txBody>
                  <a:tcPr anchor="ctr"/>
                </a:tc>
                <a:tc>
                  <a:txBody>
                    <a:bodyPr/>
                    <a:lstStyle/>
                    <a:p>
                      <a:pPr>
                        <a:spcAft>
                          <a:spcPts val="0"/>
                        </a:spcAft>
                      </a:pPr>
                      <a:r>
                        <a:rPr lang="en-US" sz="1400" dirty="0" err="1">
                          <a:effectLst/>
                          <a:latin typeface="TimesUZ"/>
                          <a:ea typeface="Calibri" panose="020F0502020204030204" pitchFamily="34" charset="0"/>
                          <a:cs typeface="Times New Roman" panose="02020603050405020304" pitchFamily="18" charset="0"/>
                        </a:rPr>
                        <a:t>Mavsumiy</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frilanser</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stiker</a:t>
                      </a:r>
                      <a:r>
                        <a:rPr lang="en-US" sz="1400" dirty="0">
                          <a:effectLst/>
                          <a:latin typeface="TimesUZ"/>
                          <a:ea typeface="Calibri" panose="020F0502020204030204" pitchFamily="34" charset="0"/>
                          <a:cs typeface="Times New Roman" panose="02020603050405020304" pitchFamily="18" charset="0"/>
                        </a:rPr>
                        <a:t>, gif </a:t>
                      </a:r>
                      <a:r>
                        <a:rPr lang="en-US" sz="1400" dirty="0" err="1">
                          <a:effectLst/>
                          <a:latin typeface="TimesUZ"/>
                          <a:ea typeface="Calibri" panose="020F0502020204030204" pitchFamily="34" charset="0"/>
                          <a:cs typeface="Times New Roman" panose="02020603050405020304" pitchFamily="18" charset="0"/>
                        </a:rPr>
                        <a:t>matni</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va</a:t>
                      </a:r>
                      <a:r>
                        <a:rPr lang="en-US" sz="1400" dirty="0">
                          <a:effectLst/>
                          <a:latin typeface="TimesUZ"/>
                          <a:ea typeface="Calibri" panose="020F0502020204030204" pitchFamily="34" charset="0"/>
                          <a:cs typeface="Times New Roman" panose="02020603050405020304" pitchFamily="18" charset="0"/>
                        </a:rPr>
                        <a:t> </a:t>
                      </a:r>
                      <a:r>
                        <a:rPr lang="en-US" sz="1400" dirty="0" err="1">
                          <a:effectLst/>
                          <a:latin typeface="TimesUZ"/>
                          <a:ea typeface="Calibri" panose="020F0502020204030204" pitchFamily="34" charset="0"/>
                          <a:cs typeface="Times New Roman" panose="02020603050405020304" pitchFamily="18" charset="0"/>
                        </a:rPr>
                        <a:t>dizayni</a:t>
                      </a:r>
                      <a:r>
                        <a:rPr lang="en-US" sz="1400" dirty="0">
                          <a:effectLst/>
                          <a:latin typeface="TimesUZ"/>
                          <a:ea typeface="Calibri" panose="020F0502020204030204" pitchFamily="34" charset="0"/>
                          <a:cs typeface="Times New Roman" panose="02020603050405020304" pitchFamily="18" charset="0"/>
                        </a:rPr>
                        <a:t>.</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599033071"/>
                  </a:ext>
                </a:extLst>
              </a:tr>
              <a:tr h="671255">
                <a:tc>
                  <a:txBody>
                    <a:bodyPr/>
                    <a:lstStyle/>
                    <a:p>
                      <a:pPr algn="ctr"/>
                      <a:r>
                        <a:rPr lang="en-US" sz="1400" dirty="0"/>
                        <a:t>11</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Sotsial media tarixi</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934999316"/>
                  </a:ext>
                </a:extLst>
              </a:tr>
              <a:tr h="455231">
                <a:tc>
                  <a:txBody>
                    <a:bodyPr/>
                    <a:lstStyle/>
                    <a:p>
                      <a:pPr algn="ctr"/>
                      <a:r>
                        <a:rPr lang="en-US" sz="1400" dirty="0"/>
                        <a:t>12</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Ommabop ijtimoiy tarmoqlarning marketing xususiyatlari</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938469960"/>
                  </a:ext>
                </a:extLst>
              </a:tr>
              <a:tr h="457690">
                <a:tc>
                  <a:txBody>
                    <a:bodyPr/>
                    <a:lstStyle/>
                    <a:p>
                      <a:pPr algn="ctr"/>
                      <a:r>
                        <a:rPr lang="en-US" sz="1400" dirty="0"/>
                        <a:t>13</a:t>
                      </a:r>
                      <a:endParaRPr lang="ru-RU" sz="1400" dirty="0"/>
                    </a:p>
                  </a:txBody>
                  <a:tcPr anchor="ctr"/>
                </a:tc>
                <a:tc>
                  <a:txBody>
                    <a:bodyPr/>
                    <a:lstStyle/>
                    <a:p>
                      <a:pPr>
                        <a:spcAft>
                          <a:spcPts val="0"/>
                        </a:spcAft>
                      </a:pPr>
                      <a:r>
                        <a:rPr lang="en-US" sz="1400">
                          <a:effectLst/>
                          <a:latin typeface="TimesUZ"/>
                          <a:ea typeface="Calibri" panose="020F0502020204030204" pitchFamily="34" charset="0"/>
                          <a:cs typeface="Times New Roman" panose="02020603050405020304" pitchFamily="18" charset="0"/>
                        </a:rPr>
                        <a:t>Frilanser: matnlar, tarjimalar.</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802976976"/>
                  </a:ext>
                </a:extLst>
              </a:tr>
              <a:tr h="438463">
                <a:tc>
                  <a:txBody>
                    <a:bodyPr/>
                    <a:lstStyle/>
                    <a:p>
                      <a:pPr algn="ctr"/>
                      <a:r>
                        <a:rPr lang="en-US" sz="1400" dirty="0"/>
                        <a:t>14</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Ijtimoiy tarmoqlarning marketing salohiyati.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72775812"/>
                  </a:ext>
                </a:extLst>
              </a:tr>
              <a:tr h="438463">
                <a:tc>
                  <a:txBody>
                    <a:bodyPr/>
                    <a:lstStyle/>
                    <a:p>
                      <a:pPr algn="ctr"/>
                      <a:r>
                        <a:rPr lang="en-US" sz="1400" dirty="0"/>
                        <a:t>15</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Ijtimoiy tarmoq auditoriyasi: Instagram</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1937315913"/>
                  </a:ext>
                </a:extLst>
              </a:tr>
              <a:tr h="438463">
                <a:tc>
                  <a:txBody>
                    <a:bodyPr/>
                    <a:lstStyle/>
                    <a:p>
                      <a:pPr algn="ctr"/>
                      <a:r>
                        <a:rPr lang="en-US" sz="1400" dirty="0"/>
                        <a:t>16</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Ijtimoiy tarmoq auditoriyasi: You tube</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3104759782"/>
                  </a:ext>
                </a:extLst>
              </a:tr>
              <a:tr h="438463">
                <a:tc>
                  <a:txBody>
                    <a:bodyPr/>
                    <a:lstStyle/>
                    <a:p>
                      <a:pPr algn="ctr"/>
                      <a:r>
                        <a:rPr lang="en-US" sz="1400" dirty="0"/>
                        <a:t>17</a:t>
                      </a:r>
                      <a:endParaRPr lang="ru-RU" sz="1400" dirty="0"/>
                    </a:p>
                  </a:txBody>
                  <a:tcPr anchor="ctr"/>
                </a:tc>
                <a:tc>
                  <a:txBody>
                    <a:bodyPr/>
                    <a:lstStyle/>
                    <a:p>
                      <a:pPr>
                        <a:spcAft>
                          <a:spcPts val="0"/>
                        </a:spcAft>
                      </a:pPr>
                      <a:r>
                        <a:rPr lang="fr-FR" sz="1400" dirty="0">
                          <a:effectLst/>
                          <a:latin typeface="TimesUZ"/>
                          <a:ea typeface="Calibri" panose="020F0502020204030204" pitchFamily="34" charset="0"/>
                          <a:cs typeface="Times New Roman" panose="02020603050405020304" pitchFamily="18" charset="0"/>
                        </a:rPr>
                        <a:t>Ijtimoiy tarmoq auditoriyasi: Telegram</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45788789"/>
                  </a:ext>
                </a:extLst>
              </a:tr>
            </a:tbl>
          </a:graphicData>
        </a:graphic>
      </p:graphicFrame>
      <p:graphicFrame>
        <p:nvGraphicFramePr>
          <p:cNvPr id="4" name="Таблица 3">
            <a:extLst>
              <a:ext uri="{FF2B5EF4-FFF2-40B4-BE49-F238E27FC236}">
                <a16:creationId xmlns:a16="http://schemas.microsoft.com/office/drawing/2014/main" id="{6676A7B6-D8A5-48C0-B28D-6593A7597303}"/>
              </a:ext>
            </a:extLst>
          </p:cNvPr>
          <p:cNvGraphicFramePr>
            <a:graphicFrameLocks noGrp="1"/>
          </p:cNvGraphicFramePr>
          <p:nvPr>
            <p:extLst>
              <p:ext uri="{D42A27DB-BD31-4B8C-83A1-F6EECF244321}">
                <p14:modId xmlns:p14="http://schemas.microsoft.com/office/powerpoint/2010/main" val="3059543679"/>
              </p:ext>
            </p:extLst>
          </p:nvPr>
        </p:nvGraphicFramePr>
        <p:xfrm>
          <a:off x="4788024" y="483518"/>
          <a:ext cx="3960439" cy="3842084"/>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133851310"/>
                    </a:ext>
                  </a:extLst>
                </a:gridCol>
                <a:gridCol w="3097057">
                  <a:extLst>
                    <a:ext uri="{9D8B030D-6E8A-4147-A177-3AD203B41FA5}">
                      <a16:colId xmlns:a16="http://schemas.microsoft.com/office/drawing/2014/main" val="2527243882"/>
                    </a:ext>
                  </a:extLst>
                </a:gridCol>
                <a:gridCol w="431334">
                  <a:extLst>
                    <a:ext uri="{9D8B030D-6E8A-4147-A177-3AD203B41FA5}">
                      <a16:colId xmlns:a16="http://schemas.microsoft.com/office/drawing/2014/main" val="2795510976"/>
                    </a:ext>
                  </a:extLst>
                </a:gridCol>
              </a:tblGrid>
              <a:tr h="504056">
                <a:tc>
                  <a:txBody>
                    <a:bodyPr/>
                    <a:lstStyle/>
                    <a:p>
                      <a:pPr algn="ctr"/>
                      <a:r>
                        <a:rPr lang="en-US" sz="1400" dirty="0"/>
                        <a:t>18</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Reklama maqsadlarini shakllantirish. </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599033071"/>
                  </a:ext>
                </a:extLst>
              </a:tr>
              <a:tr h="671255">
                <a:tc>
                  <a:txBody>
                    <a:bodyPr/>
                    <a:lstStyle/>
                    <a:p>
                      <a:pPr algn="ctr"/>
                      <a:r>
                        <a:rPr lang="en-US" sz="1400" dirty="0"/>
                        <a:t>19</a:t>
                      </a:r>
                      <a:endParaRPr lang="ru-RU" sz="1400" dirty="0"/>
                    </a:p>
                  </a:txBody>
                  <a:tcPr anchor="ctr"/>
                </a:tc>
                <a:tc>
                  <a:txBody>
                    <a:bodyPr/>
                    <a:lstStyle/>
                    <a:p>
                      <a:pPr>
                        <a:spcAft>
                          <a:spcPts val="0"/>
                        </a:spcAft>
                      </a:pPr>
                      <a:r>
                        <a:rPr lang="uz-Cyrl-UZ" sz="1400">
                          <a:effectLst/>
                          <a:latin typeface="TimesUZ"/>
                          <a:ea typeface="Calibri" panose="020F0502020204030204" pitchFamily="34" charset="0"/>
                          <a:cs typeface="Times New Roman" panose="02020603050405020304" pitchFamily="18" charset="0"/>
                        </a:rPr>
                        <a:t>Yozuvchi, web yozuvchi, erkin yozuvchi  </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934999316"/>
                  </a:ext>
                </a:extLst>
              </a:tr>
              <a:tr h="455231">
                <a:tc>
                  <a:txBody>
                    <a:bodyPr/>
                    <a:lstStyle/>
                    <a:p>
                      <a:pPr algn="ctr"/>
                      <a:r>
                        <a:rPr lang="en-US" sz="1400" dirty="0"/>
                        <a:t>20</a:t>
                      </a:r>
                      <a:endParaRPr lang="ru-RU" sz="1400" dirty="0"/>
                    </a:p>
                  </a:txBody>
                  <a:tcPr anchor="ctr"/>
                </a:tc>
                <a:tc>
                  <a:txBody>
                    <a:bodyPr/>
                    <a:lstStyle/>
                    <a:p>
                      <a:pPr>
                        <a:spcAft>
                          <a:spcPts val="0"/>
                        </a:spcAft>
                      </a:pPr>
                      <a:r>
                        <a:rPr lang="en-US" sz="1400">
                          <a:effectLst/>
                          <a:latin typeface="TimesUZ"/>
                          <a:ea typeface="Calibri" panose="020F0502020204030204" pitchFamily="34" charset="0"/>
                          <a:cs typeface="Times New Roman" panose="02020603050405020304" pitchFamily="18" charset="0"/>
                        </a:rPr>
                        <a:t>Brend. Mijoz. </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4</a:t>
                      </a:r>
                      <a:endParaRPr lang="ru-RU" sz="1400" dirty="0"/>
                    </a:p>
                  </a:txBody>
                  <a:tcPr anchor="ctr"/>
                </a:tc>
                <a:extLst>
                  <a:ext uri="{0D108BD9-81ED-4DB2-BD59-A6C34878D82A}">
                    <a16:rowId xmlns:a16="http://schemas.microsoft.com/office/drawing/2014/main" val="2938469960"/>
                  </a:ext>
                </a:extLst>
              </a:tr>
              <a:tr h="457690">
                <a:tc>
                  <a:txBody>
                    <a:bodyPr/>
                    <a:lstStyle/>
                    <a:p>
                      <a:pPr algn="ctr"/>
                      <a:r>
                        <a:rPr lang="en-US" sz="1400" dirty="0"/>
                        <a:t>21</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Raqobatchilarni tahlil qilish</a:t>
                      </a:r>
                      <a:r>
                        <a:rPr lang="fr-FR" sz="1400" b="1">
                          <a:effectLst/>
                          <a:latin typeface="TimesUZ"/>
                          <a:ea typeface="Calibri" panose="020F0502020204030204" pitchFamily="34" charset="0"/>
                          <a:cs typeface="Times New Roman" panose="02020603050405020304" pitchFamily="18" charset="0"/>
                        </a:rPr>
                        <a:t>.</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802976976"/>
                  </a:ext>
                </a:extLst>
              </a:tr>
              <a:tr h="438463">
                <a:tc>
                  <a:txBody>
                    <a:bodyPr/>
                    <a:lstStyle/>
                    <a:p>
                      <a:pPr algn="ctr"/>
                      <a:r>
                        <a:rPr lang="en-US" sz="1400" dirty="0"/>
                        <a:t>22</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Kopitayter ko‘nikmalari :</a:t>
                      </a:r>
                      <a:r>
                        <a:rPr lang="fr-FR" sz="1400">
                          <a:effectLst/>
                          <a:latin typeface="TimesUZ"/>
                          <a:ea typeface="Times New Roman" panose="02020603050405020304" pitchFamily="18" charset="0"/>
                          <a:cs typeface="Times New Roman" panose="02020603050405020304" pitchFamily="18" charset="0"/>
                        </a:rPr>
                        <a:t> </a:t>
                      </a:r>
                      <a:r>
                        <a:rPr lang="en-US" sz="1400" b="1">
                          <a:effectLst/>
                          <a:latin typeface="TimesUZ"/>
                          <a:ea typeface="Times New Roman" panose="02020603050405020304" pitchFamily="18" charset="0"/>
                          <a:cs typeface="Times New Roman" panose="02020603050405020304" pitchFamily="18" charset="0"/>
                        </a:rPr>
                        <a:t>Reklama matnlar</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72775812"/>
                  </a:ext>
                </a:extLst>
              </a:tr>
              <a:tr h="438463">
                <a:tc>
                  <a:txBody>
                    <a:bodyPr/>
                    <a:lstStyle/>
                    <a:p>
                      <a:pPr algn="ctr"/>
                      <a:r>
                        <a:rPr lang="en-US" sz="1400" dirty="0"/>
                        <a:t>23</a:t>
                      </a:r>
                      <a:endParaRPr lang="ru-RU" sz="1400" dirty="0"/>
                    </a:p>
                  </a:txBody>
                  <a:tcPr anchor="ctr"/>
                </a:tc>
                <a:tc>
                  <a:txBody>
                    <a:bodyPr/>
                    <a:lstStyle/>
                    <a:p>
                      <a:pPr>
                        <a:spcAft>
                          <a:spcPts val="0"/>
                        </a:spcAft>
                      </a:pPr>
                      <a:r>
                        <a:rPr lang="fr-FR" sz="1400">
                          <a:effectLst/>
                          <a:latin typeface="TimesUZ"/>
                          <a:ea typeface="Calibri" panose="020F0502020204030204" pitchFamily="34" charset="0"/>
                          <a:cs typeface="Times New Roman" panose="02020603050405020304" pitchFamily="18" charset="0"/>
                        </a:rPr>
                        <a:t>Kopitayter ko‘nikmalari: publisistik</a:t>
                      </a:r>
                      <a:r>
                        <a:rPr lang="fr-FR" sz="1400">
                          <a:effectLst/>
                          <a:latin typeface="TimesUZ"/>
                          <a:ea typeface="Times New Roman" panose="02020603050405020304" pitchFamily="18" charset="0"/>
                          <a:cs typeface="Times New Roman" panose="02020603050405020304" pitchFamily="18" charset="0"/>
                        </a:rPr>
                        <a:t> </a:t>
                      </a:r>
                      <a:r>
                        <a:rPr lang="en-US" sz="1400" b="1">
                          <a:effectLst/>
                          <a:latin typeface="TimesUZ"/>
                          <a:ea typeface="Times New Roman" panose="02020603050405020304" pitchFamily="18" charset="0"/>
                          <a:cs typeface="Times New Roman" panose="02020603050405020304" pitchFamily="18" charset="0"/>
                        </a:rPr>
                        <a:t>maqola</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1937315913"/>
                  </a:ext>
                </a:extLst>
              </a:tr>
              <a:tr h="438463">
                <a:tc>
                  <a:txBody>
                    <a:bodyPr/>
                    <a:lstStyle/>
                    <a:p>
                      <a:pPr algn="ctr"/>
                      <a:r>
                        <a:rPr lang="en-US" sz="1400" dirty="0"/>
                        <a:t>24</a:t>
                      </a:r>
                      <a:endParaRPr lang="ru-RU" sz="1400" dirty="0"/>
                    </a:p>
                  </a:txBody>
                  <a:tcPr anchor="ctr"/>
                </a:tc>
                <a:tc>
                  <a:txBody>
                    <a:bodyPr/>
                    <a:lstStyle/>
                    <a:p>
                      <a:pPr>
                        <a:spcAft>
                          <a:spcPts val="0"/>
                        </a:spcAft>
                      </a:pPr>
                      <a:r>
                        <a:rPr lang="en-US" sz="1400">
                          <a:effectLst/>
                          <a:latin typeface="TimesUZ"/>
                          <a:ea typeface="Times New Roman" panose="02020603050405020304" pitchFamily="18" charset="0"/>
                          <a:cs typeface="Times New Roman" panose="02020603050405020304" pitchFamily="18" charset="0"/>
                        </a:rPr>
                        <a:t>Telegram fishkalari va ulardan keng ko’lamda foydalanish.</a:t>
                      </a:r>
                      <a:endParaRPr lang="en-GB" sz="140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3104759782"/>
                  </a:ext>
                </a:extLst>
              </a:tr>
              <a:tr h="438463">
                <a:tc>
                  <a:txBody>
                    <a:bodyPr/>
                    <a:lstStyle/>
                    <a:p>
                      <a:pPr algn="ctr"/>
                      <a:r>
                        <a:rPr lang="en-US" sz="1400" dirty="0"/>
                        <a:t>25</a:t>
                      </a:r>
                      <a:endParaRPr lang="ru-RU" sz="1400" dirty="0"/>
                    </a:p>
                  </a:txBody>
                  <a:tcPr anchor="ctr"/>
                </a:tc>
                <a:tc>
                  <a:txBody>
                    <a:bodyPr/>
                    <a:lstStyle/>
                    <a:p>
                      <a:pPr>
                        <a:spcAft>
                          <a:spcPts val="0"/>
                        </a:spcAft>
                      </a:pPr>
                      <a:r>
                        <a:rPr lang="en-US" sz="1400" dirty="0" err="1">
                          <a:effectLst/>
                          <a:latin typeface="TimesUZ"/>
                          <a:ea typeface="Times New Roman" panose="02020603050405020304" pitchFamily="18" charset="0"/>
                          <a:cs typeface="Times New Roman" panose="02020603050405020304" pitchFamily="18" charset="0"/>
                        </a:rPr>
                        <a:t>Youtube</a:t>
                      </a:r>
                      <a:r>
                        <a:rPr lang="en-US" sz="1400" dirty="0">
                          <a:effectLst/>
                          <a:latin typeface="TimesUZ"/>
                          <a:ea typeface="Times New Roman" panose="02020603050405020304" pitchFamily="18" charset="0"/>
                          <a:cs typeface="Times New Roman" panose="02020603050405020304" pitchFamily="18" charset="0"/>
                        </a:rPr>
                        <a:t> short </a:t>
                      </a:r>
                      <a:r>
                        <a:rPr lang="en-US" sz="1400" dirty="0" err="1">
                          <a:effectLst/>
                          <a:latin typeface="TimesUZ"/>
                          <a:ea typeface="Times New Roman" panose="02020603050405020304" pitchFamily="18" charset="0"/>
                          <a:cs typeface="Times New Roman" panose="02020603050405020304" pitchFamily="18" charset="0"/>
                        </a:rPr>
                        <a:t>kamchiliklari</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va</a:t>
                      </a:r>
                      <a:r>
                        <a:rPr lang="en-US" sz="1400" dirty="0">
                          <a:effectLst/>
                          <a:latin typeface="TimesUZ"/>
                          <a:ea typeface="Times New Roman" panose="02020603050405020304" pitchFamily="18" charset="0"/>
                          <a:cs typeface="Times New Roman" panose="02020603050405020304" pitchFamily="18" charset="0"/>
                        </a:rPr>
                        <a:t> </a:t>
                      </a:r>
                      <a:r>
                        <a:rPr lang="en-US" sz="1400" dirty="0" err="1">
                          <a:effectLst/>
                          <a:latin typeface="TimesUZ"/>
                          <a:ea typeface="Times New Roman" panose="02020603050405020304" pitchFamily="18" charset="0"/>
                          <a:cs typeface="Times New Roman" panose="02020603050405020304" pitchFamily="18" charset="0"/>
                        </a:rPr>
                        <a:t>yutuqlari</a:t>
                      </a:r>
                      <a:endParaRPr lang="en-GB" sz="1400" dirty="0">
                        <a:effectLst/>
                        <a:latin typeface="TimesUZ"/>
                        <a:ea typeface="Times New Roman" panose="02020603050405020304" pitchFamily="18" charset="0"/>
                        <a:cs typeface="Times New Roman" panose="02020603050405020304" pitchFamily="18" charset="0"/>
                      </a:endParaRPr>
                    </a:p>
                  </a:txBody>
                  <a:tcPr marL="68580" marR="68580" marT="0" marB="0"/>
                </a:tc>
                <a:tc>
                  <a:txBody>
                    <a:bodyPr/>
                    <a:lstStyle/>
                    <a:p>
                      <a:pPr algn="ctr"/>
                      <a:r>
                        <a:rPr lang="en-US" sz="1400" dirty="0"/>
                        <a:t>2</a:t>
                      </a:r>
                      <a:endParaRPr lang="ru-RU" sz="1400" dirty="0"/>
                    </a:p>
                  </a:txBody>
                  <a:tcPr anchor="ctr"/>
                </a:tc>
                <a:extLst>
                  <a:ext uri="{0D108BD9-81ED-4DB2-BD59-A6C34878D82A}">
                    <a16:rowId xmlns:a16="http://schemas.microsoft.com/office/drawing/2014/main" val="245788789"/>
                  </a:ext>
                </a:extLst>
              </a:tr>
            </a:tbl>
          </a:graphicData>
        </a:graphic>
      </p:graphicFrame>
    </p:spTree>
    <p:extLst>
      <p:ext uri="{BB962C8B-B14F-4D97-AF65-F5344CB8AC3E}">
        <p14:creationId xmlns:p14="http://schemas.microsoft.com/office/powerpoint/2010/main" val="174530625"/>
      </p:ext>
    </p:extLst>
  </p:cSld>
  <p:clrMapOvr>
    <a:masterClrMapping/>
  </p:clrMapOvr>
</p:sld>
</file>

<file path=ppt/theme/theme1.xml><?xml version="1.0" encoding="utf-8"?>
<a:theme xmlns:a="http://schemas.openxmlformats.org/drawingml/2006/main" name="Contents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2AEB8"/>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Section Break Slide Master">
  <a:themeElements>
    <a:clrScheme name="ALLPPT-COLOR-A19">
      <a:dk1>
        <a:sysClr val="windowText" lastClr="000000"/>
      </a:dk1>
      <a:lt1>
        <a:sysClr val="window" lastClr="FFFFFF"/>
      </a:lt1>
      <a:dk2>
        <a:srgbClr val="1F497D"/>
      </a:dk2>
      <a:lt2>
        <a:srgbClr val="EEECE1"/>
      </a:lt2>
      <a:accent1>
        <a:srgbClr val="32AEB8"/>
      </a:accent1>
      <a:accent2>
        <a:srgbClr val="F2A40D"/>
      </a:accent2>
      <a:accent3>
        <a:srgbClr val="32AEB8"/>
      </a:accent3>
      <a:accent4>
        <a:srgbClr val="F2A40D"/>
      </a:accent4>
      <a:accent5>
        <a:srgbClr val="32AEB8"/>
      </a:accent5>
      <a:accent6>
        <a:srgbClr val="F2A40D"/>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2443</TotalTime>
  <Words>1953</Words>
  <Application>Microsoft Office PowerPoint</Application>
  <PresentationFormat>Экран (16:9)</PresentationFormat>
  <Paragraphs>276</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4</vt:i4>
      </vt:variant>
      <vt:variant>
        <vt:lpstr>Заголовки слайдов</vt:lpstr>
      </vt:variant>
      <vt:variant>
        <vt:i4>16</vt:i4>
      </vt:variant>
    </vt:vector>
  </HeadingPairs>
  <TitlesOfParts>
    <vt:vector size="25" baseType="lpstr">
      <vt:lpstr>Arial</vt:lpstr>
      <vt:lpstr>Calibri</vt:lpstr>
      <vt:lpstr>Calibri Light</vt:lpstr>
      <vt:lpstr>Times New Roman</vt:lpstr>
      <vt:lpstr>TimesUZ</vt:lpstr>
      <vt:lpstr>Contents Slide Master</vt:lpstr>
      <vt:lpstr>Section Break Slide Master</vt:lpstr>
      <vt:lpstr>Тема Office</vt:lpstr>
      <vt:lpstr>1_Тема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HP</cp:lastModifiedBy>
  <cp:revision>95</cp:revision>
  <dcterms:created xsi:type="dcterms:W3CDTF">2016-12-05T23:26:54Z</dcterms:created>
  <dcterms:modified xsi:type="dcterms:W3CDTF">2025-05-17T13:36:07Z</dcterms:modified>
</cp:coreProperties>
</file>