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41" d="100"/>
          <a:sy n="141" d="100"/>
        </p:scale>
        <p:origin x="66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4095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411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03520" y="-1828800"/>
            <a:ext cx="6858000" cy="6858000"/>
          </a:xfrm>
          <a:prstGeom prst="ellipse">
            <a:avLst/>
          </a:prstGeom>
          <a:solidFill>
            <a:srgbClr val="2C1A0E"/>
          </a:solidFill>
          <a:ln w="12700">
            <a:solidFill>
              <a:srgbClr val="2C1A0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132320" y="3200400"/>
            <a:ext cx="3474720" cy="3474720"/>
          </a:xfrm>
          <a:prstGeom prst="ellipse">
            <a:avLst/>
          </a:prstGeom>
          <a:solidFill>
            <a:srgbClr val="0D0A08"/>
          </a:solidFill>
          <a:ln w="12700">
            <a:solidFill>
              <a:srgbClr val="0D0A0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217920" y="2011680"/>
            <a:ext cx="1828800" cy="1828800"/>
          </a:xfrm>
          <a:prstGeom prst="ellipse">
            <a:avLst/>
          </a:prstGeom>
          <a:solidFill>
            <a:srgbClr val="B45309">
              <a:alpha val="40000"/>
            </a:srgbClr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229600" y="457200"/>
            <a:ext cx="1005840" cy="1005840"/>
          </a:xfrm>
          <a:prstGeom prst="ellipse">
            <a:avLst/>
          </a:prstGeom>
          <a:solidFill>
            <a:srgbClr val="D97706">
              <a:alpha val="50000"/>
            </a:srgbClr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0"/>
            <a:ext cx="182880" cy="5143500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45720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D97706"/>
                </a:solidFill>
              </a:rPr>
              <a:t>NOSHIRLIK ISHI YO'NALISHI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502920" y="822960"/>
            <a:ext cx="640080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</a:rPr>
              <a:t>OAV va</a:t>
            </a:r>
            <a:endParaRPr lang="en-US" sz="4400" dirty="0"/>
          </a:p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</a:rPr>
              <a:t>Jamoatchilik</a:t>
            </a:r>
            <a:endParaRPr lang="en-US" sz="4400" dirty="0"/>
          </a:p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</a:rPr>
              <a:t>bilan Aloqalar</a:t>
            </a:r>
            <a:endParaRPr lang="en-US" sz="4400" dirty="0"/>
          </a:p>
        </p:txBody>
      </p:sp>
      <p:sp>
        <p:nvSpPr>
          <p:cNvPr id="9" name="Shape 7"/>
          <p:cNvSpPr/>
          <p:nvPr/>
        </p:nvSpPr>
        <p:spPr>
          <a:xfrm>
            <a:off x="502920" y="3657600"/>
            <a:ext cx="4572000" cy="41148"/>
          </a:xfrm>
          <a:prstGeom prst="rect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" y="3767328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78716C"/>
                </a:solidFill>
              </a:rPr>
              <a:t>Media va PR — nazariya, amaliyot va zamonaviy tendentsiyalar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4110F"/>
          </a:solidFill>
          <a:ln w="12700">
            <a:solidFill>
              <a:srgbClr val="14110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49808"/>
            <a:ext cx="9144000" cy="45720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0"/>
            <a:ext cx="84124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01  |  OAV — Ta'rif va Turlari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65760" y="822960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78716C"/>
                </a:solidFill>
              </a:rPr>
              <a:t>Ommaviy axborot vositalari jamiyatning ko'zgusi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320040" y="1170432"/>
            <a:ext cx="8503920" cy="685800"/>
          </a:xfrm>
          <a:prstGeom prst="rect">
            <a:avLst/>
          </a:prstGeom>
          <a:solidFill>
            <a:srgbClr val="FEF3C7"/>
          </a:solidFill>
          <a:ln w="12700">
            <a:solidFill>
              <a:srgbClr val="FDE68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20040" y="1170432"/>
            <a:ext cx="64008" cy="685800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5488" y="1216152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B45309"/>
                </a:solidFill>
              </a:rPr>
              <a:t>Ommaviy axborot vositalari (OAV)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75488" y="1444752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C1917"/>
                </a:solidFill>
              </a:rPr>
              <a:t>Keng auditoriyaga axborot yetkazuvchi vositalar majmui. Jamiyatda fikr shakllantirish, ma'lumot tarqatish va ijtimoiy muloqotni ta'minlash funksiyasini bajaradi.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274320" y="1965960"/>
            <a:ext cx="1600200" cy="2606040"/>
          </a:xfrm>
          <a:prstGeom prst="rect">
            <a:avLst/>
          </a:prstGeom>
          <a:solidFill>
            <a:srgbClr val="FFFBEB"/>
          </a:solidFill>
          <a:ln w="12700">
            <a:solidFill>
              <a:srgbClr val="FFFBE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4320" y="1965960"/>
            <a:ext cx="1600200" cy="91440"/>
          </a:xfrm>
          <a:prstGeom prst="rect">
            <a:avLst/>
          </a:prstGeom>
          <a:solidFill>
            <a:srgbClr val="78350F"/>
          </a:solidFill>
          <a:ln w="12700">
            <a:solidFill>
              <a:srgbClr val="78350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74320" y="2121408"/>
            <a:ext cx="1600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</a:rPr>
              <a:t>📰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274320" y="2633472"/>
            <a:ext cx="16002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78350F"/>
                </a:solidFill>
              </a:rPr>
              <a:t>Bosma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78350F"/>
                </a:solidFill>
              </a:rPr>
              <a:t>Matbuot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57200" y="3090672"/>
            <a:ext cx="1234440" cy="18288"/>
          </a:xfrm>
          <a:prstGeom prst="rect">
            <a:avLst/>
          </a:prstGeom>
          <a:solidFill>
            <a:srgbClr val="78350F">
              <a:alpha val="40000"/>
            </a:srgbClr>
          </a:solidFill>
          <a:ln w="12700">
            <a:solidFill>
              <a:srgbClr val="78350F">
                <a:alpha val="40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74320" y="3163824"/>
            <a:ext cx="1600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1C1917"/>
                </a:solidFill>
              </a:rPr>
              <a:t>Gazeta, jurnal,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1C1917"/>
                </a:solidFill>
              </a:rPr>
              <a:t>bulletin, kitob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1874520" y="2971800"/>
            <a:ext cx="137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78716C"/>
                </a:solidFill>
              </a:rPr>
              <a:t>→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2011680" y="1965960"/>
            <a:ext cx="1600200" cy="2606040"/>
          </a:xfrm>
          <a:prstGeom prst="rect">
            <a:avLst/>
          </a:prstGeom>
          <a:solidFill>
            <a:srgbClr val="FFFBEB"/>
          </a:solidFill>
          <a:ln w="12700">
            <a:solidFill>
              <a:srgbClr val="FFFBE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2011680" y="1965960"/>
            <a:ext cx="1600200" cy="91440"/>
          </a:xfrm>
          <a:prstGeom prst="rect">
            <a:avLst/>
          </a:prstGeom>
          <a:solidFill>
            <a:srgbClr val="0369A1"/>
          </a:solidFill>
          <a:ln w="12700">
            <a:solidFill>
              <a:srgbClr val="0369A1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011680" y="2121408"/>
            <a:ext cx="1600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</a:rPr>
              <a:t>📺</a:t>
            </a:r>
            <a:endParaRPr lang="en-US" sz="2400" dirty="0"/>
          </a:p>
        </p:txBody>
      </p:sp>
      <p:sp>
        <p:nvSpPr>
          <p:cNvPr id="20" name="Text 18"/>
          <p:cNvSpPr/>
          <p:nvPr/>
        </p:nvSpPr>
        <p:spPr>
          <a:xfrm>
            <a:off x="2011680" y="2633472"/>
            <a:ext cx="16002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369A1"/>
                </a:solidFill>
              </a:rPr>
              <a:t>Elektron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0369A1"/>
                </a:solidFill>
              </a:rPr>
              <a:t>Media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2194560" y="3090672"/>
            <a:ext cx="1234440" cy="18288"/>
          </a:xfrm>
          <a:prstGeom prst="rect">
            <a:avLst/>
          </a:prstGeom>
          <a:solidFill>
            <a:srgbClr val="0369A1">
              <a:alpha val="40000"/>
            </a:srgbClr>
          </a:solidFill>
          <a:ln w="12700">
            <a:solidFill>
              <a:srgbClr val="0369A1">
                <a:alpha val="40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2011680" y="3163824"/>
            <a:ext cx="1600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1C1917"/>
                </a:solidFill>
              </a:rPr>
              <a:t>Televidenie,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1C1917"/>
                </a:solidFill>
              </a:rPr>
              <a:t>radio, podcast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3611880" y="2971800"/>
            <a:ext cx="137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78716C"/>
                </a:solidFill>
              </a:rPr>
              <a:t>→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3749040" y="1965960"/>
            <a:ext cx="1600200" cy="2606040"/>
          </a:xfrm>
          <a:prstGeom prst="rect">
            <a:avLst/>
          </a:prstGeom>
          <a:solidFill>
            <a:srgbClr val="FFFBEB"/>
          </a:solidFill>
          <a:ln w="12700">
            <a:solidFill>
              <a:srgbClr val="FFFBEB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3749040" y="1965960"/>
            <a:ext cx="1600200" cy="91440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749040" y="2121408"/>
            <a:ext cx="1600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</a:rPr>
              <a:t>💻</a:t>
            </a:r>
            <a:endParaRPr lang="en-US" sz="2400" dirty="0"/>
          </a:p>
        </p:txBody>
      </p:sp>
      <p:sp>
        <p:nvSpPr>
          <p:cNvPr id="27" name="Text 25"/>
          <p:cNvSpPr/>
          <p:nvPr/>
        </p:nvSpPr>
        <p:spPr>
          <a:xfrm>
            <a:off x="3749040" y="2633472"/>
            <a:ext cx="16002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F766E"/>
                </a:solidFill>
              </a:rPr>
              <a:t>Raqamli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0F766E"/>
                </a:solidFill>
              </a:rPr>
              <a:t>Media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3931920" y="3090672"/>
            <a:ext cx="1234440" cy="18288"/>
          </a:xfrm>
          <a:prstGeom prst="rect">
            <a:avLst/>
          </a:prstGeom>
          <a:solidFill>
            <a:srgbClr val="0F766E">
              <a:alpha val="40000"/>
            </a:srgbClr>
          </a:solidFill>
          <a:ln w="12700">
            <a:solidFill>
              <a:srgbClr val="0F766E">
                <a:alpha val="4000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749040" y="3163824"/>
            <a:ext cx="1600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1C1917"/>
                </a:solidFill>
              </a:rPr>
              <a:t>Veb-sayt, portal,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1C1917"/>
                </a:solidFill>
              </a:rPr>
              <a:t>onlayn-gazeta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349240" y="2971800"/>
            <a:ext cx="137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78716C"/>
                </a:solidFill>
              </a:rPr>
              <a:t>→</a:t>
            </a:r>
            <a:endParaRPr lang="en-US" sz="1400" dirty="0"/>
          </a:p>
        </p:txBody>
      </p:sp>
      <p:sp>
        <p:nvSpPr>
          <p:cNvPr id="31" name="Shape 29"/>
          <p:cNvSpPr/>
          <p:nvPr/>
        </p:nvSpPr>
        <p:spPr>
          <a:xfrm>
            <a:off x="5486400" y="1965960"/>
            <a:ext cx="1600200" cy="2606040"/>
          </a:xfrm>
          <a:prstGeom prst="rect">
            <a:avLst/>
          </a:prstGeom>
          <a:solidFill>
            <a:srgbClr val="FFFBEB"/>
          </a:solidFill>
          <a:ln w="12700">
            <a:solidFill>
              <a:srgbClr val="FFFBEB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486400" y="1965960"/>
            <a:ext cx="1600200" cy="91440"/>
          </a:xfrm>
          <a:prstGeom prst="rect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5486400" y="2121408"/>
            <a:ext cx="1600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</a:rPr>
              <a:t>📱</a:t>
            </a:r>
            <a:endParaRPr lang="en-US" sz="2400" dirty="0"/>
          </a:p>
        </p:txBody>
      </p:sp>
      <p:sp>
        <p:nvSpPr>
          <p:cNvPr id="34" name="Text 32"/>
          <p:cNvSpPr/>
          <p:nvPr/>
        </p:nvSpPr>
        <p:spPr>
          <a:xfrm>
            <a:off x="5486400" y="2633472"/>
            <a:ext cx="16002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EA580C"/>
                </a:solidFill>
              </a:rPr>
              <a:t>Ijtimoiy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EA580C"/>
                </a:solidFill>
              </a:rPr>
              <a:t>Tarmoq</a:t>
            </a:r>
            <a:endParaRPr lang="en-US" sz="1200" dirty="0"/>
          </a:p>
        </p:txBody>
      </p:sp>
      <p:sp>
        <p:nvSpPr>
          <p:cNvPr id="35" name="Shape 33"/>
          <p:cNvSpPr/>
          <p:nvPr/>
        </p:nvSpPr>
        <p:spPr>
          <a:xfrm>
            <a:off x="5669280" y="3090672"/>
            <a:ext cx="1234440" cy="18288"/>
          </a:xfrm>
          <a:prstGeom prst="rect">
            <a:avLst/>
          </a:prstGeom>
          <a:solidFill>
            <a:srgbClr val="EA580C">
              <a:alpha val="40000"/>
            </a:srgbClr>
          </a:solidFill>
          <a:ln w="12700">
            <a:solidFill>
              <a:srgbClr val="EA580C">
                <a:alpha val="40000"/>
              </a:srgbClr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5486400" y="3163824"/>
            <a:ext cx="1600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1C1917"/>
                </a:solidFill>
              </a:rPr>
              <a:t>Facebook, Telegram,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1C1917"/>
                </a:solidFill>
              </a:rPr>
              <a:t>Instagram, X</a:t>
            </a:r>
            <a:endParaRPr lang="en-US" sz="1050" dirty="0"/>
          </a:p>
        </p:txBody>
      </p:sp>
      <p:sp>
        <p:nvSpPr>
          <p:cNvPr id="37" name="Text 35"/>
          <p:cNvSpPr/>
          <p:nvPr/>
        </p:nvSpPr>
        <p:spPr>
          <a:xfrm>
            <a:off x="7086600" y="2971800"/>
            <a:ext cx="137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78716C"/>
                </a:solidFill>
              </a:rPr>
              <a:t>→</a:t>
            </a:r>
            <a:endParaRPr lang="en-US" sz="1400" dirty="0"/>
          </a:p>
        </p:txBody>
      </p:sp>
      <p:sp>
        <p:nvSpPr>
          <p:cNvPr id="38" name="Shape 36"/>
          <p:cNvSpPr/>
          <p:nvPr/>
        </p:nvSpPr>
        <p:spPr>
          <a:xfrm>
            <a:off x="7223760" y="1965960"/>
            <a:ext cx="1600200" cy="2606040"/>
          </a:xfrm>
          <a:prstGeom prst="rect">
            <a:avLst/>
          </a:prstGeom>
          <a:solidFill>
            <a:srgbClr val="FFFBEB"/>
          </a:solidFill>
          <a:ln w="12700">
            <a:solidFill>
              <a:srgbClr val="FFFBEB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7223760" y="1965960"/>
            <a:ext cx="1600200" cy="91440"/>
          </a:xfrm>
          <a:prstGeom prst="rect">
            <a:avLst/>
          </a:prstGeom>
          <a:solidFill>
            <a:srgbClr val="9F1239"/>
          </a:solidFill>
          <a:ln w="12700">
            <a:solidFill>
              <a:srgbClr val="9F1239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223760" y="2121408"/>
            <a:ext cx="1600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</a:rPr>
              <a:t>📡</a:t>
            </a:r>
            <a:endParaRPr lang="en-US" sz="2400" dirty="0"/>
          </a:p>
        </p:txBody>
      </p:sp>
      <p:sp>
        <p:nvSpPr>
          <p:cNvPr id="41" name="Text 39"/>
          <p:cNvSpPr/>
          <p:nvPr/>
        </p:nvSpPr>
        <p:spPr>
          <a:xfrm>
            <a:off x="7223760" y="2633472"/>
            <a:ext cx="16002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9F1239"/>
                </a:solidFill>
              </a:rPr>
              <a:t>Agentlik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9F1239"/>
                </a:solidFill>
              </a:rPr>
              <a:t>va PR</a:t>
            </a:r>
            <a:endParaRPr lang="en-US" sz="1200" dirty="0"/>
          </a:p>
        </p:txBody>
      </p:sp>
      <p:sp>
        <p:nvSpPr>
          <p:cNvPr id="42" name="Shape 40"/>
          <p:cNvSpPr/>
          <p:nvPr/>
        </p:nvSpPr>
        <p:spPr>
          <a:xfrm>
            <a:off x="7406640" y="3090672"/>
            <a:ext cx="1234440" cy="18288"/>
          </a:xfrm>
          <a:prstGeom prst="rect">
            <a:avLst/>
          </a:prstGeom>
          <a:solidFill>
            <a:srgbClr val="9F1239">
              <a:alpha val="40000"/>
            </a:srgbClr>
          </a:solidFill>
          <a:ln w="12700">
            <a:solidFill>
              <a:srgbClr val="9F1239">
                <a:alpha val="40000"/>
              </a:srgbClr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7223760" y="3163824"/>
            <a:ext cx="1600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1C1917"/>
                </a:solidFill>
              </a:rPr>
              <a:t>UzA, Interfax,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1C1917"/>
                </a:solidFill>
              </a:rPr>
              <a:t>Press-xizmat</a:t>
            </a:r>
            <a:endParaRPr lang="en-US" sz="1050" dirty="0"/>
          </a:p>
        </p:txBody>
      </p:sp>
      <p:sp>
        <p:nvSpPr>
          <p:cNvPr id="44" name="Shape 42"/>
          <p:cNvSpPr/>
          <p:nvPr/>
        </p:nvSpPr>
        <p:spPr>
          <a:xfrm>
            <a:off x="320040" y="4663440"/>
            <a:ext cx="8503920" cy="420624"/>
          </a:xfrm>
          <a:prstGeom prst="rect">
            <a:avLst/>
          </a:prstGeom>
          <a:solidFill>
            <a:srgbClr val="14110F"/>
          </a:solidFill>
          <a:ln w="12700">
            <a:solidFill>
              <a:srgbClr val="14110F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320040" y="4663440"/>
            <a:ext cx="85039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D97706"/>
                </a:solidFill>
              </a:rPr>
              <a:t>O'zbekistonda: 1500+ OAV tashkiloti  •  UzA, Dunyo bo'ylab  •  900+ gazeta va jurnal  •  40+ TV kanal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4110F"/>
          </a:solidFill>
          <a:ln w="12700">
            <a:solidFill>
              <a:srgbClr val="14110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49808"/>
            <a:ext cx="9144000" cy="45720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0"/>
            <a:ext cx="84124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02  |  Jamoatchilik bilan Aloqalar (PR)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65760" y="822960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78716C"/>
                </a:solidFill>
              </a:rPr>
              <a:t>Public Relations — tashkilot va jamiyat o'rtasidagi ko'prik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320040" y="1170432"/>
            <a:ext cx="8503920" cy="685800"/>
          </a:xfrm>
          <a:prstGeom prst="rect">
            <a:avLst/>
          </a:prstGeom>
          <a:solidFill>
            <a:srgbClr val="FEF3C7"/>
          </a:solidFill>
          <a:ln w="12700">
            <a:solidFill>
              <a:srgbClr val="FDE68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20040" y="1170432"/>
            <a:ext cx="64008" cy="685800"/>
          </a:xfrm>
          <a:prstGeom prst="rect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5488" y="1216152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A580C"/>
                </a:solidFill>
              </a:rPr>
              <a:t>PR — Public Relations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75488" y="1444752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C1917"/>
                </a:solidFill>
              </a:rPr>
              <a:t>Tashkilot yoki shaxsning jamoatchilik bilan o'zaro manfaatli munosabatlarini o'rnatish va saqlashga qaratilgan kommunikatsiya faoliyati (PRSA ta'rifi).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365760" y="1920240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4110F"/>
                </a:solidFill>
              </a:rPr>
              <a:t>PR ning asosiy funksiyalari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320040" y="2331720"/>
            <a:ext cx="4983480" cy="438912"/>
          </a:xfrm>
          <a:prstGeom prst="rect">
            <a:avLst/>
          </a:prstGeom>
          <a:solidFill>
            <a:srgbClr val="FFFBEB"/>
          </a:solidFill>
          <a:ln w="12700">
            <a:solidFill>
              <a:srgbClr val="FFFBEB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20040" y="2331720"/>
            <a:ext cx="64008" cy="438912"/>
          </a:xfrm>
          <a:prstGeom prst="rect">
            <a:avLst/>
          </a:prstGeom>
          <a:solidFill>
            <a:srgbClr val="0369A1"/>
          </a:solidFill>
          <a:ln w="12700">
            <a:solidFill>
              <a:srgbClr val="0369A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5488" y="2386584"/>
            <a:ext cx="1691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369A1"/>
                </a:solidFill>
              </a:rPr>
              <a:t>Media munosabatlari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2212848" y="2386584"/>
            <a:ext cx="3017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C1917"/>
                </a:solidFill>
              </a:rPr>
              <a:t>OAV bilan aloqa, press-reliz, press-konferensiya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20040" y="2843784"/>
            <a:ext cx="4983480" cy="438912"/>
          </a:xfrm>
          <a:prstGeom prst="rect">
            <a:avLst/>
          </a:prstGeom>
          <a:solidFill>
            <a:srgbClr val="FFFBEB"/>
          </a:solidFill>
          <a:ln w="12700">
            <a:solidFill>
              <a:srgbClr val="FFFBEB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320040" y="2843784"/>
            <a:ext cx="64008" cy="438912"/>
          </a:xfrm>
          <a:prstGeom prst="rect">
            <a:avLst/>
          </a:prstGeom>
          <a:solidFill>
            <a:srgbClr val="9F1239"/>
          </a:solidFill>
          <a:ln w="12700">
            <a:solidFill>
              <a:srgbClr val="9F1239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75488" y="2898648"/>
            <a:ext cx="1691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9F1239"/>
                </a:solidFill>
              </a:rPr>
              <a:t>Krizis kommunikatsiyasi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2212848" y="2898648"/>
            <a:ext cx="3017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C1917"/>
                </a:solidFill>
              </a:rPr>
              <a:t>Salbiy voqealarda tashkilot obro'sini himoya qilish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320040" y="3355848"/>
            <a:ext cx="4983480" cy="438912"/>
          </a:xfrm>
          <a:prstGeom prst="rect">
            <a:avLst/>
          </a:prstGeom>
          <a:solidFill>
            <a:srgbClr val="FFFBEB"/>
          </a:solidFill>
          <a:ln w="12700">
            <a:solidFill>
              <a:srgbClr val="FFFBEB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20040" y="3355848"/>
            <a:ext cx="64008" cy="438912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75488" y="3410712"/>
            <a:ext cx="1691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F766E"/>
                </a:solidFill>
              </a:rPr>
              <a:t>Korporativ kommunikatsiya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2212848" y="3410712"/>
            <a:ext cx="3017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C1917"/>
                </a:solidFill>
              </a:rPr>
              <a:t>Ichki va tashqi manfaatdor tomonlar bilan muloqot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320040" y="3867912"/>
            <a:ext cx="4983480" cy="438912"/>
          </a:xfrm>
          <a:prstGeom prst="rect">
            <a:avLst/>
          </a:prstGeom>
          <a:solidFill>
            <a:srgbClr val="FFFBEB"/>
          </a:solidFill>
          <a:ln w="12700">
            <a:solidFill>
              <a:srgbClr val="FFFBEB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320040" y="3867912"/>
            <a:ext cx="64008" cy="438912"/>
          </a:xfrm>
          <a:prstGeom prst="rect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75488" y="3922776"/>
            <a:ext cx="1691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A580C"/>
                </a:solidFill>
              </a:rPr>
              <a:t>Raqamli PR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2212848" y="3922776"/>
            <a:ext cx="3017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C1917"/>
                </a:solidFill>
              </a:rPr>
              <a:t>Ijtimoiy tarmoq, SEO, influencer marketing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320040" y="4379976"/>
            <a:ext cx="4983480" cy="438912"/>
          </a:xfrm>
          <a:prstGeom prst="rect">
            <a:avLst/>
          </a:prstGeom>
          <a:solidFill>
            <a:srgbClr val="FFFBEB"/>
          </a:solidFill>
          <a:ln w="12700">
            <a:solidFill>
              <a:srgbClr val="FFFBEB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320040" y="4379976"/>
            <a:ext cx="64008" cy="438912"/>
          </a:xfrm>
          <a:prstGeom prst="rect">
            <a:avLst/>
          </a:prstGeom>
          <a:solidFill>
            <a:srgbClr val="166534"/>
          </a:solidFill>
          <a:ln w="12700">
            <a:solidFill>
              <a:srgbClr val="166534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75488" y="4434840"/>
            <a:ext cx="1691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66534"/>
                </a:solidFill>
              </a:rPr>
              <a:t>Tadbirlar tashkil etish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2212848" y="4434840"/>
            <a:ext cx="3017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C1917"/>
                </a:solidFill>
              </a:rPr>
              <a:t>Press-tur, anjuman, taqdimot, ochiq eshik kuni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5532120" y="1920240"/>
            <a:ext cx="3337560" cy="3127248"/>
          </a:xfrm>
          <a:prstGeom prst="rect">
            <a:avLst/>
          </a:prstGeom>
          <a:solidFill>
            <a:srgbClr val="FFFBEB"/>
          </a:solidFill>
          <a:ln w="12700">
            <a:solidFill>
              <a:srgbClr val="FFFBEB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532120" y="1920240"/>
            <a:ext cx="3337560" cy="420624"/>
          </a:xfrm>
          <a:prstGeom prst="rect">
            <a:avLst/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5623560" y="1920240"/>
            <a:ext cx="31546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Reklama vs PR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5596128" y="2395728"/>
            <a:ext cx="1508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9F1239"/>
                </a:solidFill>
              </a:rPr>
              <a:t>Reklama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7223760" y="2395728"/>
            <a:ext cx="1508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66534"/>
                </a:solidFill>
              </a:rPr>
              <a:t>PR</a:t>
            </a:r>
            <a:endParaRPr lang="en-US" sz="1150" dirty="0"/>
          </a:p>
        </p:txBody>
      </p:sp>
      <p:sp>
        <p:nvSpPr>
          <p:cNvPr id="36" name="Shape 34"/>
          <p:cNvSpPr/>
          <p:nvPr/>
        </p:nvSpPr>
        <p:spPr>
          <a:xfrm>
            <a:off x="5596128" y="2706624"/>
            <a:ext cx="1508760" cy="384048"/>
          </a:xfrm>
          <a:prstGeom prst="rect">
            <a:avLst/>
          </a:prstGeom>
          <a:solidFill>
            <a:srgbClr val="FEE2E2"/>
          </a:solidFill>
          <a:ln w="12700">
            <a:solidFill>
              <a:srgbClr val="FEE2E2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596128" y="2706624"/>
            <a:ext cx="1508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F1239"/>
                </a:solidFill>
              </a:rPr>
              <a:t>To'langan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7150608" y="2706624"/>
            <a:ext cx="1600200" cy="384048"/>
          </a:xfrm>
          <a:prstGeom prst="rect">
            <a:avLst/>
          </a:prstGeom>
          <a:solidFill>
            <a:srgbClr val="DCFCE7"/>
          </a:solidFill>
          <a:ln w="12700">
            <a:solidFill>
              <a:srgbClr val="DCFCE7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7150608" y="2706624"/>
            <a:ext cx="1600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66534"/>
                </a:solidFill>
              </a:rPr>
              <a:t>Tekin (earned media)</a:t>
            </a:r>
            <a:endParaRPr lang="en-US" sz="1100" dirty="0"/>
          </a:p>
        </p:txBody>
      </p:sp>
      <p:sp>
        <p:nvSpPr>
          <p:cNvPr id="40" name="Shape 38"/>
          <p:cNvSpPr/>
          <p:nvPr/>
        </p:nvSpPr>
        <p:spPr>
          <a:xfrm>
            <a:off x="5596128" y="3163824"/>
            <a:ext cx="1508760" cy="384048"/>
          </a:xfrm>
          <a:prstGeom prst="rect">
            <a:avLst/>
          </a:prstGeom>
          <a:solidFill>
            <a:srgbClr val="FEE2E2"/>
          </a:solidFill>
          <a:ln w="12700">
            <a:solidFill>
              <a:srgbClr val="FEE2E2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596128" y="3163824"/>
            <a:ext cx="1508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F1239"/>
                </a:solidFill>
              </a:rPr>
              <a:t>Nazorat to'liq</a:t>
            </a:r>
            <a:endParaRPr lang="en-US" sz="1100" dirty="0"/>
          </a:p>
        </p:txBody>
      </p:sp>
      <p:sp>
        <p:nvSpPr>
          <p:cNvPr id="42" name="Shape 40"/>
          <p:cNvSpPr/>
          <p:nvPr/>
        </p:nvSpPr>
        <p:spPr>
          <a:xfrm>
            <a:off x="7150608" y="3163824"/>
            <a:ext cx="1600200" cy="384048"/>
          </a:xfrm>
          <a:prstGeom prst="rect">
            <a:avLst/>
          </a:prstGeom>
          <a:solidFill>
            <a:srgbClr val="DCFCE7"/>
          </a:solidFill>
          <a:ln w="12700">
            <a:solidFill>
              <a:srgbClr val="DCFCE7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7150608" y="3163824"/>
            <a:ext cx="1600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66534"/>
                </a:solidFill>
              </a:rPr>
              <a:t>Tahririyat nazorati</a:t>
            </a:r>
            <a:endParaRPr lang="en-US" sz="1100" dirty="0"/>
          </a:p>
        </p:txBody>
      </p:sp>
      <p:sp>
        <p:nvSpPr>
          <p:cNvPr id="44" name="Shape 42"/>
          <p:cNvSpPr/>
          <p:nvPr/>
        </p:nvSpPr>
        <p:spPr>
          <a:xfrm>
            <a:off x="5596128" y="3621024"/>
            <a:ext cx="1508760" cy="384048"/>
          </a:xfrm>
          <a:prstGeom prst="rect">
            <a:avLst/>
          </a:prstGeom>
          <a:solidFill>
            <a:srgbClr val="FEE2E2"/>
          </a:solidFill>
          <a:ln w="12700">
            <a:solidFill>
              <a:srgbClr val="FEE2E2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5596128" y="3621024"/>
            <a:ext cx="1508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F1239"/>
                </a:solidFill>
              </a:rPr>
              <a:t>Xarid qilinadi</a:t>
            </a:r>
            <a:endParaRPr lang="en-US" sz="1100" dirty="0"/>
          </a:p>
        </p:txBody>
      </p:sp>
      <p:sp>
        <p:nvSpPr>
          <p:cNvPr id="46" name="Shape 44"/>
          <p:cNvSpPr/>
          <p:nvPr/>
        </p:nvSpPr>
        <p:spPr>
          <a:xfrm>
            <a:off x="7150608" y="3621024"/>
            <a:ext cx="1600200" cy="384048"/>
          </a:xfrm>
          <a:prstGeom prst="rect">
            <a:avLst/>
          </a:prstGeom>
          <a:solidFill>
            <a:srgbClr val="DCFCE7"/>
          </a:solidFill>
          <a:ln w="12700">
            <a:solidFill>
              <a:srgbClr val="DCFCE7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7150608" y="3621024"/>
            <a:ext cx="1600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66534"/>
                </a:solidFill>
              </a:rPr>
              <a:t>Ishonch qozoniladi</a:t>
            </a:r>
            <a:endParaRPr lang="en-US" sz="1100" dirty="0"/>
          </a:p>
        </p:txBody>
      </p:sp>
      <p:sp>
        <p:nvSpPr>
          <p:cNvPr id="48" name="Shape 46"/>
          <p:cNvSpPr/>
          <p:nvPr/>
        </p:nvSpPr>
        <p:spPr>
          <a:xfrm>
            <a:off x="5596128" y="4078224"/>
            <a:ext cx="1508760" cy="384048"/>
          </a:xfrm>
          <a:prstGeom prst="rect">
            <a:avLst/>
          </a:prstGeom>
          <a:solidFill>
            <a:srgbClr val="FEE2E2"/>
          </a:solidFill>
          <a:ln w="12700">
            <a:solidFill>
              <a:srgbClr val="FEE2E2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5596128" y="4078224"/>
            <a:ext cx="1508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F1239"/>
                </a:solidFill>
              </a:rPr>
              <a:t>Bir tomonlama</a:t>
            </a:r>
            <a:endParaRPr lang="en-US" sz="1100" dirty="0"/>
          </a:p>
        </p:txBody>
      </p:sp>
      <p:sp>
        <p:nvSpPr>
          <p:cNvPr id="50" name="Shape 48"/>
          <p:cNvSpPr/>
          <p:nvPr/>
        </p:nvSpPr>
        <p:spPr>
          <a:xfrm>
            <a:off x="7150608" y="4078224"/>
            <a:ext cx="1600200" cy="384048"/>
          </a:xfrm>
          <a:prstGeom prst="rect">
            <a:avLst/>
          </a:prstGeom>
          <a:solidFill>
            <a:srgbClr val="DCFCE7"/>
          </a:solidFill>
          <a:ln w="12700">
            <a:solidFill>
              <a:srgbClr val="DCFCE7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7150608" y="4078224"/>
            <a:ext cx="1600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66534"/>
                </a:solidFill>
              </a:rPr>
              <a:t>Ikki tomonlama</a:t>
            </a:r>
            <a:endParaRPr lang="en-US" sz="1100" dirty="0"/>
          </a:p>
        </p:txBody>
      </p:sp>
      <p:sp>
        <p:nvSpPr>
          <p:cNvPr id="52" name="Shape 50"/>
          <p:cNvSpPr/>
          <p:nvPr/>
        </p:nvSpPr>
        <p:spPr>
          <a:xfrm>
            <a:off x="5596128" y="4535424"/>
            <a:ext cx="1508760" cy="384048"/>
          </a:xfrm>
          <a:prstGeom prst="rect">
            <a:avLst/>
          </a:prstGeom>
          <a:solidFill>
            <a:srgbClr val="FEE2E2"/>
          </a:solidFill>
          <a:ln w="12700">
            <a:solidFill>
              <a:srgbClr val="FEE2E2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5596128" y="4535424"/>
            <a:ext cx="1508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F1239"/>
                </a:solidFill>
              </a:rPr>
              <a:t>Qisqa muddatli</a:t>
            </a:r>
            <a:endParaRPr lang="en-US" sz="1100" dirty="0"/>
          </a:p>
        </p:txBody>
      </p:sp>
      <p:sp>
        <p:nvSpPr>
          <p:cNvPr id="54" name="Shape 52"/>
          <p:cNvSpPr/>
          <p:nvPr/>
        </p:nvSpPr>
        <p:spPr>
          <a:xfrm>
            <a:off x="7150608" y="4535424"/>
            <a:ext cx="1600200" cy="384048"/>
          </a:xfrm>
          <a:prstGeom prst="rect">
            <a:avLst/>
          </a:prstGeom>
          <a:solidFill>
            <a:srgbClr val="DCFCE7"/>
          </a:solidFill>
          <a:ln w="12700">
            <a:solidFill>
              <a:srgbClr val="DCFCE7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7150608" y="4535424"/>
            <a:ext cx="1600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66534"/>
                </a:solidFill>
              </a:rPr>
              <a:t>Uzoq muddatli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4110F"/>
          </a:solidFill>
          <a:ln w="12700">
            <a:solidFill>
              <a:srgbClr val="14110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49808"/>
            <a:ext cx="9144000" cy="45720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0"/>
            <a:ext cx="84124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03  |  Press-xizmat va PR Hujjatlari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65760" y="822960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78716C"/>
                </a:solidFill>
              </a:rPr>
              <a:t>Noshirlikda eng ko'p ishlatiladigan formatlar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292608" y="1170432"/>
            <a:ext cx="4160520" cy="3794760"/>
          </a:xfrm>
          <a:prstGeom prst="rect">
            <a:avLst/>
          </a:prstGeom>
          <a:solidFill>
            <a:srgbClr val="FFFBEB"/>
          </a:solidFill>
          <a:ln w="12700">
            <a:solidFill>
              <a:srgbClr val="FFFBE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92608" y="1170432"/>
            <a:ext cx="4160520" cy="438912"/>
          </a:xfrm>
          <a:prstGeom prst="rect">
            <a:avLst/>
          </a:prstGeom>
          <a:solidFill>
            <a:srgbClr val="0369A1"/>
          </a:solidFill>
          <a:ln w="12700">
            <a:solidFill>
              <a:srgbClr val="0369A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84048" y="1170432"/>
            <a:ext cx="39776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</a:rPr>
              <a:t>📄  Press-Reliz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384048" y="1682496"/>
            <a:ext cx="39776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C1917"/>
                </a:solidFill>
              </a:rPr>
              <a:t>Tashkilotning muhim xabari haqida OAV uchun rasmiy yozma axborot matni.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365760" y="2194560"/>
            <a:ext cx="4005072" cy="365760"/>
          </a:xfrm>
          <a:prstGeom prst="rect">
            <a:avLst/>
          </a:prstGeom>
          <a:solidFill>
            <a:srgbClr val="FFFFFF"/>
          </a:solidFill>
          <a:ln w="12700">
            <a:solidFill>
              <a:srgbClr val="BAE6FD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65760" y="2194560"/>
            <a:ext cx="54864" cy="365760"/>
          </a:xfrm>
          <a:prstGeom prst="rect">
            <a:avLst/>
          </a:prstGeom>
          <a:solidFill>
            <a:srgbClr val="0369A1"/>
          </a:solidFill>
          <a:ln w="12700">
            <a:solidFill>
              <a:srgbClr val="0369A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93776" y="2249424"/>
            <a:ext cx="1234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369A1"/>
                </a:solidFill>
              </a:rPr>
              <a:t>Sarlavha: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1773936" y="2249424"/>
            <a:ext cx="2523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C1917"/>
                </a:solidFill>
              </a:rPr>
              <a:t>Qisqa, e'tiborni tortuvchi, kalit so'z bor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365760" y="2624328"/>
            <a:ext cx="4005072" cy="365760"/>
          </a:xfrm>
          <a:prstGeom prst="rect">
            <a:avLst/>
          </a:prstGeom>
          <a:solidFill>
            <a:srgbClr val="FFFFFF"/>
          </a:solidFill>
          <a:ln w="12700">
            <a:solidFill>
              <a:srgbClr val="BAE6FD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65760" y="2624328"/>
            <a:ext cx="54864" cy="365760"/>
          </a:xfrm>
          <a:prstGeom prst="rect">
            <a:avLst/>
          </a:prstGeom>
          <a:solidFill>
            <a:srgbClr val="0369A1"/>
          </a:solidFill>
          <a:ln w="12700">
            <a:solidFill>
              <a:srgbClr val="0369A1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93776" y="2679192"/>
            <a:ext cx="1234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369A1"/>
                </a:solidFill>
              </a:rPr>
              <a:t>Kichik sarlavha: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1773936" y="2679192"/>
            <a:ext cx="2523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C1917"/>
                </a:solidFill>
              </a:rPr>
              <a:t>Asosiy ma'lumotni kengaytiradi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365760" y="3054096"/>
            <a:ext cx="4005072" cy="365760"/>
          </a:xfrm>
          <a:prstGeom prst="rect">
            <a:avLst/>
          </a:prstGeom>
          <a:solidFill>
            <a:srgbClr val="FFFFFF"/>
          </a:solidFill>
          <a:ln w="12700">
            <a:solidFill>
              <a:srgbClr val="BAE6FD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365760" y="3054096"/>
            <a:ext cx="54864" cy="365760"/>
          </a:xfrm>
          <a:prstGeom prst="rect">
            <a:avLst/>
          </a:prstGeom>
          <a:solidFill>
            <a:srgbClr val="0369A1"/>
          </a:solidFill>
          <a:ln w="12700">
            <a:solidFill>
              <a:srgbClr val="0369A1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93776" y="3108960"/>
            <a:ext cx="1234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369A1"/>
                </a:solidFill>
              </a:rPr>
              <a:t>Kirish (lead):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1773936" y="3108960"/>
            <a:ext cx="2523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C1917"/>
                </a:solidFill>
              </a:rPr>
              <a:t>Kim, nima, qachon, qayerda, nima uchun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365760" y="3483864"/>
            <a:ext cx="4005072" cy="365760"/>
          </a:xfrm>
          <a:prstGeom prst="rect">
            <a:avLst/>
          </a:prstGeom>
          <a:solidFill>
            <a:srgbClr val="FFFFFF"/>
          </a:solidFill>
          <a:ln w="12700">
            <a:solidFill>
              <a:srgbClr val="BAE6FD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365760" y="3483864"/>
            <a:ext cx="54864" cy="365760"/>
          </a:xfrm>
          <a:prstGeom prst="rect">
            <a:avLst/>
          </a:prstGeom>
          <a:solidFill>
            <a:srgbClr val="0369A1"/>
          </a:solidFill>
          <a:ln w="12700">
            <a:solidFill>
              <a:srgbClr val="0369A1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93776" y="3538728"/>
            <a:ext cx="1234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369A1"/>
                </a:solidFill>
              </a:rPr>
              <a:t>Asosiy qism: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1773936" y="3538728"/>
            <a:ext cx="2523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C1917"/>
                </a:solidFill>
              </a:rPr>
              <a:t>Tafsilotlar, iqtibos, fon ma'lumoti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365760" y="3913632"/>
            <a:ext cx="4005072" cy="365760"/>
          </a:xfrm>
          <a:prstGeom prst="rect">
            <a:avLst/>
          </a:prstGeom>
          <a:solidFill>
            <a:srgbClr val="FFFFFF"/>
          </a:solidFill>
          <a:ln w="12700">
            <a:solidFill>
              <a:srgbClr val="BAE6FD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365760" y="3913632"/>
            <a:ext cx="54864" cy="365760"/>
          </a:xfrm>
          <a:prstGeom prst="rect">
            <a:avLst/>
          </a:prstGeom>
          <a:solidFill>
            <a:srgbClr val="0369A1"/>
          </a:solidFill>
          <a:ln w="12700">
            <a:solidFill>
              <a:srgbClr val="0369A1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93776" y="3968496"/>
            <a:ext cx="1234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369A1"/>
                </a:solidFill>
              </a:rPr>
              <a:t>Boilerplate: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1773936" y="3968496"/>
            <a:ext cx="2523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C1917"/>
                </a:solidFill>
              </a:rPr>
              <a:t>Tashkilot haqida standart tavsif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365760" y="4343400"/>
            <a:ext cx="4005072" cy="365760"/>
          </a:xfrm>
          <a:prstGeom prst="rect">
            <a:avLst/>
          </a:prstGeom>
          <a:solidFill>
            <a:srgbClr val="FFFFFF"/>
          </a:solidFill>
          <a:ln w="12700">
            <a:solidFill>
              <a:srgbClr val="BAE6FD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365760" y="4343400"/>
            <a:ext cx="54864" cy="365760"/>
          </a:xfrm>
          <a:prstGeom prst="rect">
            <a:avLst/>
          </a:prstGeom>
          <a:solidFill>
            <a:srgbClr val="0369A1"/>
          </a:solidFill>
          <a:ln w="12700">
            <a:solidFill>
              <a:srgbClr val="0369A1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93776" y="4398264"/>
            <a:ext cx="1234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369A1"/>
                </a:solidFill>
              </a:rPr>
              <a:t>Aloqa:</a:t>
            </a:r>
            <a:endParaRPr lang="en-US" sz="1150" dirty="0"/>
          </a:p>
        </p:txBody>
      </p:sp>
      <p:sp>
        <p:nvSpPr>
          <p:cNvPr id="33" name="Text 31"/>
          <p:cNvSpPr/>
          <p:nvPr/>
        </p:nvSpPr>
        <p:spPr>
          <a:xfrm>
            <a:off x="1773936" y="4398264"/>
            <a:ext cx="2523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C1917"/>
                </a:solidFill>
              </a:rPr>
              <a:t>Press-kotib ismi, tel, email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4709160" y="1170432"/>
            <a:ext cx="4160520" cy="822960"/>
          </a:xfrm>
          <a:prstGeom prst="rect">
            <a:avLst/>
          </a:prstGeom>
          <a:solidFill>
            <a:srgbClr val="FFFBEB"/>
          </a:solidFill>
          <a:ln w="12700">
            <a:solidFill>
              <a:srgbClr val="FFFBEB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4709160" y="1170432"/>
            <a:ext cx="4160520" cy="91440"/>
          </a:xfrm>
          <a:prstGeom prst="rect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773168" y="133502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📦</a:t>
            </a:r>
            <a:endParaRPr lang="en-US" sz="2000" dirty="0"/>
          </a:p>
        </p:txBody>
      </p:sp>
      <p:sp>
        <p:nvSpPr>
          <p:cNvPr id="37" name="Text 35"/>
          <p:cNvSpPr/>
          <p:nvPr/>
        </p:nvSpPr>
        <p:spPr>
          <a:xfrm>
            <a:off x="5257800" y="1298448"/>
            <a:ext cx="3474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EA580C"/>
                </a:solidFill>
              </a:rPr>
              <a:t>Press-to'plam</a:t>
            </a:r>
            <a:endParaRPr lang="en-US" sz="1250" dirty="0"/>
          </a:p>
          <a:p>
            <a:pPr marL="0" indent="0">
              <a:buNone/>
            </a:pPr>
            <a:r>
              <a:rPr lang="en-US" sz="1250" b="1" dirty="0">
                <a:solidFill>
                  <a:srgbClr val="EA580C"/>
                </a:solidFill>
              </a:rPr>
              <a:t>(Press Kit)</a:t>
            </a:r>
            <a:endParaRPr lang="en-US" sz="1250" dirty="0"/>
          </a:p>
        </p:txBody>
      </p:sp>
      <p:sp>
        <p:nvSpPr>
          <p:cNvPr id="38" name="Text 36"/>
          <p:cNvSpPr/>
          <p:nvPr/>
        </p:nvSpPr>
        <p:spPr>
          <a:xfrm>
            <a:off x="5257800" y="1645920"/>
            <a:ext cx="3474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C1917"/>
                </a:solidFill>
              </a:rPr>
              <a:t>Tashkilot haqida to'liq ma'lumotlar: tarix, logo, foto, relizlar to'plami</a:t>
            </a:r>
            <a:endParaRPr lang="en-US" sz="1050" dirty="0"/>
          </a:p>
        </p:txBody>
      </p:sp>
      <p:sp>
        <p:nvSpPr>
          <p:cNvPr id="39" name="Shape 37"/>
          <p:cNvSpPr/>
          <p:nvPr/>
        </p:nvSpPr>
        <p:spPr>
          <a:xfrm>
            <a:off x="4709160" y="2103120"/>
            <a:ext cx="4160520" cy="822960"/>
          </a:xfrm>
          <a:prstGeom prst="rect">
            <a:avLst/>
          </a:prstGeom>
          <a:solidFill>
            <a:srgbClr val="FFFBEB"/>
          </a:solidFill>
          <a:ln w="12700">
            <a:solidFill>
              <a:srgbClr val="FFFBEB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4709160" y="2103120"/>
            <a:ext cx="4160520" cy="91440"/>
          </a:xfrm>
          <a:prstGeom prst="rect">
            <a:avLst/>
          </a:prstGeom>
          <a:solidFill>
            <a:srgbClr val="9F1239"/>
          </a:solidFill>
          <a:ln w="12700">
            <a:solidFill>
              <a:srgbClr val="9F1239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4773168" y="226771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📢</a:t>
            </a:r>
            <a:endParaRPr lang="en-US" sz="2000" dirty="0"/>
          </a:p>
        </p:txBody>
      </p:sp>
      <p:sp>
        <p:nvSpPr>
          <p:cNvPr id="42" name="Text 40"/>
          <p:cNvSpPr/>
          <p:nvPr/>
        </p:nvSpPr>
        <p:spPr>
          <a:xfrm>
            <a:off x="5257800" y="2231136"/>
            <a:ext cx="3474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9F1239"/>
                </a:solidFill>
              </a:rPr>
              <a:t>Bayonot</a:t>
            </a:r>
            <a:endParaRPr lang="en-US" sz="1250" dirty="0"/>
          </a:p>
          <a:p>
            <a:pPr marL="0" indent="0">
              <a:buNone/>
            </a:pPr>
            <a:r>
              <a:rPr lang="en-US" sz="1250" b="1" dirty="0">
                <a:solidFill>
                  <a:srgbClr val="9F1239"/>
                </a:solidFill>
              </a:rPr>
              <a:t>(Statement)</a:t>
            </a:r>
            <a:endParaRPr lang="en-US" sz="1250" dirty="0"/>
          </a:p>
        </p:txBody>
      </p:sp>
      <p:sp>
        <p:nvSpPr>
          <p:cNvPr id="43" name="Text 41"/>
          <p:cNvSpPr/>
          <p:nvPr/>
        </p:nvSpPr>
        <p:spPr>
          <a:xfrm>
            <a:off x="5257800" y="2578608"/>
            <a:ext cx="3474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C1917"/>
                </a:solidFill>
              </a:rPr>
              <a:t>Rasmiy munosabat bildirish uchun qisqa rasmiy matn, ko'pincha krizis paytida</a:t>
            </a:r>
            <a:endParaRPr lang="en-US" sz="1050" dirty="0"/>
          </a:p>
        </p:txBody>
      </p:sp>
      <p:sp>
        <p:nvSpPr>
          <p:cNvPr id="44" name="Shape 42"/>
          <p:cNvSpPr/>
          <p:nvPr/>
        </p:nvSpPr>
        <p:spPr>
          <a:xfrm>
            <a:off x="4709160" y="3035808"/>
            <a:ext cx="4160520" cy="822960"/>
          </a:xfrm>
          <a:prstGeom prst="rect">
            <a:avLst/>
          </a:prstGeom>
          <a:solidFill>
            <a:srgbClr val="FFFBEB"/>
          </a:solidFill>
          <a:ln w="12700">
            <a:solidFill>
              <a:srgbClr val="FFFBEB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4709160" y="3035808"/>
            <a:ext cx="4160520" cy="91440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4773168" y="32004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🗓️</a:t>
            </a:r>
            <a:endParaRPr lang="en-US" sz="2000" dirty="0"/>
          </a:p>
        </p:txBody>
      </p:sp>
      <p:sp>
        <p:nvSpPr>
          <p:cNvPr id="47" name="Text 45"/>
          <p:cNvSpPr/>
          <p:nvPr/>
        </p:nvSpPr>
        <p:spPr>
          <a:xfrm>
            <a:off x="5257800" y="3163824"/>
            <a:ext cx="3474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F766E"/>
                </a:solidFill>
              </a:rPr>
              <a:t>Media-reja</a:t>
            </a:r>
            <a:endParaRPr lang="en-US" sz="1250" dirty="0"/>
          </a:p>
          <a:p>
            <a:pPr marL="0" indent="0">
              <a:buNone/>
            </a:pPr>
            <a:r>
              <a:rPr lang="en-US" sz="1250" b="1" dirty="0">
                <a:solidFill>
                  <a:srgbClr val="0F766E"/>
                </a:solidFill>
              </a:rPr>
              <a:t>(Media Plan)</a:t>
            </a:r>
            <a:endParaRPr lang="en-US" sz="1250" dirty="0"/>
          </a:p>
        </p:txBody>
      </p:sp>
      <p:sp>
        <p:nvSpPr>
          <p:cNvPr id="48" name="Text 46"/>
          <p:cNvSpPr/>
          <p:nvPr/>
        </p:nvSpPr>
        <p:spPr>
          <a:xfrm>
            <a:off x="5257800" y="3511296"/>
            <a:ext cx="3474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C1917"/>
                </a:solidFill>
              </a:rPr>
              <a:t>Qaysi OAVga, qachon, qanday material yuborishni belgilovchi ish hujjati</a:t>
            </a:r>
            <a:endParaRPr lang="en-US" sz="1050" dirty="0"/>
          </a:p>
        </p:txBody>
      </p:sp>
      <p:sp>
        <p:nvSpPr>
          <p:cNvPr id="49" name="Shape 47"/>
          <p:cNvSpPr/>
          <p:nvPr/>
        </p:nvSpPr>
        <p:spPr>
          <a:xfrm>
            <a:off x="4709160" y="3968496"/>
            <a:ext cx="4160520" cy="822960"/>
          </a:xfrm>
          <a:prstGeom prst="rect">
            <a:avLst/>
          </a:prstGeom>
          <a:solidFill>
            <a:srgbClr val="FFFBEB"/>
          </a:solidFill>
          <a:ln w="12700">
            <a:solidFill>
              <a:srgbClr val="FFFBEB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4709160" y="3968496"/>
            <a:ext cx="4160520" cy="91440"/>
          </a:xfrm>
          <a:prstGeom prst="rect">
            <a:avLst/>
          </a:prstGeom>
          <a:solidFill>
            <a:srgbClr val="166534"/>
          </a:solidFill>
          <a:ln w="12700">
            <a:solidFill>
              <a:srgbClr val="166534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4773168" y="413308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📋</a:t>
            </a:r>
            <a:endParaRPr lang="en-US" sz="2000" dirty="0"/>
          </a:p>
        </p:txBody>
      </p:sp>
      <p:sp>
        <p:nvSpPr>
          <p:cNvPr id="52" name="Text 50"/>
          <p:cNvSpPr/>
          <p:nvPr/>
        </p:nvSpPr>
        <p:spPr>
          <a:xfrm>
            <a:off x="5257800" y="4096512"/>
            <a:ext cx="3474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66534"/>
                </a:solidFill>
              </a:rPr>
              <a:t>Fon so'rovi</a:t>
            </a:r>
            <a:endParaRPr lang="en-US" sz="1250" dirty="0"/>
          </a:p>
          <a:p>
            <a:pPr marL="0" indent="0">
              <a:buNone/>
            </a:pPr>
            <a:r>
              <a:rPr lang="en-US" sz="1250" b="1" dirty="0">
                <a:solidFill>
                  <a:srgbClr val="166534"/>
                </a:solidFill>
              </a:rPr>
              <a:t>(Background Brief)</a:t>
            </a:r>
            <a:endParaRPr lang="en-US" sz="1250" dirty="0"/>
          </a:p>
        </p:txBody>
      </p:sp>
      <p:sp>
        <p:nvSpPr>
          <p:cNvPr id="53" name="Text 51"/>
          <p:cNvSpPr/>
          <p:nvPr/>
        </p:nvSpPr>
        <p:spPr>
          <a:xfrm>
            <a:off x="5257800" y="4443984"/>
            <a:ext cx="3474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C1917"/>
                </a:solidFill>
              </a:rPr>
              <a:t>Jurnalistga fon ma'lumot beruvchi maxfiy hujjat, iqtibos keltirish taqiqlangan</a:t>
            </a:r>
            <a:endParaRPr lang="en-US" sz="1050" dirty="0"/>
          </a:p>
        </p:txBody>
      </p:sp>
      <p:sp>
        <p:nvSpPr>
          <p:cNvPr id="54" name="Shape 52"/>
          <p:cNvSpPr/>
          <p:nvPr/>
        </p:nvSpPr>
        <p:spPr>
          <a:xfrm>
            <a:off x="4709160" y="4901184"/>
            <a:ext cx="4160520" cy="201168"/>
          </a:xfrm>
          <a:prstGeom prst="rect">
            <a:avLst/>
          </a:prstGeom>
          <a:solidFill>
            <a:srgbClr val="14110F"/>
          </a:solidFill>
          <a:ln w="12700">
            <a:solidFill>
              <a:srgbClr val="14110F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4709160" y="4901184"/>
            <a:ext cx="4160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D97706"/>
                </a:solidFill>
              </a:rPr>
              <a:t>5W+1H qoidasi: Who, What, When, Where, Why + How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4110F"/>
          </a:solidFill>
          <a:ln w="12700">
            <a:solidFill>
              <a:srgbClr val="14110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49808"/>
            <a:ext cx="9144000" cy="45720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0"/>
            <a:ext cx="84124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04  |  Media Munosabatlari va Jurnalistlar bilan Ishlash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65760" y="822960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78716C"/>
                </a:solidFill>
              </a:rPr>
              <a:t>Samarali hamkorlik strategiyalari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365760" y="1170432"/>
            <a:ext cx="4663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4110F"/>
                </a:solidFill>
              </a:rPr>
              <a:t>OAV bilan ishlash bosqichlari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320040" y="1572768"/>
            <a:ext cx="4846320" cy="566928"/>
          </a:xfrm>
          <a:prstGeom prst="rect">
            <a:avLst/>
          </a:prstGeom>
          <a:solidFill>
            <a:srgbClr val="FFFBEB"/>
          </a:solidFill>
          <a:ln w="12700">
            <a:solidFill>
              <a:srgbClr val="FFFBE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47472" y="1682496"/>
            <a:ext cx="347472" cy="347472"/>
          </a:xfrm>
          <a:prstGeom prst="ellipse">
            <a:avLst/>
          </a:prstGeom>
          <a:solidFill>
            <a:srgbClr val="0369A1"/>
          </a:solidFill>
          <a:ln w="12700">
            <a:solidFill>
              <a:srgbClr val="0369A1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12064" y="2029968"/>
            <a:ext cx="18288" cy="201168"/>
          </a:xfrm>
          <a:prstGeom prst="rect">
            <a:avLst/>
          </a:prstGeom>
          <a:solidFill>
            <a:srgbClr val="D1D5DB"/>
          </a:solidFill>
          <a:ln w="12700">
            <a:solidFill>
              <a:srgbClr val="D1D5D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04672" y="1627632"/>
            <a:ext cx="4251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369A1"/>
                </a:solidFill>
              </a:rPr>
              <a:t>1. Media xaritasi tuzish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804672" y="1874520"/>
            <a:ext cx="4251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C1917"/>
                </a:solidFill>
              </a:rPr>
              <a:t>Maqsadli OAV, jurnalistlar, muharrirlar ro'yxatini shakllantirish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20040" y="2231136"/>
            <a:ext cx="4846320" cy="566928"/>
          </a:xfrm>
          <a:prstGeom prst="rect">
            <a:avLst/>
          </a:prstGeom>
          <a:solidFill>
            <a:srgbClr val="FFFBEB"/>
          </a:solidFill>
          <a:ln w="12700">
            <a:solidFill>
              <a:srgbClr val="FFFB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47472" y="2340864"/>
            <a:ext cx="347472" cy="347472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12064" y="2688336"/>
            <a:ext cx="18288" cy="201168"/>
          </a:xfrm>
          <a:prstGeom prst="rect">
            <a:avLst/>
          </a:prstGeom>
          <a:solidFill>
            <a:srgbClr val="D1D5DB"/>
          </a:solidFill>
          <a:ln w="12700">
            <a:solidFill>
              <a:srgbClr val="D1D5D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04672" y="2286000"/>
            <a:ext cx="4251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F766E"/>
                </a:solidFill>
              </a:rPr>
              <a:t>2. Munosabat o'rnatish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804672" y="2532888"/>
            <a:ext cx="4251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C1917"/>
                </a:solidFill>
              </a:rPr>
              <a:t>Aloqa qurish — davomli, samarali, o'zaro hurmat asosida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20040" y="2889504"/>
            <a:ext cx="4846320" cy="566928"/>
          </a:xfrm>
          <a:prstGeom prst="rect">
            <a:avLst/>
          </a:prstGeom>
          <a:solidFill>
            <a:srgbClr val="FFFBEB"/>
          </a:solidFill>
          <a:ln w="12700">
            <a:solidFill>
              <a:srgbClr val="FFFBE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347472" y="2999232"/>
            <a:ext cx="347472" cy="347472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12064" y="3346704"/>
            <a:ext cx="18288" cy="201168"/>
          </a:xfrm>
          <a:prstGeom prst="rect">
            <a:avLst/>
          </a:prstGeom>
          <a:solidFill>
            <a:srgbClr val="D1D5DB"/>
          </a:solidFill>
          <a:ln w="12700">
            <a:solidFill>
              <a:srgbClr val="D1D5D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04672" y="2944368"/>
            <a:ext cx="4251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EA580C"/>
                </a:solidFill>
              </a:rPr>
              <a:t>3. Material tayyorlash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804672" y="3191256"/>
            <a:ext cx="4251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C1917"/>
                </a:solidFill>
              </a:rPr>
              <a:t>Press-reliz, intervyu, infografika, foto, video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320040" y="3547872"/>
            <a:ext cx="4846320" cy="566928"/>
          </a:xfrm>
          <a:prstGeom prst="rect">
            <a:avLst/>
          </a:prstGeom>
          <a:solidFill>
            <a:srgbClr val="FFFBEB"/>
          </a:solidFill>
          <a:ln w="12700">
            <a:solidFill>
              <a:srgbClr val="FFFBEB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347472" y="3657600"/>
            <a:ext cx="347472" cy="347472"/>
          </a:xfrm>
          <a:prstGeom prst="ellipse">
            <a:avLst/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12064" y="4005072"/>
            <a:ext cx="18288" cy="201168"/>
          </a:xfrm>
          <a:prstGeom prst="rect">
            <a:avLst/>
          </a:prstGeom>
          <a:solidFill>
            <a:srgbClr val="D1D5DB"/>
          </a:solidFill>
          <a:ln w="12700">
            <a:solidFill>
              <a:srgbClr val="D1D5D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04672" y="3602736"/>
            <a:ext cx="4251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B45309"/>
                </a:solidFill>
              </a:rPr>
              <a:t>4. Tarqatish (pitching)</a:t>
            </a:r>
            <a:endParaRPr lang="en-US" sz="1250" dirty="0"/>
          </a:p>
        </p:txBody>
      </p:sp>
      <p:sp>
        <p:nvSpPr>
          <p:cNvPr id="26" name="Text 24"/>
          <p:cNvSpPr/>
          <p:nvPr/>
        </p:nvSpPr>
        <p:spPr>
          <a:xfrm>
            <a:off x="804672" y="3849624"/>
            <a:ext cx="4251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C1917"/>
                </a:solidFill>
              </a:rPr>
              <a:t>Tegishli jurnalistga shaxsiy, qiziqarli taklifnoma yuborish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320040" y="4206240"/>
            <a:ext cx="4846320" cy="566928"/>
          </a:xfrm>
          <a:prstGeom prst="rect">
            <a:avLst/>
          </a:prstGeom>
          <a:solidFill>
            <a:srgbClr val="FFFBEB"/>
          </a:solidFill>
          <a:ln w="12700">
            <a:solidFill>
              <a:srgbClr val="FFFBEB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347472" y="4315968"/>
            <a:ext cx="347472" cy="347472"/>
          </a:xfrm>
          <a:prstGeom prst="ellipse">
            <a:avLst/>
          </a:prstGeom>
          <a:solidFill>
            <a:srgbClr val="166534"/>
          </a:solidFill>
          <a:ln w="12700">
            <a:solidFill>
              <a:srgbClr val="166534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804672" y="4261104"/>
            <a:ext cx="4251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66534"/>
                </a:solidFill>
              </a:rPr>
              <a:t>5. Monitoring</a:t>
            </a:r>
            <a:endParaRPr lang="en-US" sz="1250" dirty="0"/>
          </a:p>
        </p:txBody>
      </p:sp>
      <p:sp>
        <p:nvSpPr>
          <p:cNvPr id="30" name="Text 28"/>
          <p:cNvSpPr/>
          <p:nvPr/>
        </p:nvSpPr>
        <p:spPr>
          <a:xfrm>
            <a:off x="804672" y="4507992"/>
            <a:ext cx="4251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C1917"/>
                </a:solidFill>
              </a:rPr>
              <a:t>Nashrlarni kuzatish, citation tahlil, tonallik o'lchash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5349240" y="1170432"/>
            <a:ext cx="3520440" cy="2176272"/>
          </a:xfrm>
          <a:prstGeom prst="rect">
            <a:avLst/>
          </a:prstGeom>
          <a:solidFill>
            <a:srgbClr val="FEF2F2"/>
          </a:solidFill>
          <a:ln w="12700">
            <a:solidFill>
              <a:srgbClr val="FECACA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349240" y="1170432"/>
            <a:ext cx="3520440" cy="402336"/>
          </a:xfrm>
          <a:prstGeom prst="rect">
            <a:avLst/>
          </a:prstGeom>
          <a:solidFill>
            <a:srgbClr val="9F1239"/>
          </a:solidFill>
          <a:ln w="12700">
            <a:solidFill>
              <a:srgbClr val="9F1239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5440680" y="1170432"/>
            <a:ext cx="3337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</a:rPr>
              <a:t>⚠️  Qilinmaydigan xatolar</a:t>
            </a:r>
            <a:endParaRPr lang="en-US" sz="1250" dirty="0"/>
          </a:p>
        </p:txBody>
      </p:sp>
      <p:sp>
        <p:nvSpPr>
          <p:cNvPr id="34" name="Shape 32"/>
          <p:cNvSpPr/>
          <p:nvPr/>
        </p:nvSpPr>
        <p:spPr>
          <a:xfrm>
            <a:off x="5440680" y="1664208"/>
            <a:ext cx="182880" cy="182880"/>
          </a:xfrm>
          <a:prstGeom prst="rect">
            <a:avLst/>
          </a:prstGeom>
          <a:solidFill>
            <a:srgbClr val="9F1239"/>
          </a:solidFill>
          <a:ln w="12700">
            <a:solidFill>
              <a:srgbClr val="9F1239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5687568" y="1627632"/>
            <a:ext cx="3090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C1917"/>
                </a:solidFill>
              </a:rPr>
              <a:t>Massa yuborish (spam pitching)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5440680" y="1993392"/>
            <a:ext cx="182880" cy="182880"/>
          </a:xfrm>
          <a:prstGeom prst="rect">
            <a:avLst/>
          </a:prstGeom>
          <a:solidFill>
            <a:srgbClr val="9F1239"/>
          </a:solidFill>
          <a:ln w="12700">
            <a:solidFill>
              <a:srgbClr val="9F1239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687568" y="1956816"/>
            <a:ext cx="3090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C1917"/>
                </a:solidFill>
              </a:rPr>
              <a:t>Muddatni (deadline) o'tkazib yuborish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5440680" y="2322576"/>
            <a:ext cx="182880" cy="182880"/>
          </a:xfrm>
          <a:prstGeom prst="rect">
            <a:avLst/>
          </a:prstGeom>
          <a:solidFill>
            <a:srgbClr val="9F1239"/>
          </a:solidFill>
          <a:ln w="12700">
            <a:solidFill>
              <a:srgbClr val="9F1239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5687568" y="2286000"/>
            <a:ext cx="3090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C1917"/>
                </a:solidFill>
              </a:rPr>
              <a:t>Xato jurnalist nomini qo'yish</a:t>
            </a:r>
            <a:endParaRPr lang="en-US" sz="1100" dirty="0"/>
          </a:p>
        </p:txBody>
      </p:sp>
      <p:sp>
        <p:nvSpPr>
          <p:cNvPr id="40" name="Shape 38"/>
          <p:cNvSpPr/>
          <p:nvPr/>
        </p:nvSpPr>
        <p:spPr>
          <a:xfrm>
            <a:off x="5440680" y="2651760"/>
            <a:ext cx="182880" cy="182880"/>
          </a:xfrm>
          <a:prstGeom prst="rect">
            <a:avLst/>
          </a:prstGeom>
          <a:solidFill>
            <a:srgbClr val="9F1239"/>
          </a:solidFill>
          <a:ln w="12700">
            <a:solidFill>
              <a:srgbClr val="9F1239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687568" y="2615184"/>
            <a:ext cx="3090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C1917"/>
                </a:solidFill>
              </a:rPr>
              <a:t>Keraksiz eslatish va bosim o'tkazish</a:t>
            </a:r>
            <a:endParaRPr lang="en-US" sz="1100" dirty="0"/>
          </a:p>
        </p:txBody>
      </p:sp>
      <p:sp>
        <p:nvSpPr>
          <p:cNvPr id="42" name="Shape 40"/>
          <p:cNvSpPr/>
          <p:nvPr/>
        </p:nvSpPr>
        <p:spPr>
          <a:xfrm>
            <a:off x="5440680" y="2980944"/>
            <a:ext cx="182880" cy="182880"/>
          </a:xfrm>
          <a:prstGeom prst="rect">
            <a:avLst/>
          </a:prstGeom>
          <a:solidFill>
            <a:srgbClr val="9F1239"/>
          </a:solidFill>
          <a:ln w="12700">
            <a:solidFill>
              <a:srgbClr val="9F1239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5687568" y="2944368"/>
            <a:ext cx="3090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C1917"/>
                </a:solidFill>
              </a:rPr>
              <a:t>Yolg'on va to'liqsiz ma'lumot</a:t>
            </a:r>
            <a:endParaRPr lang="en-US" sz="1100" dirty="0"/>
          </a:p>
        </p:txBody>
      </p:sp>
      <p:sp>
        <p:nvSpPr>
          <p:cNvPr id="44" name="Shape 42"/>
          <p:cNvSpPr/>
          <p:nvPr/>
        </p:nvSpPr>
        <p:spPr>
          <a:xfrm>
            <a:off x="5349240" y="3419856"/>
            <a:ext cx="3520440" cy="1719072"/>
          </a:xfrm>
          <a:prstGeom prst="rect">
            <a:avLst/>
          </a:prstGeom>
          <a:solidFill>
            <a:srgbClr val="F0FDF4"/>
          </a:solidFill>
          <a:ln w="12700">
            <a:solidFill>
              <a:srgbClr val="BBF7D0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5349240" y="3419856"/>
            <a:ext cx="3520440" cy="402336"/>
          </a:xfrm>
          <a:prstGeom prst="rect">
            <a:avLst/>
          </a:prstGeom>
          <a:solidFill>
            <a:srgbClr val="166534"/>
          </a:solidFill>
          <a:ln w="12700">
            <a:solidFill>
              <a:srgbClr val="166534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5440680" y="3419856"/>
            <a:ext cx="3337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</a:rPr>
              <a:t>✅  Eng yaxshi amaliyotlar</a:t>
            </a:r>
            <a:endParaRPr lang="en-US" sz="1250" dirty="0"/>
          </a:p>
        </p:txBody>
      </p:sp>
      <p:sp>
        <p:nvSpPr>
          <p:cNvPr id="47" name="Shape 45"/>
          <p:cNvSpPr/>
          <p:nvPr/>
        </p:nvSpPr>
        <p:spPr>
          <a:xfrm>
            <a:off x="5440680" y="3913632"/>
            <a:ext cx="109728" cy="109728"/>
          </a:xfrm>
          <a:prstGeom prst="ellipse">
            <a:avLst/>
          </a:prstGeom>
          <a:solidFill>
            <a:srgbClr val="166534"/>
          </a:solidFill>
          <a:ln w="12700">
            <a:solidFill>
              <a:srgbClr val="166534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5632704" y="3877056"/>
            <a:ext cx="31638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C1917"/>
                </a:solidFill>
              </a:rPr>
              <a:t>Maqsadli, shaxsiylashtirilgan xat</a:t>
            </a:r>
            <a:endParaRPr lang="en-US" sz="1100" dirty="0"/>
          </a:p>
        </p:txBody>
      </p:sp>
      <p:sp>
        <p:nvSpPr>
          <p:cNvPr id="49" name="Shape 47"/>
          <p:cNvSpPr/>
          <p:nvPr/>
        </p:nvSpPr>
        <p:spPr>
          <a:xfrm>
            <a:off x="5440680" y="4151376"/>
            <a:ext cx="109728" cy="109728"/>
          </a:xfrm>
          <a:prstGeom prst="ellipse">
            <a:avLst/>
          </a:prstGeom>
          <a:solidFill>
            <a:srgbClr val="166534"/>
          </a:solidFill>
          <a:ln w="12700">
            <a:solidFill>
              <a:srgbClr val="166534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5632704" y="4114800"/>
            <a:ext cx="31638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C1917"/>
                </a:solidFill>
              </a:rPr>
              <a:t>Qisqa va aniq sarlavha</a:t>
            </a:r>
            <a:endParaRPr lang="en-US" sz="1100" dirty="0"/>
          </a:p>
        </p:txBody>
      </p:sp>
      <p:sp>
        <p:nvSpPr>
          <p:cNvPr id="51" name="Shape 49"/>
          <p:cNvSpPr/>
          <p:nvPr/>
        </p:nvSpPr>
        <p:spPr>
          <a:xfrm>
            <a:off x="5440680" y="4389120"/>
            <a:ext cx="109728" cy="109728"/>
          </a:xfrm>
          <a:prstGeom prst="ellipse">
            <a:avLst/>
          </a:prstGeom>
          <a:solidFill>
            <a:srgbClr val="166534"/>
          </a:solidFill>
          <a:ln w="12700">
            <a:solidFill>
              <a:srgbClr val="166534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5632704" y="4352544"/>
            <a:ext cx="31638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C1917"/>
                </a:solidFill>
              </a:rPr>
              <a:t>Fotomat va infografika ilova</a:t>
            </a:r>
            <a:endParaRPr lang="en-US" sz="1100" dirty="0"/>
          </a:p>
        </p:txBody>
      </p:sp>
      <p:sp>
        <p:nvSpPr>
          <p:cNvPr id="53" name="Shape 51"/>
          <p:cNvSpPr/>
          <p:nvPr/>
        </p:nvSpPr>
        <p:spPr>
          <a:xfrm>
            <a:off x="5440680" y="4626864"/>
            <a:ext cx="109728" cy="109728"/>
          </a:xfrm>
          <a:prstGeom prst="ellipse">
            <a:avLst/>
          </a:prstGeom>
          <a:solidFill>
            <a:srgbClr val="166534"/>
          </a:solidFill>
          <a:ln w="12700">
            <a:solidFill>
              <a:srgbClr val="166534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5632704" y="4590288"/>
            <a:ext cx="31638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C1917"/>
                </a:solidFill>
              </a:rPr>
              <a:t>Muddatdan oldin yuborish</a:t>
            </a:r>
            <a:endParaRPr lang="en-US" sz="1100" dirty="0"/>
          </a:p>
        </p:txBody>
      </p:sp>
      <p:sp>
        <p:nvSpPr>
          <p:cNvPr id="55" name="Shape 53"/>
          <p:cNvSpPr/>
          <p:nvPr/>
        </p:nvSpPr>
        <p:spPr>
          <a:xfrm>
            <a:off x="5440680" y="4864608"/>
            <a:ext cx="109728" cy="109728"/>
          </a:xfrm>
          <a:prstGeom prst="ellipse">
            <a:avLst/>
          </a:prstGeom>
          <a:solidFill>
            <a:srgbClr val="166534"/>
          </a:solidFill>
          <a:ln w="12700">
            <a:solidFill>
              <a:srgbClr val="166534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5632704" y="4828032"/>
            <a:ext cx="31638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C1917"/>
                </a:solidFill>
              </a:rPr>
              <a:t>Munosabatni uzoq muddatda saqlash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4110F"/>
          </a:solidFill>
          <a:ln w="12700">
            <a:solidFill>
              <a:srgbClr val="14110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49808"/>
            <a:ext cx="9144000" cy="45720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0"/>
            <a:ext cx="84124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05  |  Krizis Kommunikatsiyasi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65760" y="822960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78716C"/>
                </a:solidFill>
              </a:rPr>
              <a:t>Obro'-e'tibor xavf ostida bo'lganda nima qilish kerak?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365760" y="1170432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4110F"/>
                </a:solidFill>
              </a:rPr>
              <a:t>Krizis kommunikatsiyasining bosqichlari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274320" y="1572768"/>
            <a:ext cx="2057400" cy="1874520"/>
          </a:xfrm>
          <a:prstGeom prst="rect">
            <a:avLst/>
          </a:prstGeom>
          <a:solidFill>
            <a:srgbClr val="FFFBEB"/>
          </a:solidFill>
          <a:ln w="12700">
            <a:solidFill>
              <a:srgbClr val="FFFBE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274320" y="1572768"/>
            <a:ext cx="2057400" cy="91440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74320" y="1737360"/>
            <a:ext cx="20574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</a:rPr>
              <a:t>🛡️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274320" y="2212848"/>
            <a:ext cx="2057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F766E"/>
                </a:solidFill>
              </a:rPr>
              <a:t>Oldindan</a:t>
            </a:r>
            <a:endParaRPr lang="en-US" sz="1250" dirty="0"/>
          </a:p>
          <a:p>
            <a:pPr marL="0" indent="0" algn="ctr">
              <a:buNone/>
            </a:pPr>
            <a:r>
              <a:rPr lang="en-US" sz="1250" b="1" dirty="0">
                <a:solidFill>
                  <a:srgbClr val="0F766E"/>
                </a:solidFill>
              </a:rPr>
              <a:t>tayyorgarlik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365760" y="2633472"/>
            <a:ext cx="18745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C1917"/>
                </a:solidFill>
              </a:rPr>
              <a:t>Krizis rejasi tuzish,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1C1917"/>
                </a:solidFill>
              </a:rPr>
              <a:t>so'zchi tayinlash,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1C1917"/>
                </a:solidFill>
              </a:rPr>
              <a:t>stsenariy ishlab chiqish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2331720" y="2331720"/>
            <a:ext cx="137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78716C"/>
                </a:solidFill>
              </a:rPr>
              <a:t>→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2468880" y="1572768"/>
            <a:ext cx="2057400" cy="1874520"/>
          </a:xfrm>
          <a:prstGeom prst="rect">
            <a:avLst/>
          </a:prstGeom>
          <a:solidFill>
            <a:srgbClr val="FFFBEB"/>
          </a:solidFill>
          <a:ln w="12700">
            <a:solidFill>
              <a:srgbClr val="FFFBE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468880" y="1572768"/>
            <a:ext cx="2057400" cy="91440"/>
          </a:xfrm>
          <a:prstGeom prst="rect">
            <a:avLst/>
          </a:prstGeom>
          <a:solidFill>
            <a:srgbClr val="00000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468880" y="1737360"/>
            <a:ext cx="20574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</a:rPr>
              <a:t>⚡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2468880" y="2212848"/>
            <a:ext cx="2057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00000"/>
                </a:solidFill>
              </a:rPr>
              <a:t>Dastlabki</a:t>
            </a:r>
            <a:endParaRPr lang="en-US" sz="1250" dirty="0"/>
          </a:p>
          <a:p>
            <a:pPr marL="0" indent="0" algn="ctr">
              <a:buNone/>
            </a:pPr>
            <a:r>
              <a:rPr lang="en-US" sz="1250" b="1" dirty="0">
                <a:solidFill>
                  <a:srgbClr val="000000"/>
                </a:solidFill>
              </a:rPr>
              <a:t>javob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2560320" y="2633472"/>
            <a:ext cx="18745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C1917"/>
                </a:solidFill>
              </a:rPr>
              <a:t>24 soat ichida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1C1917"/>
                </a:solidFill>
              </a:rPr>
              <a:t>reaktsiya. 'Biz bilmoqdamiz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1C1917"/>
                </a:solidFill>
              </a:rPr>
              <a:t>va harakat qilyapmiz'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526280" y="2331720"/>
            <a:ext cx="137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78716C"/>
                </a:solidFill>
              </a:rPr>
              <a:t>→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4663440" y="1572768"/>
            <a:ext cx="2057400" cy="1874520"/>
          </a:xfrm>
          <a:prstGeom prst="rect">
            <a:avLst/>
          </a:prstGeom>
          <a:solidFill>
            <a:srgbClr val="FFFBEB"/>
          </a:solidFill>
          <a:ln w="12700">
            <a:solidFill>
              <a:srgbClr val="FFFBEB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663440" y="1572768"/>
            <a:ext cx="2057400" cy="91440"/>
          </a:xfrm>
          <a:prstGeom prst="rect">
            <a:avLst/>
          </a:prstGeom>
          <a:solidFill>
            <a:srgbClr val="9F1239"/>
          </a:solidFill>
          <a:ln w="12700">
            <a:solidFill>
              <a:srgbClr val="9F123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663440" y="1737360"/>
            <a:ext cx="20574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</a:rPr>
              <a:t>🔥</a:t>
            </a:r>
            <a:endParaRPr lang="en-US" sz="2400" dirty="0"/>
          </a:p>
        </p:txBody>
      </p:sp>
      <p:sp>
        <p:nvSpPr>
          <p:cNvPr id="22" name="Text 20"/>
          <p:cNvSpPr/>
          <p:nvPr/>
        </p:nvSpPr>
        <p:spPr>
          <a:xfrm>
            <a:off x="4663440" y="2212848"/>
            <a:ext cx="2057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9F1239"/>
                </a:solidFill>
              </a:rPr>
              <a:t>Krizis</a:t>
            </a:r>
            <a:endParaRPr lang="en-US" sz="1250" dirty="0"/>
          </a:p>
          <a:p>
            <a:pPr marL="0" indent="0" algn="ctr">
              <a:buNone/>
            </a:pPr>
            <a:r>
              <a:rPr lang="en-US" sz="1250" b="1" dirty="0">
                <a:solidFill>
                  <a:srgbClr val="9F1239"/>
                </a:solidFill>
              </a:rPr>
              <a:t>boshqaruvi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4754880" y="2633472"/>
            <a:ext cx="18745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C1917"/>
                </a:solidFill>
              </a:rPr>
              <a:t>To'liq ma'lumot,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1C1917"/>
                </a:solidFill>
              </a:rPr>
              <a:t>muntazam yangilanish,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1C1917"/>
                </a:solidFill>
              </a:rPr>
              <a:t>javob berish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6720840" y="2331720"/>
            <a:ext cx="137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78716C"/>
                </a:solidFill>
              </a:rPr>
              <a:t>→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6858000" y="1572768"/>
            <a:ext cx="2057400" cy="1874520"/>
          </a:xfrm>
          <a:prstGeom prst="rect">
            <a:avLst/>
          </a:prstGeom>
          <a:solidFill>
            <a:srgbClr val="FFFBEB"/>
          </a:solidFill>
          <a:ln w="12700">
            <a:solidFill>
              <a:srgbClr val="FFFBEB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6858000" y="1572768"/>
            <a:ext cx="2057400" cy="91440"/>
          </a:xfrm>
          <a:prstGeom prst="rect">
            <a:avLst/>
          </a:prstGeom>
          <a:solidFill>
            <a:srgbClr val="166534"/>
          </a:solidFill>
          <a:ln w="12700">
            <a:solidFill>
              <a:srgbClr val="166534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858000" y="1737360"/>
            <a:ext cx="20574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</a:rPr>
              <a:t>🌱</a:t>
            </a:r>
            <a:endParaRPr lang="en-US" sz="2400" dirty="0"/>
          </a:p>
        </p:txBody>
      </p:sp>
      <p:sp>
        <p:nvSpPr>
          <p:cNvPr id="28" name="Text 26"/>
          <p:cNvSpPr/>
          <p:nvPr/>
        </p:nvSpPr>
        <p:spPr>
          <a:xfrm>
            <a:off x="6858000" y="2212848"/>
            <a:ext cx="2057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66534"/>
                </a:solidFill>
              </a:rPr>
              <a:t>Qayta</a:t>
            </a:r>
            <a:endParaRPr lang="en-US" sz="1250" dirty="0"/>
          </a:p>
          <a:p>
            <a:pPr marL="0" indent="0" algn="ctr">
              <a:buNone/>
            </a:pPr>
            <a:r>
              <a:rPr lang="en-US" sz="1250" b="1" dirty="0">
                <a:solidFill>
                  <a:srgbClr val="166534"/>
                </a:solidFill>
              </a:rPr>
              <a:t>tiklash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6949440" y="2633472"/>
            <a:ext cx="18745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C1917"/>
                </a:solidFill>
              </a:rPr>
              <a:t>Kechirish so'rash,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1C1917"/>
                </a:solidFill>
              </a:rPr>
              <a:t>muammo yechilishi,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1C1917"/>
                </a:solidFill>
              </a:rPr>
              <a:t>obro' tiklanishi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320040" y="3547872"/>
            <a:ext cx="8503920" cy="1481328"/>
          </a:xfrm>
          <a:prstGeom prst="rect">
            <a:avLst/>
          </a:prstGeom>
          <a:solidFill>
            <a:srgbClr val="FEF3C7"/>
          </a:solidFill>
          <a:ln w="12700">
            <a:solidFill>
              <a:srgbClr val="FDE68A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57200" y="360273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B45309"/>
                </a:solidFill>
              </a:rPr>
              <a:t>5 asosiy tamoyil</a:t>
            </a:r>
            <a:endParaRPr lang="en-US" sz="1300" dirty="0"/>
          </a:p>
        </p:txBody>
      </p:sp>
      <p:sp>
        <p:nvSpPr>
          <p:cNvPr id="32" name="Shape 30"/>
          <p:cNvSpPr/>
          <p:nvPr/>
        </p:nvSpPr>
        <p:spPr>
          <a:xfrm>
            <a:off x="411480" y="3931920"/>
            <a:ext cx="347472" cy="347472"/>
          </a:xfrm>
          <a:prstGeom prst="ellipse">
            <a:avLst/>
          </a:prstGeom>
          <a:solidFill>
            <a:srgbClr val="9F1239"/>
          </a:solidFill>
          <a:ln w="12700">
            <a:solidFill>
              <a:srgbClr val="9F1239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338328" y="4315968"/>
            <a:ext cx="5303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9F1239"/>
                </a:solidFill>
              </a:rPr>
              <a:t>Tezlik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301752" y="4553712"/>
            <a:ext cx="65836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1C1917"/>
                </a:solidFill>
              </a:rPr>
              <a:t>Birinchi 1 soat hal qiluvchi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2093976" y="3931920"/>
            <a:ext cx="347472" cy="347472"/>
          </a:xfrm>
          <a:prstGeom prst="ellipse">
            <a:avLst/>
          </a:prstGeom>
          <a:solidFill>
            <a:srgbClr val="0369A1"/>
          </a:solidFill>
          <a:ln w="12700">
            <a:solidFill>
              <a:srgbClr val="0369A1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2020824" y="4315968"/>
            <a:ext cx="5303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369A1"/>
                </a:solidFill>
              </a:rPr>
              <a:t>Shaffoflik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1984248" y="4553712"/>
            <a:ext cx="65836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1C1917"/>
                </a:solidFill>
              </a:rPr>
              <a:t>Yashirmaslik, to'liq ma'lumot</a:t>
            </a:r>
            <a:endParaRPr lang="en-US" sz="950" dirty="0"/>
          </a:p>
        </p:txBody>
      </p:sp>
      <p:sp>
        <p:nvSpPr>
          <p:cNvPr id="38" name="Shape 36"/>
          <p:cNvSpPr/>
          <p:nvPr/>
        </p:nvSpPr>
        <p:spPr>
          <a:xfrm>
            <a:off x="3776472" y="3931920"/>
            <a:ext cx="347472" cy="347472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3703320" y="4315968"/>
            <a:ext cx="5303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F766E"/>
                </a:solidFill>
              </a:rPr>
              <a:t>Mas'uliyat</a:t>
            </a:r>
            <a:endParaRPr lang="en-US" sz="1100" dirty="0"/>
          </a:p>
        </p:txBody>
      </p:sp>
      <p:sp>
        <p:nvSpPr>
          <p:cNvPr id="40" name="Text 38"/>
          <p:cNvSpPr/>
          <p:nvPr/>
        </p:nvSpPr>
        <p:spPr>
          <a:xfrm>
            <a:off x="3666744" y="4553712"/>
            <a:ext cx="65836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1C1917"/>
                </a:solidFill>
              </a:rPr>
              <a:t>Aybni boshqaga yuklamaslik</a:t>
            </a:r>
            <a:endParaRPr lang="en-US" sz="950" dirty="0"/>
          </a:p>
        </p:txBody>
      </p:sp>
      <p:sp>
        <p:nvSpPr>
          <p:cNvPr id="41" name="Shape 39"/>
          <p:cNvSpPr/>
          <p:nvPr/>
        </p:nvSpPr>
        <p:spPr>
          <a:xfrm>
            <a:off x="5458968" y="3931920"/>
            <a:ext cx="347472" cy="347472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5385816" y="4315968"/>
            <a:ext cx="5303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EA580C"/>
                </a:solidFill>
              </a:rPr>
              <a:t>Empat.</a:t>
            </a:r>
            <a:endParaRPr lang="en-US" sz="1100" dirty="0"/>
          </a:p>
        </p:txBody>
      </p:sp>
      <p:sp>
        <p:nvSpPr>
          <p:cNvPr id="43" name="Text 41"/>
          <p:cNvSpPr/>
          <p:nvPr/>
        </p:nvSpPr>
        <p:spPr>
          <a:xfrm>
            <a:off x="5349240" y="4553712"/>
            <a:ext cx="65836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1C1917"/>
                </a:solidFill>
              </a:rPr>
              <a:t>Zarar ko'rganlar haqida qayg'urish</a:t>
            </a:r>
            <a:endParaRPr lang="en-US" sz="950" dirty="0"/>
          </a:p>
        </p:txBody>
      </p:sp>
      <p:sp>
        <p:nvSpPr>
          <p:cNvPr id="44" name="Shape 42"/>
          <p:cNvSpPr/>
          <p:nvPr/>
        </p:nvSpPr>
        <p:spPr>
          <a:xfrm>
            <a:off x="7141464" y="3931920"/>
            <a:ext cx="347472" cy="347472"/>
          </a:xfrm>
          <a:prstGeom prst="ellipse">
            <a:avLst/>
          </a:prstGeom>
          <a:solidFill>
            <a:srgbClr val="166534"/>
          </a:solidFill>
          <a:ln w="12700">
            <a:solidFill>
              <a:srgbClr val="166534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7068312" y="4315968"/>
            <a:ext cx="5303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66534"/>
                </a:solidFill>
              </a:rPr>
              <a:t>Izchillik</a:t>
            </a:r>
            <a:endParaRPr lang="en-US" sz="1100" dirty="0"/>
          </a:p>
        </p:txBody>
      </p:sp>
      <p:sp>
        <p:nvSpPr>
          <p:cNvPr id="46" name="Text 44"/>
          <p:cNvSpPr/>
          <p:nvPr/>
        </p:nvSpPr>
        <p:spPr>
          <a:xfrm>
            <a:off x="7031736" y="4553712"/>
            <a:ext cx="65836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1C1917"/>
                </a:solidFill>
              </a:rPr>
              <a:t>Bir xil xabar barcha kanalda</a:t>
            </a:r>
            <a:endParaRPr lang="en-US" sz="950" dirty="0"/>
          </a:p>
        </p:txBody>
      </p:sp>
      <p:sp>
        <p:nvSpPr>
          <p:cNvPr id="47" name="Shape 45"/>
          <p:cNvSpPr/>
          <p:nvPr/>
        </p:nvSpPr>
        <p:spPr>
          <a:xfrm>
            <a:off x="320040" y="4864608"/>
            <a:ext cx="8503920" cy="237744"/>
          </a:xfrm>
          <a:prstGeom prst="rect">
            <a:avLst/>
          </a:prstGeom>
          <a:solidFill>
            <a:srgbClr val="14110F"/>
          </a:solidFill>
          <a:ln w="12700">
            <a:solidFill>
              <a:srgbClr val="14110F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320040" y="4864608"/>
            <a:ext cx="8503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D97706"/>
                </a:solidFill>
              </a:rPr>
              <a:t>"Krizis boshlanishidan oldin jamoatchilik ishonchini qozon" — Gerald Baron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4110F"/>
          </a:solidFill>
          <a:ln w="12700">
            <a:solidFill>
              <a:srgbClr val="14110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49808"/>
            <a:ext cx="9144000" cy="45720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0"/>
            <a:ext cx="84124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06  |  Raqamli PR va Ijtimoiy Media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65760" y="822960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78716C"/>
                </a:solidFill>
              </a:rPr>
              <a:t>Zamonaviy noshirlikda digital kommunikatsiya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365760" y="1170432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4110F"/>
                </a:solidFill>
              </a:rPr>
              <a:t>Digital PR kanallari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274320" y="1572768"/>
            <a:ext cx="2788920" cy="1188720"/>
          </a:xfrm>
          <a:prstGeom prst="rect">
            <a:avLst/>
          </a:prstGeom>
          <a:solidFill>
            <a:srgbClr val="FFFBEB"/>
          </a:solidFill>
          <a:ln w="12700">
            <a:solidFill>
              <a:srgbClr val="FFFBE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274320" y="1572768"/>
            <a:ext cx="2788920" cy="91440"/>
          </a:xfrm>
          <a:prstGeom prst="rect">
            <a:avLst/>
          </a:prstGeom>
          <a:solidFill>
            <a:srgbClr val="0369A1"/>
          </a:solidFill>
          <a:ln w="12700">
            <a:solidFill>
              <a:srgbClr val="0369A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1737360"/>
            <a:ext cx="457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✈️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841248" y="1755648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369A1"/>
                </a:solidFill>
              </a:rPr>
              <a:t>Telegram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65760" y="2167128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C1917"/>
                </a:solidFill>
              </a:rPr>
              <a:t>O'zbekistonda #1. Kanal va guruhlar orqali bevosita auditoriya bilan aloqa.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218688" y="1572768"/>
            <a:ext cx="2788920" cy="1188720"/>
          </a:xfrm>
          <a:prstGeom prst="rect">
            <a:avLst/>
          </a:prstGeom>
          <a:solidFill>
            <a:srgbClr val="FFFBEB"/>
          </a:solidFill>
          <a:ln w="12700">
            <a:solidFill>
              <a:srgbClr val="FFFB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218688" y="1572768"/>
            <a:ext cx="2788920" cy="91440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310128" y="1737360"/>
            <a:ext cx="457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📸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3785616" y="1755648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2185B"/>
                </a:solidFill>
              </a:rPr>
              <a:t>Instagram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3310128" y="2167128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C1917"/>
                </a:solidFill>
              </a:rPr>
              <a:t>Vizual kontent. Stories, Reels, brend imidji shakllantirish.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163056" y="1572768"/>
            <a:ext cx="2788920" cy="1188720"/>
          </a:xfrm>
          <a:prstGeom prst="rect">
            <a:avLst/>
          </a:prstGeom>
          <a:solidFill>
            <a:srgbClr val="FFFBEB"/>
          </a:solidFill>
          <a:ln w="12700">
            <a:solidFill>
              <a:srgbClr val="FFFBE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163056" y="1572768"/>
            <a:ext cx="2788920" cy="91440"/>
          </a:xfrm>
          <a:prstGeom prst="rect">
            <a:avLst/>
          </a:prstGeom>
          <a:solidFill>
            <a:srgbClr val="9F1239"/>
          </a:solidFill>
          <a:ln w="12700">
            <a:solidFill>
              <a:srgbClr val="9F123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254496" y="1737360"/>
            <a:ext cx="457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▶️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6729984" y="1755648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9F1239"/>
                </a:solidFill>
              </a:rPr>
              <a:t>YouTube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254496" y="2167128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C1917"/>
                </a:solidFill>
              </a:rPr>
              <a:t>Video PR, intervyu, reprtaj, korporativ kanal.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274320" y="2898648"/>
            <a:ext cx="2788920" cy="1188720"/>
          </a:xfrm>
          <a:prstGeom prst="rect">
            <a:avLst/>
          </a:prstGeom>
          <a:solidFill>
            <a:srgbClr val="FFFBEB"/>
          </a:solidFill>
          <a:ln w="12700">
            <a:solidFill>
              <a:srgbClr val="FFFBEB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274320" y="2898648"/>
            <a:ext cx="2788920" cy="91440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65760" y="3063240"/>
            <a:ext cx="457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🌐</a:t>
            </a:r>
            <a:endParaRPr lang="en-US" sz="2000" dirty="0"/>
          </a:p>
        </p:txBody>
      </p:sp>
      <p:sp>
        <p:nvSpPr>
          <p:cNvPr id="25" name="Text 23"/>
          <p:cNvSpPr/>
          <p:nvPr/>
        </p:nvSpPr>
        <p:spPr>
          <a:xfrm>
            <a:off x="841248" y="3081528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F766E"/>
                </a:solidFill>
              </a:rPr>
              <a:t>Onlayn-nashrlar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365760" y="3493008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C1917"/>
                </a:solidFill>
              </a:rPr>
              <a:t>UzReport, Kun.uz, Gazeta.uz, Daryo.uz — press-reliz joylash.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3218688" y="2898648"/>
            <a:ext cx="2788920" cy="1188720"/>
          </a:xfrm>
          <a:prstGeom prst="rect">
            <a:avLst/>
          </a:prstGeom>
          <a:solidFill>
            <a:srgbClr val="FFFBEB"/>
          </a:solidFill>
          <a:ln w="12700">
            <a:solidFill>
              <a:srgbClr val="FFFBEB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3218688" y="2898648"/>
            <a:ext cx="2788920" cy="91440"/>
          </a:xfrm>
          <a:prstGeom prst="rect">
            <a:avLst/>
          </a:prstGeom>
          <a:solidFill>
            <a:srgbClr val="166534"/>
          </a:solidFill>
          <a:ln w="12700">
            <a:solidFill>
              <a:srgbClr val="166534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310128" y="3063240"/>
            <a:ext cx="457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🔍</a:t>
            </a:r>
            <a:endParaRPr lang="en-US" sz="2000" dirty="0"/>
          </a:p>
        </p:txBody>
      </p:sp>
      <p:sp>
        <p:nvSpPr>
          <p:cNvPr id="30" name="Text 28"/>
          <p:cNvSpPr/>
          <p:nvPr/>
        </p:nvSpPr>
        <p:spPr>
          <a:xfrm>
            <a:off x="3785616" y="3081528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66534"/>
                </a:solidFill>
              </a:rPr>
              <a:t>SEO va Kontent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3310128" y="3493008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C1917"/>
                </a:solidFill>
              </a:rPr>
              <a:t>Qidiruv natijalarida yuqori o'rin — brendni ko'rinuvchanligi.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6163056" y="2898648"/>
            <a:ext cx="2788920" cy="1188720"/>
          </a:xfrm>
          <a:prstGeom prst="rect">
            <a:avLst/>
          </a:prstGeom>
          <a:solidFill>
            <a:srgbClr val="FFFBEB"/>
          </a:solidFill>
          <a:ln w="12700">
            <a:solidFill>
              <a:srgbClr val="FFFBEB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163056" y="2898648"/>
            <a:ext cx="2788920" cy="91440"/>
          </a:xfrm>
          <a:prstGeom prst="rect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254496" y="3063240"/>
            <a:ext cx="457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⭐</a:t>
            </a:r>
            <a:endParaRPr lang="en-US" sz="2000" dirty="0"/>
          </a:p>
        </p:txBody>
      </p:sp>
      <p:sp>
        <p:nvSpPr>
          <p:cNvPr id="35" name="Text 33"/>
          <p:cNvSpPr/>
          <p:nvPr/>
        </p:nvSpPr>
        <p:spPr>
          <a:xfrm>
            <a:off x="6729984" y="3081528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A580C"/>
                </a:solidFill>
              </a:rPr>
              <a:t>Influencer PR</a:t>
            </a:r>
            <a:endParaRPr lang="en-US" sz="1300" dirty="0"/>
          </a:p>
        </p:txBody>
      </p:sp>
      <p:sp>
        <p:nvSpPr>
          <p:cNvPr id="36" name="Text 34"/>
          <p:cNvSpPr/>
          <p:nvPr/>
        </p:nvSpPr>
        <p:spPr>
          <a:xfrm>
            <a:off x="6254496" y="3493008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C1917"/>
                </a:solidFill>
              </a:rPr>
              <a:t>Bloggerlar va fikr liderlar orqali auditoriyaga ta'sir.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274320" y="4279392"/>
            <a:ext cx="8613648" cy="804672"/>
          </a:xfrm>
          <a:prstGeom prst="rect">
            <a:avLst/>
          </a:prstGeom>
          <a:solidFill>
            <a:srgbClr val="14110F"/>
          </a:solidFill>
          <a:ln w="12700">
            <a:solidFill>
              <a:srgbClr val="14110F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11480" y="4315968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97706"/>
                </a:solidFill>
              </a:rPr>
              <a:t>Digital PR samaradorlik ko'rsatkichlari (KPI):</a:t>
            </a:r>
            <a:endParaRPr lang="en-US" sz="1200" dirty="0"/>
          </a:p>
        </p:txBody>
      </p:sp>
      <p:sp>
        <p:nvSpPr>
          <p:cNvPr id="39" name="Shape 37"/>
          <p:cNvSpPr/>
          <p:nvPr/>
        </p:nvSpPr>
        <p:spPr>
          <a:xfrm>
            <a:off x="411480" y="4645152"/>
            <a:ext cx="1298448" cy="347472"/>
          </a:xfrm>
          <a:prstGeom prst="roundRect">
            <a:avLst>
              <a:gd name="adj" fmla="val 13158"/>
            </a:avLst>
          </a:prstGeom>
          <a:solidFill>
            <a:srgbClr val="B45309">
              <a:alpha val="60000"/>
            </a:srgbClr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411480" y="4645152"/>
            <a:ext cx="12984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</a:rPr>
              <a:t>Reach / Impressions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1828800" y="4645152"/>
            <a:ext cx="1298448" cy="347472"/>
          </a:xfrm>
          <a:prstGeom prst="roundRect">
            <a:avLst>
              <a:gd name="adj" fmla="val 13158"/>
            </a:avLst>
          </a:prstGeom>
          <a:solidFill>
            <a:srgbClr val="B45309">
              <a:alpha val="60000"/>
            </a:srgbClr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1828800" y="4645152"/>
            <a:ext cx="12984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</a:rPr>
              <a:t>Engagement rate</a:t>
            </a:r>
            <a:endParaRPr lang="en-US" sz="1000" dirty="0"/>
          </a:p>
        </p:txBody>
      </p:sp>
      <p:sp>
        <p:nvSpPr>
          <p:cNvPr id="43" name="Shape 41"/>
          <p:cNvSpPr/>
          <p:nvPr/>
        </p:nvSpPr>
        <p:spPr>
          <a:xfrm>
            <a:off x="3246120" y="4645152"/>
            <a:ext cx="1298448" cy="347472"/>
          </a:xfrm>
          <a:prstGeom prst="roundRect">
            <a:avLst>
              <a:gd name="adj" fmla="val 13158"/>
            </a:avLst>
          </a:prstGeom>
          <a:solidFill>
            <a:srgbClr val="B45309">
              <a:alpha val="60000"/>
            </a:srgbClr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3246120" y="4645152"/>
            <a:ext cx="12984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</a:rPr>
              <a:t>Share of Voice</a:t>
            </a:r>
            <a:endParaRPr lang="en-US" sz="1000" dirty="0"/>
          </a:p>
        </p:txBody>
      </p:sp>
      <p:sp>
        <p:nvSpPr>
          <p:cNvPr id="45" name="Shape 43"/>
          <p:cNvSpPr/>
          <p:nvPr/>
        </p:nvSpPr>
        <p:spPr>
          <a:xfrm>
            <a:off x="4663440" y="4645152"/>
            <a:ext cx="1298448" cy="347472"/>
          </a:xfrm>
          <a:prstGeom prst="roundRect">
            <a:avLst>
              <a:gd name="adj" fmla="val 13158"/>
            </a:avLst>
          </a:prstGeom>
          <a:solidFill>
            <a:srgbClr val="B45309">
              <a:alpha val="60000"/>
            </a:srgbClr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4663440" y="4645152"/>
            <a:ext cx="12984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</a:rPr>
              <a:t>Sentiment tonal.</a:t>
            </a:r>
            <a:endParaRPr lang="en-US" sz="1000" dirty="0"/>
          </a:p>
        </p:txBody>
      </p:sp>
      <p:sp>
        <p:nvSpPr>
          <p:cNvPr id="47" name="Shape 45"/>
          <p:cNvSpPr/>
          <p:nvPr/>
        </p:nvSpPr>
        <p:spPr>
          <a:xfrm>
            <a:off x="6080760" y="4645152"/>
            <a:ext cx="1298448" cy="347472"/>
          </a:xfrm>
          <a:prstGeom prst="roundRect">
            <a:avLst>
              <a:gd name="adj" fmla="val 13158"/>
            </a:avLst>
          </a:prstGeom>
          <a:solidFill>
            <a:srgbClr val="B45309">
              <a:alpha val="60000"/>
            </a:srgbClr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6080760" y="4645152"/>
            <a:ext cx="12984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</a:rPr>
              <a:t>Backlink soni</a:t>
            </a:r>
            <a:endParaRPr lang="en-US" sz="1000" dirty="0"/>
          </a:p>
        </p:txBody>
      </p:sp>
      <p:sp>
        <p:nvSpPr>
          <p:cNvPr id="49" name="Shape 47"/>
          <p:cNvSpPr/>
          <p:nvPr/>
        </p:nvSpPr>
        <p:spPr>
          <a:xfrm>
            <a:off x="7498080" y="4645152"/>
            <a:ext cx="1298448" cy="347472"/>
          </a:xfrm>
          <a:prstGeom prst="roundRect">
            <a:avLst>
              <a:gd name="adj" fmla="val 13158"/>
            </a:avLst>
          </a:prstGeom>
          <a:solidFill>
            <a:srgbClr val="B45309">
              <a:alpha val="60000"/>
            </a:srgbClr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7498080" y="4645152"/>
            <a:ext cx="12984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</a:rPr>
              <a:t>Meda qamrovi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411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371600"/>
            <a:ext cx="5943600" cy="5943600"/>
          </a:xfrm>
          <a:prstGeom prst="ellipse">
            <a:avLst/>
          </a:prstGeom>
          <a:solidFill>
            <a:srgbClr val="2C1A0E"/>
          </a:solidFill>
          <a:ln w="12700">
            <a:solidFill>
              <a:srgbClr val="2C1A0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132320" y="3017520"/>
            <a:ext cx="4114800" cy="4114800"/>
          </a:xfrm>
          <a:prstGeom prst="ellipse">
            <a:avLst/>
          </a:prstGeom>
          <a:solidFill>
            <a:srgbClr val="0D0A08"/>
          </a:solidFill>
          <a:ln w="12700">
            <a:solidFill>
              <a:srgbClr val="0D0A0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229600" y="365760"/>
            <a:ext cx="1371600" cy="1371600"/>
          </a:xfrm>
          <a:prstGeom prst="ellipse">
            <a:avLst/>
          </a:prstGeom>
          <a:solidFill>
            <a:srgbClr val="D97706">
              <a:alpha val="35000"/>
            </a:srgbClr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0"/>
            <a:ext cx="182880" cy="5143500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3840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500" dirty="0">
                <a:solidFill>
                  <a:srgbClr val="D97706"/>
                </a:solidFill>
              </a:rPr>
              <a:t>XULOSA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502920" y="731520"/>
            <a:ext cx="82296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OAV va PR — noshirlikning strategik vositasi</a:t>
            </a:r>
            <a:endParaRPr lang="en-US" sz="2200" dirty="0"/>
          </a:p>
        </p:txBody>
      </p:sp>
      <p:sp>
        <p:nvSpPr>
          <p:cNvPr id="8" name="Shape 6"/>
          <p:cNvSpPr/>
          <p:nvPr/>
        </p:nvSpPr>
        <p:spPr>
          <a:xfrm>
            <a:off x="502920" y="1335024"/>
            <a:ext cx="5029200" cy="41148"/>
          </a:xfrm>
          <a:prstGeom prst="rect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02920" y="1572768"/>
            <a:ext cx="237744" cy="237744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1481328"/>
            <a:ext cx="8046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D97706"/>
                </a:solidFill>
              </a:rPr>
              <a:t>OAV turlari:  </a:t>
            </a:r>
            <a:r>
              <a:rPr lang="en-US" sz="1150" dirty="0">
                <a:solidFill>
                  <a:srgbClr val="FFFFFF"/>
                </a:solidFill>
              </a:rPr>
              <a:t>bosma, elektron, raqamli va ijtimoiy tarmoq — har biri o'z auditoriyasiga ega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502920" y="2048256"/>
            <a:ext cx="237744" cy="237744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68680" y="1956816"/>
            <a:ext cx="8046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D97706"/>
                </a:solidFill>
              </a:rPr>
              <a:t>PR vs Reklama:  </a:t>
            </a:r>
            <a:r>
              <a:rPr lang="en-US" sz="1150" dirty="0">
                <a:solidFill>
                  <a:srgbClr val="FFFFFF"/>
                </a:solidFill>
              </a:rPr>
              <a:t>PR ishonch va obro' quradi, reklama esa xarid qilinadi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02920" y="2523744"/>
            <a:ext cx="237744" cy="237744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2432304"/>
            <a:ext cx="8046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D97706"/>
                </a:solidFill>
              </a:rPr>
              <a:t>Press-reliz:  </a:t>
            </a:r>
            <a:r>
              <a:rPr lang="en-US" sz="1150" dirty="0">
                <a:solidFill>
                  <a:srgbClr val="FFFFFF"/>
                </a:solidFill>
              </a:rPr>
              <a:t>5W+1H tamoyili asosida — sarlavha, lead, asosiy qism, boilerplate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502920" y="2999232"/>
            <a:ext cx="237744" cy="237744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68680" y="2907792"/>
            <a:ext cx="8046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D97706"/>
                </a:solidFill>
              </a:rPr>
              <a:t>Media munosabatlari:  </a:t>
            </a:r>
            <a:r>
              <a:rPr lang="en-US" sz="1150" dirty="0">
                <a:solidFill>
                  <a:srgbClr val="FFFFFF"/>
                </a:solidFill>
              </a:rPr>
              <a:t>shaxsiy aloqa, muddatni hurmat qilish, to'g'ri jurnalistni tanlash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502920" y="3474720"/>
            <a:ext cx="237744" cy="237744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3383280"/>
            <a:ext cx="8046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D97706"/>
                </a:solidFill>
              </a:rPr>
              <a:t>Krizis kommunikatsiyasi:  </a:t>
            </a:r>
            <a:r>
              <a:rPr lang="en-US" sz="1150" dirty="0">
                <a:solidFill>
                  <a:srgbClr val="FFFFFF"/>
                </a:solidFill>
              </a:rPr>
              <a:t>tezlik, shaffoflik, mas'uliyat — 1 soat qoidasi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502920" y="3950208"/>
            <a:ext cx="237744" cy="237744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68680" y="3858768"/>
            <a:ext cx="8046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D97706"/>
                </a:solidFill>
              </a:rPr>
              <a:t>Raqamli PR:  </a:t>
            </a:r>
            <a:r>
              <a:rPr lang="en-US" sz="1150" dirty="0">
                <a:solidFill>
                  <a:srgbClr val="FFFFFF"/>
                </a:solidFill>
              </a:rPr>
              <a:t>Telegram, Instagram, onlayn-nashrlar, influencer — O'zbekiston realligi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502920" y="4425696"/>
            <a:ext cx="237744" cy="237744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" y="4334256"/>
            <a:ext cx="8046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D97706"/>
                </a:solidFill>
              </a:rPr>
              <a:t>KPI va monitoring:  </a:t>
            </a:r>
            <a:r>
              <a:rPr lang="en-US" sz="1150" dirty="0">
                <a:solidFill>
                  <a:srgbClr val="FFFFFF"/>
                </a:solidFill>
              </a:rPr>
              <a:t>reach, engagement, sentiment, share of voice — samaradorlikni o'lchash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02920" y="4736592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EA580C"/>
                </a:solidFill>
              </a:rPr>
              <a:t>E'tiboringiz uchun rahmat!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886</Words>
  <Application>Microsoft Office PowerPoint</Application>
  <PresentationFormat>On-screen Show (16:9)</PresentationFormat>
  <Paragraphs>213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OAV va Jamoatchilik bilan Aloqalar</dc:title>
  <dc:subject>PptxGenJS Presentation</dc:subject>
  <dc:creator>PptxGenJS</dc:creator>
  <cp:lastModifiedBy>admin</cp:lastModifiedBy>
  <cp:revision>2</cp:revision>
  <dcterms:created xsi:type="dcterms:W3CDTF">2026-06-06T07:11:42Z</dcterms:created>
  <dcterms:modified xsi:type="dcterms:W3CDTF">2026-06-06T07:16:09Z</dcterms:modified>
</cp:coreProperties>
</file>