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3" r:id="rId2"/>
    <p:sldMasterId id="2147483674" r:id="rId3"/>
    <p:sldMasterId id="2147483727" r:id="rId4"/>
  </p:sldMasterIdLst>
  <p:sldIdLst>
    <p:sldId id="256" r:id="rId5"/>
    <p:sldId id="265" r:id="rId6"/>
    <p:sldId id="269" r:id="rId7"/>
    <p:sldId id="261" r:id="rId8"/>
    <p:sldId id="299" r:id="rId9"/>
    <p:sldId id="270" r:id="rId10"/>
    <p:sldId id="305" r:id="rId11"/>
    <p:sldId id="301" r:id="rId12"/>
    <p:sldId id="302" r:id="rId13"/>
    <p:sldId id="268" r:id="rId14"/>
    <p:sldId id="303" r:id="rId15"/>
    <p:sldId id="279" r:id="rId16"/>
    <p:sldId id="304" r:id="rId17"/>
    <p:sldId id="277" r:id="rId18"/>
    <p:sldId id="282" r:id="rId19"/>
    <p:sldId id="262" r:id="rId20"/>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0F75538-A967-4DFC-BDD9-1DFE8A956669}">
          <p14:sldIdLst>
            <p14:sldId id="256"/>
            <p14:sldId id="265"/>
            <p14:sldId id="269"/>
            <p14:sldId id="261"/>
            <p14:sldId id="299"/>
            <p14:sldId id="270"/>
            <p14:sldId id="305"/>
            <p14:sldId id="301"/>
            <p14:sldId id="302"/>
            <p14:sldId id="268"/>
            <p14:sldId id="303"/>
            <p14:sldId id="279"/>
            <p14:sldId id="304"/>
            <p14:sldId id="277"/>
            <p14:sldId id="282"/>
            <p14:sldId id="262"/>
          </p14:sldIdLst>
        </p14:section>
      </p14:sectionLst>
    </p:ext>
    <p:ext uri="{EFAFB233-063F-42B5-8137-9DF3F51BA10A}">
      <p15:sldGuideLst xmlns:p15="http://schemas.microsoft.com/office/powerpoint/2012/main">
        <p15:guide id="1" orient="horz" pos="1393">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FFFF"/>
    <a:srgbClr val="F2A40D"/>
    <a:srgbClr val="32A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26" autoAdjust="0"/>
    <p:restoredTop sz="92818" autoAdjust="0"/>
  </p:normalViewPr>
  <p:slideViewPr>
    <p:cSldViewPr>
      <p:cViewPr varScale="1">
        <p:scale>
          <a:sx n="89" d="100"/>
          <a:sy n="89" d="100"/>
        </p:scale>
        <p:origin x="894" y="90"/>
      </p:cViewPr>
      <p:guideLst>
        <p:guide orient="horz" pos="1393"/>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9484" y="938231"/>
            <a:ext cx="1584176" cy="35159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002-KIMS BUSINESS\007-02-Fullslidesppt-Contents\20161228\02-edu\bulb-item.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0000"/>
          <a:stretch/>
        </p:blipFill>
        <p:spPr bwMode="auto">
          <a:xfrm>
            <a:off x="789484" y="938231"/>
            <a:ext cx="792088" cy="3515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712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307657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95063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131840" y="181632"/>
            <a:ext cx="6012160"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131840" y="757696"/>
            <a:ext cx="601216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0" y="-1"/>
            <a:ext cx="3059832"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3146470" y="1131590"/>
            <a:ext cx="3059832" cy="401191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988877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5" name="Rectangle 4"/>
          <p:cNvSpPr/>
          <p:nvPr userDrawn="1"/>
        </p:nvSpPr>
        <p:spPr>
          <a:xfrm>
            <a:off x="0" y="411510"/>
            <a:ext cx="6444208" cy="43204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Picture Placeholder 2"/>
          <p:cNvSpPr>
            <a:spLocks noGrp="1"/>
          </p:cNvSpPr>
          <p:nvPr>
            <p:ph type="pic" idx="1" hasCustomPrompt="1"/>
          </p:nvPr>
        </p:nvSpPr>
        <p:spPr>
          <a:xfrm>
            <a:off x="135622"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0" hasCustomPrompt="1"/>
          </p:nvPr>
        </p:nvSpPr>
        <p:spPr>
          <a:xfrm>
            <a:off x="2223854"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1" hasCustomPrompt="1"/>
          </p:nvPr>
        </p:nvSpPr>
        <p:spPr>
          <a:xfrm>
            <a:off x="4312086"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742137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6444208"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6444208"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3986213"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3986213"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209397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95536" y="3291830"/>
            <a:ext cx="8748464"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95536" y="3867894"/>
            <a:ext cx="8748464"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Rectangle 4"/>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icture Placeholder 2"/>
          <p:cNvSpPr>
            <a:spLocks noGrp="1"/>
          </p:cNvSpPr>
          <p:nvPr>
            <p:ph type="pic" idx="12" hasCustomPrompt="1"/>
          </p:nvPr>
        </p:nvSpPr>
        <p:spPr>
          <a:xfrm>
            <a:off x="467544" y="339502"/>
            <a:ext cx="3312128" cy="280807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3" hasCustomPrompt="1"/>
          </p:nvPr>
        </p:nvSpPr>
        <p:spPr>
          <a:xfrm>
            <a:off x="3995936" y="339502"/>
            <a:ext cx="468052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4" hasCustomPrompt="1"/>
          </p:nvPr>
        </p:nvSpPr>
        <p:spPr>
          <a:xfrm>
            <a:off x="399593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2"/>
          <p:cNvSpPr>
            <a:spLocks noGrp="1"/>
          </p:cNvSpPr>
          <p:nvPr>
            <p:ph type="pic" idx="15" hasCustomPrompt="1"/>
          </p:nvPr>
        </p:nvSpPr>
        <p:spPr>
          <a:xfrm>
            <a:off x="561619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p:cNvSpPr>
            <a:spLocks noGrp="1"/>
          </p:cNvSpPr>
          <p:nvPr>
            <p:ph type="pic" idx="16" hasCustomPrompt="1"/>
          </p:nvPr>
        </p:nvSpPr>
        <p:spPr>
          <a:xfrm>
            <a:off x="723645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6524261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3106909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sp>
        <p:nvSpPr>
          <p:cNvPr id="3" name="Rectangle 2"/>
          <p:cNvSpPr/>
          <p:nvPr userDrawn="1"/>
        </p:nvSpPr>
        <p:spPr>
          <a:xfrm>
            <a:off x="0" y="2571750"/>
            <a:ext cx="9144000" cy="2571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Rectangle 1"/>
          <p:cNvSpPr/>
          <p:nvPr userDrawn="1"/>
        </p:nvSpPr>
        <p:spPr>
          <a:xfrm>
            <a:off x="2116108" y="843558"/>
            <a:ext cx="4896544" cy="3456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 name="Rectangle 4"/>
          <p:cNvSpPr/>
          <p:nvPr userDrawn="1"/>
        </p:nvSpPr>
        <p:spPr>
          <a:xfrm>
            <a:off x="2116108" y="0"/>
            <a:ext cx="4896544" cy="1954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userDrawn="1"/>
        </p:nvSpPr>
        <p:spPr>
          <a:xfrm>
            <a:off x="2116108" y="4948014"/>
            <a:ext cx="4896544" cy="1954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116108" y="3049518"/>
            <a:ext cx="4896544"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2116108" y="3625582"/>
            <a:ext cx="4896544"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pic>
        <p:nvPicPr>
          <p:cNvPr id="2050"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flipH="1">
            <a:off x="4155985" y="1156325"/>
            <a:ext cx="816788" cy="1812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235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60C7EC-D150-4409-9248-51C82A5A5190}"/>
              </a:ext>
            </a:extLst>
          </p:cNvPr>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GB"/>
          </a:p>
        </p:txBody>
      </p:sp>
      <p:sp>
        <p:nvSpPr>
          <p:cNvPr id="3" name="Подзаголовок 2">
            <a:extLst>
              <a:ext uri="{FF2B5EF4-FFF2-40B4-BE49-F238E27FC236}">
                <a16:creationId xmlns:a16="http://schemas.microsoft.com/office/drawing/2014/main" id="{93E7A845-9506-40B8-B33D-A1963309BB6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GB"/>
          </a:p>
        </p:txBody>
      </p:sp>
      <p:sp>
        <p:nvSpPr>
          <p:cNvPr id="4" name="Дата 3">
            <a:extLst>
              <a:ext uri="{FF2B5EF4-FFF2-40B4-BE49-F238E27FC236}">
                <a16:creationId xmlns:a16="http://schemas.microsoft.com/office/drawing/2014/main" id="{3D4F9615-170A-4094-B65C-AAE681F958D8}"/>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5F758661-19A5-4DE1-974F-6939E7CC0237}"/>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452DFA0E-1833-4602-BF76-08BFE8A9DA8F}"/>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293794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96A404-FE66-4EF4-A2DB-D866D07E12BE}"/>
              </a:ext>
            </a:extLst>
          </p:cNvPr>
          <p:cNvSpPr>
            <a:spLocks noGrp="1"/>
          </p:cNvSpPr>
          <p:nvPr>
            <p:ph type="title"/>
          </p:nvPr>
        </p:nvSpPr>
        <p:spPr/>
        <p:txBody>
          <a:bodyPr/>
          <a:lstStyle/>
          <a:p>
            <a:r>
              <a:rPr lang="ru-RU"/>
              <a:t>Образец заголовка</a:t>
            </a:r>
            <a:endParaRPr lang="en-GB"/>
          </a:p>
        </p:txBody>
      </p:sp>
      <p:sp>
        <p:nvSpPr>
          <p:cNvPr id="3" name="Объект 2">
            <a:extLst>
              <a:ext uri="{FF2B5EF4-FFF2-40B4-BE49-F238E27FC236}">
                <a16:creationId xmlns:a16="http://schemas.microsoft.com/office/drawing/2014/main" id="{38D4AE56-EEF1-4E69-ABD9-809D4B76AB2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C39D8E78-7397-49DB-B55B-41FE99D53C31}"/>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F6603B43-562E-45DD-BA1D-CFE617F1531F}"/>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0B679FDF-01B8-42A3-A6E4-6700DB815539}"/>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24011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6735" y="2931790"/>
            <a:ext cx="945499" cy="209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9988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F7CB6D-94F2-45F7-846E-1FACD2E42BC9}"/>
              </a:ext>
            </a:extLst>
          </p:cNvPr>
          <p:cNvSpPr>
            <a:spLocks noGrp="1"/>
          </p:cNvSpPr>
          <p:nvPr>
            <p:ph type="title"/>
          </p:nvPr>
        </p:nvSpPr>
        <p:spPr>
          <a:xfrm>
            <a:off x="623888" y="1282304"/>
            <a:ext cx="7886700" cy="2139553"/>
          </a:xfrm>
        </p:spPr>
        <p:txBody>
          <a:bodyPr anchor="b"/>
          <a:lstStyle>
            <a:lvl1pPr>
              <a:defRPr sz="4500"/>
            </a:lvl1pPr>
          </a:lstStyle>
          <a:p>
            <a:r>
              <a:rPr lang="ru-RU"/>
              <a:t>Образец заголовка</a:t>
            </a:r>
            <a:endParaRPr lang="en-GB"/>
          </a:p>
        </p:txBody>
      </p:sp>
      <p:sp>
        <p:nvSpPr>
          <p:cNvPr id="3" name="Текст 2">
            <a:extLst>
              <a:ext uri="{FF2B5EF4-FFF2-40B4-BE49-F238E27FC236}">
                <a16:creationId xmlns:a16="http://schemas.microsoft.com/office/drawing/2014/main" id="{5ADD3D9F-A483-4C8A-A1B8-BFA8CEEFFC9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E20CF93-F6E7-42B8-9131-FEEA532CD46A}"/>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E4E6E90D-A203-4A92-8193-B2CD8120AA04}"/>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3D4D52BA-186A-42FB-B20B-F2A2F0BE70B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84503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251BF3-1EEC-40C5-8364-E42C4E784DA4}"/>
              </a:ext>
            </a:extLst>
          </p:cNvPr>
          <p:cNvSpPr>
            <a:spLocks noGrp="1"/>
          </p:cNvSpPr>
          <p:nvPr>
            <p:ph type="title"/>
          </p:nvPr>
        </p:nvSpPr>
        <p:spPr/>
        <p:txBody>
          <a:bodyPr/>
          <a:lstStyle/>
          <a:p>
            <a:r>
              <a:rPr lang="ru-RU"/>
              <a:t>Образец заголовка</a:t>
            </a:r>
            <a:endParaRPr lang="en-GB"/>
          </a:p>
        </p:txBody>
      </p:sp>
      <p:sp>
        <p:nvSpPr>
          <p:cNvPr id="3" name="Объект 2">
            <a:extLst>
              <a:ext uri="{FF2B5EF4-FFF2-40B4-BE49-F238E27FC236}">
                <a16:creationId xmlns:a16="http://schemas.microsoft.com/office/drawing/2014/main" id="{E6EFE51B-FC92-4763-8328-5233FCA30E2C}"/>
              </a:ext>
            </a:extLst>
          </p:cNvPr>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Объект 3">
            <a:extLst>
              <a:ext uri="{FF2B5EF4-FFF2-40B4-BE49-F238E27FC236}">
                <a16:creationId xmlns:a16="http://schemas.microsoft.com/office/drawing/2014/main" id="{91FCB900-B0D6-4722-AA9F-5CE963E50A4A}"/>
              </a:ext>
            </a:extLst>
          </p:cNvPr>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5" name="Дата 4">
            <a:extLst>
              <a:ext uri="{FF2B5EF4-FFF2-40B4-BE49-F238E27FC236}">
                <a16:creationId xmlns:a16="http://schemas.microsoft.com/office/drawing/2014/main" id="{B2EC084E-BE32-4AB7-B18E-A9378EFF41B9}"/>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D526F8A3-803D-460A-BCC6-843A1515539E}"/>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1D5610F2-01AC-4D9C-89BF-C84E408B1630}"/>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806815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DE0B93-8A00-47FD-B045-22B16AED1644}"/>
              </a:ext>
            </a:extLst>
          </p:cNvPr>
          <p:cNvSpPr>
            <a:spLocks noGrp="1"/>
          </p:cNvSpPr>
          <p:nvPr>
            <p:ph type="title"/>
          </p:nvPr>
        </p:nvSpPr>
        <p:spPr>
          <a:xfrm>
            <a:off x="629841" y="273844"/>
            <a:ext cx="7886700" cy="994172"/>
          </a:xfrm>
        </p:spPr>
        <p:txBody>
          <a:bodyPr/>
          <a:lstStyle/>
          <a:p>
            <a:r>
              <a:rPr lang="ru-RU"/>
              <a:t>Образец заголовка</a:t>
            </a:r>
            <a:endParaRPr lang="en-GB"/>
          </a:p>
        </p:txBody>
      </p:sp>
      <p:sp>
        <p:nvSpPr>
          <p:cNvPr id="3" name="Текст 2">
            <a:extLst>
              <a:ext uri="{FF2B5EF4-FFF2-40B4-BE49-F238E27FC236}">
                <a16:creationId xmlns:a16="http://schemas.microsoft.com/office/drawing/2014/main" id="{5F069102-DB84-4F8D-8C66-1F047D1CC1E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0E8BB66D-0E7D-4FCA-920B-0F49C124596B}"/>
              </a:ext>
            </a:extLst>
          </p:cNvPr>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5" name="Текст 4">
            <a:extLst>
              <a:ext uri="{FF2B5EF4-FFF2-40B4-BE49-F238E27FC236}">
                <a16:creationId xmlns:a16="http://schemas.microsoft.com/office/drawing/2014/main" id="{9AB5EE2B-4DBF-403C-9E95-CC9532A794D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CFF6CDE5-E9D5-4F49-827D-4BDC37140425}"/>
              </a:ext>
            </a:extLst>
          </p:cNvPr>
          <p:cNvSpPr>
            <a:spLocks noGrp="1"/>
          </p:cNvSpPr>
          <p:nvPr>
            <p:ph sz="quarter" idx="4"/>
          </p:nvPr>
        </p:nvSpPr>
        <p:spPr>
          <a:xfrm>
            <a:off x="4629150"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7" name="Дата 6">
            <a:extLst>
              <a:ext uri="{FF2B5EF4-FFF2-40B4-BE49-F238E27FC236}">
                <a16:creationId xmlns:a16="http://schemas.microsoft.com/office/drawing/2014/main" id="{A567E1FC-6637-4877-93EA-118975E66F8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8" name="Нижний колонтитул 7">
            <a:extLst>
              <a:ext uri="{FF2B5EF4-FFF2-40B4-BE49-F238E27FC236}">
                <a16:creationId xmlns:a16="http://schemas.microsoft.com/office/drawing/2014/main" id="{482B0F3C-AB2F-468B-9304-3590D4F1FC0F}"/>
              </a:ext>
            </a:extLst>
          </p:cNvPr>
          <p:cNvSpPr>
            <a:spLocks noGrp="1"/>
          </p:cNvSpPr>
          <p:nvPr>
            <p:ph type="ftr" sz="quarter" idx="11"/>
          </p:nvPr>
        </p:nvSpPr>
        <p:spPr/>
        <p:txBody>
          <a:bodyPr/>
          <a:lstStyle/>
          <a:p>
            <a:endParaRPr lang="en-GB"/>
          </a:p>
        </p:txBody>
      </p:sp>
      <p:sp>
        <p:nvSpPr>
          <p:cNvPr id="9" name="Номер слайда 8">
            <a:extLst>
              <a:ext uri="{FF2B5EF4-FFF2-40B4-BE49-F238E27FC236}">
                <a16:creationId xmlns:a16="http://schemas.microsoft.com/office/drawing/2014/main" id="{E008511E-5427-40AF-A7C5-44E69735284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239223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B0B46-BB09-4C7B-B026-2F25E5DAF69D}"/>
              </a:ext>
            </a:extLst>
          </p:cNvPr>
          <p:cNvSpPr>
            <a:spLocks noGrp="1"/>
          </p:cNvSpPr>
          <p:nvPr>
            <p:ph type="title"/>
          </p:nvPr>
        </p:nvSpPr>
        <p:spPr/>
        <p:txBody>
          <a:bodyPr/>
          <a:lstStyle/>
          <a:p>
            <a:r>
              <a:rPr lang="ru-RU"/>
              <a:t>Образец заголовка</a:t>
            </a:r>
            <a:endParaRPr lang="en-GB"/>
          </a:p>
        </p:txBody>
      </p:sp>
      <p:sp>
        <p:nvSpPr>
          <p:cNvPr id="3" name="Дата 2">
            <a:extLst>
              <a:ext uri="{FF2B5EF4-FFF2-40B4-BE49-F238E27FC236}">
                <a16:creationId xmlns:a16="http://schemas.microsoft.com/office/drawing/2014/main" id="{DD637DF4-1799-4053-B6D0-0E997C4B7A99}"/>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4" name="Нижний колонтитул 3">
            <a:extLst>
              <a:ext uri="{FF2B5EF4-FFF2-40B4-BE49-F238E27FC236}">
                <a16:creationId xmlns:a16="http://schemas.microsoft.com/office/drawing/2014/main" id="{EE6F39A4-1E06-420A-8722-F6E6BD951C15}"/>
              </a:ext>
            </a:extLst>
          </p:cNvPr>
          <p:cNvSpPr>
            <a:spLocks noGrp="1"/>
          </p:cNvSpPr>
          <p:nvPr>
            <p:ph type="ftr" sz="quarter" idx="11"/>
          </p:nvPr>
        </p:nvSpPr>
        <p:spPr/>
        <p:txBody>
          <a:bodyPr/>
          <a:lstStyle/>
          <a:p>
            <a:endParaRPr lang="en-GB"/>
          </a:p>
        </p:txBody>
      </p:sp>
      <p:sp>
        <p:nvSpPr>
          <p:cNvPr id="5" name="Номер слайда 4">
            <a:extLst>
              <a:ext uri="{FF2B5EF4-FFF2-40B4-BE49-F238E27FC236}">
                <a16:creationId xmlns:a16="http://schemas.microsoft.com/office/drawing/2014/main" id="{DA36030D-9F01-44B5-A0D3-DC705AC8DA7C}"/>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503986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4FE0ED4-835B-4A82-AA6A-AFA5B9CB1348}"/>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3" name="Нижний колонтитул 2">
            <a:extLst>
              <a:ext uri="{FF2B5EF4-FFF2-40B4-BE49-F238E27FC236}">
                <a16:creationId xmlns:a16="http://schemas.microsoft.com/office/drawing/2014/main" id="{37593221-0EC2-4F2A-BC6D-AF602F6EACD0}"/>
              </a:ext>
            </a:extLst>
          </p:cNvPr>
          <p:cNvSpPr>
            <a:spLocks noGrp="1"/>
          </p:cNvSpPr>
          <p:nvPr>
            <p:ph type="ftr" sz="quarter" idx="11"/>
          </p:nvPr>
        </p:nvSpPr>
        <p:spPr/>
        <p:txBody>
          <a:bodyPr/>
          <a:lstStyle/>
          <a:p>
            <a:endParaRPr lang="en-GB"/>
          </a:p>
        </p:txBody>
      </p:sp>
      <p:sp>
        <p:nvSpPr>
          <p:cNvPr id="4" name="Номер слайда 3">
            <a:extLst>
              <a:ext uri="{FF2B5EF4-FFF2-40B4-BE49-F238E27FC236}">
                <a16:creationId xmlns:a16="http://schemas.microsoft.com/office/drawing/2014/main" id="{635B1B24-5AE2-4D51-8936-29C802AB83DD}"/>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40954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70BBCD-666A-4661-8768-BBD32928F2D8}"/>
              </a:ext>
            </a:extLst>
          </p:cNvPr>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GB"/>
          </a:p>
        </p:txBody>
      </p:sp>
      <p:sp>
        <p:nvSpPr>
          <p:cNvPr id="3" name="Объект 2">
            <a:extLst>
              <a:ext uri="{FF2B5EF4-FFF2-40B4-BE49-F238E27FC236}">
                <a16:creationId xmlns:a16="http://schemas.microsoft.com/office/drawing/2014/main" id="{FAE4A970-1F3D-4C8F-ADCE-32928B953951}"/>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Текст 3">
            <a:extLst>
              <a:ext uri="{FF2B5EF4-FFF2-40B4-BE49-F238E27FC236}">
                <a16:creationId xmlns:a16="http://schemas.microsoft.com/office/drawing/2014/main" id="{B2DC3FAF-3036-4FD2-9251-58196E2FA5E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0F99ECAF-9C9B-4255-B0F9-7925C9767B1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571DCEAD-EBF6-493C-AE99-3DBD2F67C139}"/>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655A32AD-3089-4AA4-AFD3-E834467CEC62}"/>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3954173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9055B5-2FC4-4106-A593-8B3B77A0AE80}"/>
              </a:ext>
            </a:extLst>
          </p:cNvPr>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GB"/>
          </a:p>
        </p:txBody>
      </p:sp>
      <p:sp>
        <p:nvSpPr>
          <p:cNvPr id="3" name="Рисунок 2">
            <a:extLst>
              <a:ext uri="{FF2B5EF4-FFF2-40B4-BE49-F238E27FC236}">
                <a16:creationId xmlns:a16="http://schemas.microsoft.com/office/drawing/2014/main" id="{81A1765B-F591-4F31-89A5-AA87B1072E46}"/>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Текст 3">
            <a:extLst>
              <a:ext uri="{FF2B5EF4-FFF2-40B4-BE49-F238E27FC236}">
                <a16:creationId xmlns:a16="http://schemas.microsoft.com/office/drawing/2014/main" id="{EE6A8092-390D-46D6-88AD-84324442708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E117040A-CDFD-4BE2-B54C-6F70750EA4DB}"/>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CD57B7E4-DBA6-4F10-9F65-A209AEF21973}"/>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C3C3FFE4-FD5C-4D1E-81DC-D77E0EB1FAEA}"/>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893388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4D942-2CA0-415E-BB91-AAC4FB9B6CC0}"/>
              </a:ext>
            </a:extLst>
          </p:cNvPr>
          <p:cNvSpPr>
            <a:spLocks noGrp="1"/>
          </p:cNvSpPr>
          <p:nvPr>
            <p:ph type="title"/>
          </p:nvPr>
        </p:nvSpPr>
        <p:spPr/>
        <p:txBody>
          <a:bodyPr/>
          <a:lstStyle/>
          <a:p>
            <a:r>
              <a:rPr lang="ru-RU"/>
              <a:t>Образец заголовка</a:t>
            </a:r>
            <a:endParaRPr lang="en-GB"/>
          </a:p>
        </p:txBody>
      </p:sp>
      <p:sp>
        <p:nvSpPr>
          <p:cNvPr id="3" name="Вертикальный текст 2">
            <a:extLst>
              <a:ext uri="{FF2B5EF4-FFF2-40B4-BE49-F238E27FC236}">
                <a16:creationId xmlns:a16="http://schemas.microsoft.com/office/drawing/2014/main" id="{E6AE3323-E572-4FC8-8979-74512D80B7C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9DF6AF53-1AFC-43FD-8F5B-BB2D908D358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2E22CA05-8D3E-4C37-9FE2-DF3F1D8AD570}"/>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C4124706-AC69-4307-A6F3-ED00DD2CC24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60616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1493792-3D46-4995-A310-5B0FC1BD0164}"/>
              </a:ext>
            </a:extLst>
          </p:cNvPr>
          <p:cNvSpPr>
            <a:spLocks noGrp="1"/>
          </p:cNvSpPr>
          <p:nvPr>
            <p:ph type="title" orient="vert"/>
          </p:nvPr>
        </p:nvSpPr>
        <p:spPr>
          <a:xfrm>
            <a:off x="6543675" y="273844"/>
            <a:ext cx="1971675" cy="4358879"/>
          </a:xfrm>
        </p:spPr>
        <p:txBody>
          <a:bodyPr vert="eaVert"/>
          <a:lstStyle/>
          <a:p>
            <a:r>
              <a:rPr lang="ru-RU"/>
              <a:t>Образец заголовка</a:t>
            </a:r>
            <a:endParaRPr lang="en-GB"/>
          </a:p>
        </p:txBody>
      </p:sp>
      <p:sp>
        <p:nvSpPr>
          <p:cNvPr id="3" name="Вертикальный текст 2">
            <a:extLst>
              <a:ext uri="{FF2B5EF4-FFF2-40B4-BE49-F238E27FC236}">
                <a16:creationId xmlns:a16="http://schemas.microsoft.com/office/drawing/2014/main" id="{9280D3BA-61BA-407E-8EB9-73532BDB29FA}"/>
              </a:ext>
            </a:extLst>
          </p:cNvPr>
          <p:cNvSpPr>
            <a:spLocks noGrp="1"/>
          </p:cNvSpPr>
          <p:nvPr>
            <p:ph type="body" orient="vert" idx="1"/>
          </p:nvPr>
        </p:nvSpPr>
        <p:spPr>
          <a:xfrm>
            <a:off x="628650" y="273844"/>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20FDBFF0-3987-4066-BFC9-1E8B95C91472}"/>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CB48C86E-151B-4FBD-9C3C-52B1918A9FB4}"/>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4DC913BC-44E8-4D6B-BFE6-71AC5CF7F7EC}"/>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3907419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851920" y="1794902"/>
            <a:ext cx="5292080" cy="1080121"/>
          </a:xfrm>
          <a:prstGeom prst="rect">
            <a:avLst/>
          </a:prstGeom>
        </p:spPr>
        <p:txBody>
          <a:bodyPr anchor="ctr"/>
          <a:lstStyle>
            <a:lvl1pPr marL="0" indent="0" algn="l">
              <a:lnSpc>
                <a:spcPct val="100000"/>
              </a:lnSpc>
              <a:buNone/>
              <a:defRPr b="0" baseline="0">
                <a:solidFill>
                  <a:schemeClr val="bg1"/>
                </a:solidFill>
                <a:latin typeface="+mj-lt"/>
                <a:cs typeface="Arial" pitchFamily="34" charset="0"/>
              </a:defRPr>
            </a:lvl1pPr>
          </a:lstStyle>
          <a:p>
            <a:r>
              <a:rPr lang="en-US" altLang="ko-KR" dirty="0">
                <a:ea typeface="맑은 고딕" pitchFamily="50" charset="-127"/>
              </a:rPr>
              <a:t>FREE </a:t>
            </a:r>
          </a:p>
          <a:p>
            <a:r>
              <a:rPr lang="en-US" altLang="ko-KR" dirty="0">
                <a:ea typeface="맑은 고딕" pitchFamily="50" charset="-127"/>
              </a:rPr>
              <a:t>PPT TEMPLATES</a:t>
            </a:r>
            <a:endParaRPr lang="en-US" altLang="ko-KR" dirty="0"/>
          </a:p>
        </p:txBody>
      </p:sp>
      <p:sp>
        <p:nvSpPr>
          <p:cNvPr id="11" name="Text Placeholder 9"/>
          <p:cNvSpPr>
            <a:spLocks noGrp="1"/>
          </p:cNvSpPr>
          <p:nvPr>
            <p:ph type="body" sz="quarter" idx="11" hasCustomPrompt="1"/>
          </p:nvPr>
        </p:nvSpPr>
        <p:spPr>
          <a:xfrm>
            <a:off x="3851772" y="2947030"/>
            <a:ext cx="5292080" cy="488816"/>
          </a:xfrm>
          <a:prstGeom prst="rect">
            <a:avLst/>
          </a:prstGeom>
        </p:spPr>
        <p:txBody>
          <a:bodyPr anchor="ctr"/>
          <a:lstStyle>
            <a:lvl1pPr marL="0" indent="0" algn="l">
              <a:buNone/>
              <a:defRPr sz="1400" b="0" baseline="0">
                <a:solidFill>
                  <a:schemeClr val="bg1"/>
                </a:solidFill>
                <a:latin typeface="+mn-lt"/>
                <a:cs typeface="Arial" pitchFamily="34" charset="0"/>
              </a:defRPr>
            </a:lvl1pPr>
          </a:lstStyle>
          <a:p>
            <a:pPr>
              <a:spcBef>
                <a:spcPts val="0"/>
              </a:spcBef>
              <a:defRPr/>
            </a:pPr>
            <a:r>
              <a:rPr lang="en-US" altLang="ko-KR" b="1" dirty="0"/>
              <a:t>INSERT THE TITLE </a:t>
            </a:r>
          </a:p>
          <a:p>
            <a:pPr>
              <a:spcBef>
                <a:spcPts val="0"/>
              </a:spcBef>
              <a:defRPr/>
            </a:pPr>
            <a:r>
              <a:rPr lang="en-US" altLang="ko-KR" b="1" dirty="0"/>
              <a:t>OF YOUR PRESENTATION HERE</a:t>
            </a:r>
            <a:endParaRPr lang="en-US" altLang="ko-KR" dirty="0"/>
          </a:p>
        </p:txBody>
      </p:sp>
      <p:pic>
        <p:nvPicPr>
          <p:cNvPr id="1026" name="Picture 2" descr="E:\002-KIMS BUSINESS\007-02-Fullslidesppt-Contents\20161228\02-edu\bulb-item.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52640" y="657349"/>
            <a:ext cx="1765300" cy="391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67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asic Layout">
    <p:spTree>
      <p:nvGrpSpPr>
        <p:cNvPr id="1" name=""/>
        <p:cNvGrpSpPr/>
        <p:nvPr/>
      </p:nvGrpSpPr>
      <p:grpSpPr>
        <a:xfrm>
          <a:off x="0" y="0"/>
          <a:ext cx="0" cy="0"/>
          <a:chOff x="0" y="0"/>
          <a:chExt cx="0" cy="0"/>
        </a:xfrm>
      </p:grpSpPr>
      <p:sp>
        <p:nvSpPr>
          <p:cNvPr id="2" name="Rectangle 1"/>
          <p:cNvSpPr/>
          <p:nvPr userDrawn="1"/>
        </p:nvSpPr>
        <p:spPr>
          <a:xfrm>
            <a:off x="0" y="3399842"/>
            <a:ext cx="9144000" cy="17436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Oval 3"/>
          <p:cNvSpPr/>
          <p:nvPr userDrawn="1"/>
        </p:nvSpPr>
        <p:spPr>
          <a:xfrm>
            <a:off x="4043561" y="2859782"/>
            <a:ext cx="1080120" cy="1080120"/>
          </a:xfrm>
          <a:prstGeom prst="ellipse">
            <a:avLst/>
          </a:prstGeom>
          <a:solidFill>
            <a:schemeClr val="accent1"/>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8057" y="3010192"/>
            <a:ext cx="351128" cy="77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867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End Slide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3572242"/>
            <a:ext cx="9144000" cy="576063"/>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414830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Oval 3"/>
          <p:cNvSpPr/>
          <p:nvPr userDrawn="1"/>
        </p:nvSpPr>
        <p:spPr>
          <a:xfrm>
            <a:off x="3311860" y="737642"/>
            <a:ext cx="2520280" cy="25202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62351" y="1139211"/>
            <a:ext cx="819298" cy="1818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6861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9185716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932819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0111711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39736922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0BEA06E-38DA-4DE5-A2F7-5B14511D13A8}" type="datetimeFigureOut">
              <a:rPr lang="en-GB" smtClean="0"/>
              <a:t>17/05/2025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5934317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0BEA06E-38DA-4DE5-A2F7-5B14511D13A8}" type="datetimeFigureOut">
              <a:rPr lang="en-GB" smtClean="0"/>
              <a:t>17/05/2025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0191853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BEA06E-38DA-4DE5-A2F7-5B14511D13A8}" type="datetimeFigureOut">
              <a:rPr lang="en-GB" smtClean="0"/>
              <a:t>17/05/2025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2884756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ru-RU"/>
              <a:t>Образец заголовка</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1055509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0A910A-759F-45A4-82A6-6C38129F405A}" type="slidenum">
              <a:rPr lang="en-GB" smtClean="0"/>
              <a:t>‹#›</a:t>
            </a:fld>
            <a:endParaRPr lang="en-GB"/>
          </a:p>
        </p:txBody>
      </p:sp>
      <p:sp>
        <p:nvSpPr>
          <p:cNvPr id="5" name="Date Placeholder 4"/>
          <p:cNvSpPr>
            <a:spLocks noGrp="1"/>
          </p:cNvSpPr>
          <p:nvPr>
            <p:ph type="dt" sz="half" idx="10"/>
          </p:nvPr>
        </p:nvSpPr>
        <p:spPr/>
        <p:txBody>
          <a:bodyPr/>
          <a:lstStyle/>
          <a:p>
            <a:fld id="{20BEA06E-38DA-4DE5-A2F7-5B14511D13A8}" type="datetimeFigureOut">
              <a:rPr lang="en-GB" smtClean="0"/>
              <a:t>17/05/2025</a:t>
            </a:fld>
            <a:endParaRPr lang="en-GB"/>
          </a:p>
        </p:txBody>
      </p:sp>
    </p:spTree>
    <p:extLst>
      <p:ext uri="{BB962C8B-B14F-4D97-AF65-F5344CB8AC3E}">
        <p14:creationId xmlns:p14="http://schemas.microsoft.com/office/powerpoint/2010/main" val="1026107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129044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0432816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28478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2810037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902715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486409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0244728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4909451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8090605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Images and Contents Layou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143508" y="92609"/>
            <a:ext cx="8856984" cy="4958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6" name="Picture Placeholder 2"/>
          <p:cNvSpPr>
            <a:spLocks noGrp="1"/>
          </p:cNvSpPr>
          <p:nvPr>
            <p:ph type="pic" idx="12" hasCustomPrompt="1"/>
          </p:nvPr>
        </p:nvSpPr>
        <p:spPr>
          <a:xfrm>
            <a:off x="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232792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465584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698376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p:cNvSpPr/>
          <p:nvPr userDrawn="1"/>
        </p:nvSpPr>
        <p:spPr>
          <a:xfrm>
            <a:off x="2328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12"/>
          <p:cNvSpPr/>
          <p:nvPr userDrawn="1"/>
        </p:nvSpPr>
        <p:spPr>
          <a:xfrm>
            <a:off x="4656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ectangle 13"/>
          <p:cNvSpPr/>
          <p:nvPr userDrawn="1"/>
        </p:nvSpPr>
        <p:spPr>
          <a:xfrm>
            <a:off x="6984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2324642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9484" y="938231"/>
            <a:ext cx="1584176" cy="35159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002-KIMS BUSINESS\007-02-Fullslidesppt-Contents\20161228\02-edu\bulb-item.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0000"/>
          <a:stretch/>
        </p:blipFill>
        <p:spPr bwMode="auto">
          <a:xfrm>
            <a:off x="789484" y="938231"/>
            <a:ext cx="792088" cy="3515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240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9608501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Images and Contents Layout">
    <p:spTree>
      <p:nvGrpSpPr>
        <p:cNvPr id="1" name=""/>
        <p:cNvGrpSpPr/>
        <p:nvPr/>
      </p:nvGrpSpPr>
      <p:grpSpPr>
        <a:xfrm>
          <a:off x="0" y="0"/>
          <a:ext cx="0" cy="0"/>
          <a:chOff x="0" y="0"/>
          <a:chExt cx="0" cy="0"/>
        </a:xfrm>
      </p:grpSpPr>
      <p:sp>
        <p:nvSpPr>
          <p:cNvPr id="7" name="Rectangle 6"/>
          <p:cNvSpPr/>
          <p:nvPr userDrawn="1"/>
        </p:nvSpPr>
        <p:spPr>
          <a:xfrm>
            <a:off x="0" y="2932113"/>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55776" y="1131590"/>
            <a:ext cx="7230270" cy="3677432"/>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4513480" y="1626257"/>
            <a:ext cx="3465217" cy="256260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467544" y="3363838"/>
            <a:ext cx="3024336"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868957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307657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405085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143508" y="92609"/>
            <a:ext cx="8856984" cy="4958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6" name="Picture Placeholder 2"/>
          <p:cNvSpPr>
            <a:spLocks noGrp="1"/>
          </p:cNvSpPr>
          <p:nvPr>
            <p:ph type="pic" idx="12" hasCustomPrompt="1"/>
          </p:nvPr>
        </p:nvSpPr>
        <p:spPr>
          <a:xfrm>
            <a:off x="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232792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465584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698376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p:cNvSpPr/>
          <p:nvPr userDrawn="1"/>
        </p:nvSpPr>
        <p:spPr>
          <a:xfrm>
            <a:off x="2328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12"/>
          <p:cNvSpPr/>
          <p:nvPr userDrawn="1"/>
        </p:nvSpPr>
        <p:spPr>
          <a:xfrm>
            <a:off x="4656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ectangle 13"/>
          <p:cNvSpPr/>
          <p:nvPr userDrawn="1"/>
        </p:nvSpPr>
        <p:spPr>
          <a:xfrm>
            <a:off x="6984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61596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7" name="Rectangle 6"/>
          <p:cNvSpPr/>
          <p:nvPr userDrawn="1"/>
        </p:nvSpPr>
        <p:spPr>
          <a:xfrm>
            <a:off x="0" y="2932113"/>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55776" y="1131590"/>
            <a:ext cx="7230270" cy="3677432"/>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4513480" y="1626257"/>
            <a:ext cx="3465217" cy="256260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467544" y="3363838"/>
            <a:ext cx="3024336"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326058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Rectangle 4"/>
          <p:cNvSpPr/>
          <p:nvPr userDrawn="1"/>
        </p:nvSpPr>
        <p:spPr>
          <a:xfrm>
            <a:off x="0" y="1759754"/>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23208" y="1042230"/>
            <a:ext cx="2869272" cy="3474631"/>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7380312" y="1175233"/>
            <a:ext cx="1008112" cy="255610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2" hasCustomPrompt="1"/>
          </p:nvPr>
        </p:nvSpPr>
        <p:spPr>
          <a:xfrm>
            <a:off x="5643269" y="1261134"/>
            <a:ext cx="1654766" cy="255610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00137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3059832"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4860032" y="0"/>
            <a:ext cx="36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Rectangle 2"/>
          <p:cNvSpPr/>
          <p:nvPr userDrawn="1"/>
        </p:nvSpPr>
        <p:spPr>
          <a:xfrm>
            <a:off x="4896032" y="1311750"/>
            <a:ext cx="180000" cy="25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93440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72" r:id="rId2"/>
    <p:sldLayoutId id="2147483670" r:id="rId3"/>
    <p:sldLayoutId id="2147483652" r:id="rId4"/>
    <p:sldLayoutId id="2147483671" r:id="rId5"/>
    <p:sldLayoutId id="2147483655" r:id="rId6"/>
    <p:sldLayoutId id="2147483662" r:id="rId7"/>
    <p:sldLayoutId id="2147483663" r:id="rId8"/>
    <p:sldLayoutId id="2147483665" r:id="rId9"/>
    <p:sldLayoutId id="2147483666" r:id="rId10"/>
    <p:sldLayoutId id="2147483667" r:id="rId11"/>
    <p:sldLayoutId id="2147483664" r:id="rId12"/>
    <p:sldLayoutId id="2147483668" r:id="rId13"/>
    <p:sldLayoutId id="2147483669" r:id="rId14"/>
    <p:sldLayoutId id="2147483673" r:id="rId15"/>
    <p:sldLayoutId id="2147483656" r:id="rId16"/>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1A7B9E-CD75-455E-B874-D857BD51995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GB"/>
          </a:p>
        </p:txBody>
      </p:sp>
      <p:sp>
        <p:nvSpPr>
          <p:cNvPr id="3" name="Текст 2">
            <a:extLst>
              <a:ext uri="{FF2B5EF4-FFF2-40B4-BE49-F238E27FC236}">
                <a16:creationId xmlns:a16="http://schemas.microsoft.com/office/drawing/2014/main" id="{23C13475-FE9F-4431-8D95-755C91D3CA8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681782C6-0691-402C-B9BD-43EC9F26297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3B1A001B-959F-4AD0-A269-45CEFF347CC7}"/>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Номер слайда 5">
            <a:extLst>
              <a:ext uri="{FF2B5EF4-FFF2-40B4-BE49-F238E27FC236}">
                <a16:creationId xmlns:a16="http://schemas.microsoft.com/office/drawing/2014/main" id="{758D6604-9014-4D6C-A776-13D762C9745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90A910A-759F-45A4-82A6-6C38129F405A}" type="slidenum">
              <a:rPr lang="en-GB" smtClean="0"/>
              <a:t>‹#›</a:t>
            </a:fld>
            <a:endParaRPr lang="en-GB"/>
          </a:p>
        </p:txBody>
      </p:sp>
    </p:spTree>
    <p:extLst>
      <p:ext uri="{BB962C8B-B14F-4D97-AF65-F5344CB8AC3E}">
        <p14:creationId xmlns:p14="http://schemas.microsoft.com/office/powerpoint/2010/main" val="143593493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dirty="0"/>
              <a:pPr/>
              <a:t>5/17/2025</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95385949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2B520D17-7311-485D-9922-E9D1214D24FA}"/>
              </a:ext>
            </a:extLst>
          </p:cNvPr>
          <p:cNvSpPr/>
          <p:nvPr/>
        </p:nvSpPr>
        <p:spPr>
          <a:xfrm>
            <a:off x="3059832" y="0"/>
            <a:ext cx="6084168" cy="51435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sz="quarter" idx="4294967295"/>
          </p:nvPr>
        </p:nvSpPr>
        <p:spPr>
          <a:xfrm>
            <a:off x="3355406" y="1347788"/>
            <a:ext cx="5545137" cy="1455737"/>
          </a:xfrm>
        </p:spPr>
        <p:txBody>
          <a:bodyPr>
            <a:normAutofit/>
          </a:bodyPr>
          <a:lstStyle/>
          <a:p>
            <a:pPr marL="0" indent="0">
              <a:buNone/>
            </a:pPr>
            <a:r>
              <a:rPr lang="en-US" sz="3600" b="1" dirty="0" err="1">
                <a:solidFill>
                  <a:schemeClr val="bg1"/>
                </a:solidFill>
                <a:latin typeface="Times New Roman" panose="02020603050405020304" pitchFamily="18" charset="0"/>
                <a:cs typeface="Times New Roman" panose="02020603050405020304" pitchFamily="18" charset="0"/>
              </a:rPr>
              <a:t>Kitob</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savdosi</a:t>
            </a:r>
            <a:r>
              <a:rPr lang="en-US" sz="3600" b="1" dirty="0">
                <a:solidFill>
                  <a:schemeClr val="bg1"/>
                </a:solidFill>
                <a:latin typeface="Times New Roman" panose="02020603050405020304" pitchFamily="18" charset="0"/>
                <a:cs typeface="Times New Roman" panose="02020603050405020304" pitchFamily="18" charset="0"/>
              </a:rPr>
              <a:t> </a:t>
            </a:r>
          </a:p>
          <a:p>
            <a:pPr marL="0" indent="0">
              <a:buNone/>
            </a:pPr>
            <a:r>
              <a:rPr lang="en-US" sz="3600" b="1" dirty="0" err="1">
                <a:solidFill>
                  <a:schemeClr val="bg1"/>
                </a:solidFill>
                <a:latin typeface="Times New Roman" panose="02020603050405020304" pitchFamily="18" charset="0"/>
                <a:cs typeface="Times New Roman" panose="02020603050405020304" pitchFamily="18" charset="0"/>
              </a:rPr>
              <a:t>menejeri</a:t>
            </a:r>
            <a:endParaRPr lang="en-US" altLang="ko-KR" sz="6000" b="1" dirty="0">
              <a:solidFill>
                <a:schemeClr val="bg1"/>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quarter" idx="4294967295"/>
          </p:nvPr>
        </p:nvSpPr>
        <p:spPr>
          <a:xfrm>
            <a:off x="3446831" y="3367348"/>
            <a:ext cx="4154487" cy="776288"/>
          </a:xfrm>
        </p:spPr>
        <p:txBody>
          <a:bodyPr>
            <a:normAutofit/>
          </a:bodyPr>
          <a:lstStyle/>
          <a:p>
            <a:pPr marL="0" indent="0">
              <a:buNone/>
            </a:pPr>
            <a:r>
              <a:rPr lang="en-US" sz="1800" dirty="0">
                <a:solidFill>
                  <a:schemeClr val="bg1"/>
                </a:solidFill>
                <a:latin typeface="Times New Roman" panose="02020603050405020304" pitchFamily="18" charset="0"/>
                <a:cs typeface="Times New Roman" panose="02020603050405020304" pitchFamily="18" charset="0"/>
              </a:rPr>
              <a:t>M.M. </a:t>
            </a:r>
            <a:r>
              <a:rPr lang="en-US" sz="1800" dirty="0" err="1">
                <a:solidFill>
                  <a:schemeClr val="bg1"/>
                </a:solidFill>
                <a:latin typeface="Times New Roman" panose="02020603050405020304" pitchFamily="18" charset="0"/>
                <a:cs typeface="Times New Roman" panose="02020603050405020304" pitchFamily="18" charset="0"/>
              </a:rPr>
              <a:t>Soliyev</a:t>
            </a:r>
            <a:r>
              <a:rPr lang="en-US" sz="1800" dirty="0">
                <a:solidFill>
                  <a:schemeClr val="bg1"/>
                </a:solidFill>
                <a:latin typeface="Times New Roman" panose="02020603050405020304" pitchFamily="18" charset="0"/>
                <a:cs typeface="Times New Roman" panose="02020603050405020304" pitchFamily="18" charset="0"/>
              </a:rPr>
              <a:t>,</a:t>
            </a:r>
          </a:p>
          <a:p>
            <a:pPr marL="0" indent="0">
              <a:buNone/>
            </a:pPr>
            <a:r>
              <a:rPr lang="en-US" sz="1800" dirty="0" err="1">
                <a:solidFill>
                  <a:schemeClr val="bg1"/>
                </a:solidFill>
                <a:latin typeface="Times New Roman" panose="02020603050405020304" pitchFamily="18" charset="0"/>
                <a:cs typeface="Times New Roman" panose="02020603050405020304" pitchFamily="18" charset="0"/>
              </a:rPr>
              <a:t>O’qituvchi</a:t>
            </a:r>
            <a:endParaRPr lang="en-US" sz="1800" dirty="0">
              <a:solidFill>
                <a:schemeClr val="bg1"/>
              </a:solidFill>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0240DDE-609D-46A5-8EFA-1EA938B768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965" y="279103"/>
            <a:ext cx="4585293" cy="4585293"/>
          </a:xfrm>
          <a:prstGeom prst="rect">
            <a:avLst/>
          </a:prstGeom>
        </p:spPr>
      </p:pic>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uz-Latn-UZ" sz="2000" b="1" dirty="0">
                <a:latin typeface="Times New Roman" panose="02020603050405020304" pitchFamily="18" charset="0"/>
                <a:ea typeface="Times New Roman" panose="02020603050405020304" pitchFamily="18" charset="0"/>
              </a:rPr>
              <a:t>TALABALARNING KREDITLARNI OLISH TARTIBI</a:t>
            </a:r>
            <a:endParaRPr lang="ko-KR" altLang="en-US" sz="2000" dirty="0"/>
          </a:p>
        </p:txBody>
      </p:sp>
      <p:sp>
        <p:nvSpPr>
          <p:cNvPr id="10" name="Прямоугольник 9"/>
          <p:cNvSpPr/>
          <p:nvPr/>
        </p:nvSpPr>
        <p:spPr>
          <a:xfrm>
            <a:off x="467544" y="843558"/>
            <a:ext cx="8064896" cy="345638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043608" y="1203598"/>
            <a:ext cx="6912768" cy="2959272"/>
          </a:xfrm>
          <a:prstGeom prst="rect">
            <a:avLst/>
          </a:prstGeom>
        </p:spPr>
        <p:txBody>
          <a:bodyPr wrap="square">
            <a:spAutoFit/>
          </a:bodyPr>
          <a:lstStyle/>
          <a:p>
            <a:pPr indent="533400" algn="just">
              <a:lnSpc>
                <a:spcPct val="115000"/>
              </a:lnSpc>
              <a:spcAft>
                <a:spcPts val="0"/>
              </a:spcAft>
            </a:pPr>
            <a:r>
              <a:rPr lang="uz-Latn-UZ" dirty="0">
                <a:latin typeface="Times New Roman" panose="02020603050405020304" pitchFamily="18" charset="0"/>
                <a:ea typeface="Calibri" panose="020F0502020204030204" pitchFamily="34" charset="0"/>
              </a:rPr>
              <a:t>O‘zbekiston Respublikasi Vazirlar Mahkamasining 2020-yil 31-dekabrdagi 824-sonli qarori bilan tasdiqlangan “OTMlarda o‘quv jarayoniga kredit-modul tizimini joriy etish tartibi to‘g‘risida Nizom” Nizomning 15- va 30-bandlariga asosan “O‘zbek tili orfografiyasi va punktuatsiyasi”</a:t>
            </a:r>
            <a:r>
              <a:rPr lang="uz-Latn-UZ" dirty="0">
                <a:solidFill>
                  <a:srgbClr val="000000"/>
                </a:solidFill>
                <a:latin typeface="Times New Roman" panose="02020603050405020304" pitchFamily="18" charset="0"/>
                <a:ea typeface="Calibri" panose="020F0502020204030204" pitchFamily="34" charset="0"/>
              </a:rPr>
              <a:t> </a:t>
            </a:r>
            <a:r>
              <a:rPr lang="uz-Latn-UZ" dirty="0">
                <a:latin typeface="Times New Roman" panose="02020603050405020304" pitchFamily="18" charset="0"/>
                <a:ea typeface="Calibri" panose="020F0502020204030204" pitchFamily="34" charset="0"/>
              </a:rPr>
              <a:t>fanidan 60 soat (3-semestrda 60) o‘quv yuklamasini o‘zlashtirgan, fan dasturi(sillabus)da belgilangan baholash tartibiga ko‘ra ijobiy baholanib kasbiy kompetensiyalarni yetarli darajada egallagan talabaga 3-semestrda 5 kredit beriladi. Talaba belgilangan ta’lim olish natijalariga erisha olmagan taqdirda kreditlar berilmaydi</a:t>
            </a:r>
            <a:endParaRPr lang="ru-RU"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66728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uz-Latn-UZ" sz="2000" dirty="0">
                <a:latin typeface="Times New Roman" panose="02020603050405020304" pitchFamily="18" charset="0"/>
                <a:cs typeface="Times New Roman" panose="02020603050405020304" pitchFamily="18" charset="0"/>
              </a:rPr>
              <a:t>TALABALARNING BILIMINI BAHOLASH MEZONLARI:</a:t>
            </a:r>
            <a:endParaRPr lang="ko-KR" altLang="en-US" sz="20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467544" y="843558"/>
            <a:ext cx="8064896" cy="3980962"/>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683568" y="1059582"/>
            <a:ext cx="7560840" cy="3980962"/>
          </a:xfrm>
          <a:prstGeom prst="rect">
            <a:avLst/>
          </a:prstGeom>
        </p:spPr>
        <p:txBody>
          <a:bodyPr wrap="square">
            <a:spAutoFit/>
          </a:bodyPr>
          <a:lstStyle/>
          <a:p>
            <a:pPr indent="533400"/>
            <a:r>
              <a:rPr lang="uz-Cyrl-UZ" sz="1200" b="1" dirty="0">
                <a:latin typeface="Times New Roman" panose="02020603050405020304" pitchFamily="18" charset="0"/>
                <a:cs typeface="Times New Roman" panose="02020603050405020304" pitchFamily="18" charset="0"/>
              </a:rPr>
              <a:t>A’lo (5) </a:t>
            </a:r>
            <a:r>
              <a:rPr lang="uz-Cyrl-UZ" sz="1200" dirty="0">
                <a:latin typeface="Times New Roman" panose="02020603050405020304" pitchFamily="18" charset="0"/>
                <a:cs typeface="Times New Roman" panose="02020603050405020304" pitchFamily="18" charset="0"/>
              </a:rPr>
              <a:t>baho olish uchun talaba hozirgi o‘zbek tilining og‘zaki va yozma shakllari, grafika, yozuv tarixi, yozuv  islohotlari, kirill va lotin yozuvidagi o‘zbek tilining imlo qoidalari, ularning o‘zaro qiyosiy tahlili, O‘zbek tili punktuatsiyasi asoslari, punktuatsiya tarixi, tinish belgilari turlari, ularning qo‘llanilishi to‘g‘risida nazariy jihatdan chuqur bilimga ega bo‘lishi, grafema va uning turlari, o‘zbek orfografiyasining prinsiplari, imlo qoidalari mazmuni, uni amalda qo‘llay olish, tinish belgilari va ularni yozma nutqda qo‘llay olishga oid savollarga ijodiy yond</a:t>
            </a:r>
            <a:r>
              <a:rPr lang="uz-Latn-UZ" sz="1200" dirty="0">
                <a:latin typeface="Times New Roman" panose="02020603050405020304" pitchFamily="18" charset="0"/>
                <a:cs typeface="Times New Roman" panose="02020603050405020304" pitchFamily="18" charset="0"/>
              </a:rPr>
              <a:t>a</a:t>
            </a:r>
            <a:r>
              <a:rPr lang="uz-Cyrl-UZ" sz="1200" dirty="0">
                <a:latin typeface="Times New Roman" panose="02020603050405020304" pitchFamily="18" charset="0"/>
                <a:cs typeface="Times New Roman" panose="02020603050405020304" pitchFamily="18" charset="0"/>
              </a:rPr>
              <a:t>shib, uning mohiyatini tushungan holda mustaqil ravishda mushohada yurita olishi, </a:t>
            </a:r>
            <a:r>
              <a:rPr lang="uz-Latn-UZ" sz="1200" dirty="0">
                <a:latin typeface="Times New Roman" panose="02020603050405020304" pitchFamily="18" charset="0"/>
                <a:cs typeface="Times New Roman" panose="02020603050405020304" pitchFamily="18" charset="0"/>
              </a:rPr>
              <a:t>imloviy xatosiz yoza olishi, </a:t>
            </a:r>
            <a:r>
              <a:rPr lang="uz-Cyrl-UZ" sz="1200" dirty="0">
                <a:latin typeface="Times New Roman" panose="02020603050405020304" pitchFamily="18" charset="0"/>
                <a:cs typeface="Times New Roman" panose="02020603050405020304" pitchFamily="18" charset="0"/>
              </a:rPr>
              <a:t>puxta bilishi va uni amaliyotda qo‘llay olishi shart.</a:t>
            </a:r>
            <a:endParaRPr lang="ru-RU" sz="1200" dirty="0">
              <a:latin typeface="Times New Roman" panose="02020603050405020304" pitchFamily="18" charset="0"/>
              <a:cs typeface="Times New Roman" panose="02020603050405020304" pitchFamily="18" charset="0"/>
            </a:endParaRPr>
          </a:p>
          <a:p>
            <a:pPr indent="533400"/>
            <a:r>
              <a:rPr lang="uz-Cyrl-UZ" sz="1200" b="1" dirty="0">
                <a:latin typeface="Times New Roman" panose="02020603050405020304" pitchFamily="18" charset="0"/>
                <a:cs typeface="Times New Roman" panose="02020603050405020304" pitchFamily="18" charset="0"/>
              </a:rPr>
              <a:t>Yaxshi (4) </a:t>
            </a:r>
            <a:r>
              <a:rPr lang="uz-Cyrl-UZ" sz="1200" dirty="0">
                <a:latin typeface="Times New Roman" panose="02020603050405020304" pitchFamily="18" charset="0"/>
                <a:cs typeface="Times New Roman" panose="02020603050405020304" pitchFamily="18" charset="0"/>
              </a:rPr>
              <a:t>baho olish uchun talaba yozuv tarixi, kirill va lotin yozuvidagi  o‘zbek tilining imlo qoidalari, ularning o‘zaro  qiyosiy tahlili, o‘zbek  punktuatsiyasi asoslari, punktuatsiya tarixi, tinish belgilari turlari, ularning qo‘llanilishi  to‘g‘risida  nazariy jihatdan chuqur bilimga ega bo‘lishi, grafema va uning turlari, o‘zbek orfografiyasining prinsiplari, tinish belgilari va ularni yozma nutqda  qo‘llay olishga oid nazariy jihatdan bilimlarga ega bo‘lishi, </a:t>
            </a:r>
            <a:r>
              <a:rPr lang="uz-Latn-UZ" sz="1200" dirty="0">
                <a:latin typeface="Times New Roman" panose="02020603050405020304" pitchFamily="18" charset="0"/>
                <a:cs typeface="Times New Roman" panose="02020603050405020304" pitchFamily="18" charset="0"/>
              </a:rPr>
              <a:t>imloviy xatosiz yoza olishi,</a:t>
            </a:r>
            <a:r>
              <a:rPr lang="uz-Cyrl-UZ" sz="1200" dirty="0">
                <a:latin typeface="Times New Roman" panose="02020603050405020304" pitchFamily="18" charset="0"/>
                <a:cs typeface="Times New Roman" panose="02020603050405020304" pitchFamily="18" charset="0"/>
              </a:rPr>
              <a:t> qo‘yilgan mavzuning mohiyatini tushuna bilishi va uni amaliyotda qo‘llay olishi shart.</a:t>
            </a:r>
            <a:endParaRPr lang="ru-RU" sz="1200" dirty="0">
              <a:latin typeface="Times New Roman" panose="02020603050405020304" pitchFamily="18" charset="0"/>
              <a:cs typeface="Times New Roman" panose="02020603050405020304" pitchFamily="18" charset="0"/>
            </a:endParaRPr>
          </a:p>
          <a:p>
            <a:pPr indent="533400"/>
            <a:r>
              <a:rPr lang="uz-Cyrl-UZ" sz="1200" b="1" dirty="0">
                <a:latin typeface="Times New Roman" panose="02020603050405020304" pitchFamily="18" charset="0"/>
                <a:cs typeface="Times New Roman" panose="02020603050405020304" pitchFamily="18" charset="0"/>
              </a:rPr>
              <a:t>Qoniqarli (3) </a:t>
            </a:r>
            <a:r>
              <a:rPr lang="uz-Cyrl-UZ" sz="1200" dirty="0">
                <a:latin typeface="Times New Roman" panose="02020603050405020304" pitchFamily="18" charset="0"/>
                <a:cs typeface="Times New Roman" panose="02020603050405020304" pitchFamily="18" charset="0"/>
              </a:rPr>
              <a:t>baho olish uchun talaba o‘zbek orfografiyasining prinsiplari, “Harflar imlosi”, “Asos va qo‘shimchalar imlosi”, “Qo‘shib yozish”, “Chiziqcha bilan yozish”, “Ajratib yozish”, “Ko‘chirish qoidalari”, “Bosh harflar imlosi” hamda punktuatsiya va uning prinsiplari, tinish belgilarining tasnifiga oid tushunchalarni qisman farqlay olishi, </a:t>
            </a:r>
            <a:r>
              <a:rPr lang="uz-Latn-UZ" sz="1200" dirty="0">
                <a:latin typeface="Times New Roman" panose="02020603050405020304" pitchFamily="18" charset="0"/>
                <a:cs typeface="Times New Roman" panose="02020603050405020304" pitchFamily="18" charset="0"/>
              </a:rPr>
              <a:t>imloviy xatosiz yoza olishi</a:t>
            </a:r>
            <a:r>
              <a:rPr lang="uz-Cyrl-UZ" sz="1200" dirty="0">
                <a:latin typeface="Times New Roman" panose="02020603050405020304" pitchFamily="18" charset="0"/>
                <a:cs typeface="Times New Roman" panose="02020603050405020304" pitchFamily="18" charset="0"/>
              </a:rPr>
              <a:t> shart. </a:t>
            </a:r>
            <a:endParaRPr lang="ru-RU" sz="1200" dirty="0">
              <a:latin typeface="Times New Roman" panose="02020603050405020304" pitchFamily="18" charset="0"/>
              <a:cs typeface="Times New Roman" panose="02020603050405020304" pitchFamily="18" charset="0"/>
            </a:endParaRPr>
          </a:p>
          <a:p>
            <a:pPr indent="533400"/>
            <a:r>
              <a:rPr lang="uz-Cyrl-UZ" sz="1200" b="1" dirty="0">
                <a:latin typeface="Times New Roman" panose="02020603050405020304" pitchFamily="18" charset="0"/>
                <a:cs typeface="Times New Roman" panose="02020603050405020304" pitchFamily="18" charset="0"/>
              </a:rPr>
              <a:t>Qoniqarsiz (2) </a:t>
            </a:r>
            <a:r>
              <a:rPr lang="uz-Cyrl-UZ" sz="1200" dirty="0">
                <a:latin typeface="Times New Roman" panose="02020603050405020304" pitchFamily="18" charset="0"/>
                <a:cs typeface="Times New Roman" panose="02020603050405020304" pitchFamily="18" charset="0"/>
              </a:rPr>
              <a:t>baho talabaga o‘zbek tilining asosiy imlo  qoidalari: “Harflar imlosi”, “Asos va qo‘shimchalar imlosi”, “Qo‘shib yozish”, “Chiziqcha bilan yozish”, “Ajratib yozish”, “Ko‘chirish qoidalari”, “Bosh harflar imlosi” hamda punktuatsiya va uning prinsiplari, tinish belgilarining tasnifi bo‘yicha aniq tasavvurga ega bo‘lmasligi va fanni o‘zlashtirmaganligi uchun qo‘yiladi.</a:t>
            </a:r>
            <a:endParaRPr lang="ru-RU" sz="1200" dirty="0">
              <a:latin typeface="Times New Roman" panose="02020603050405020304" pitchFamily="18" charset="0"/>
              <a:cs typeface="Times New Roman" panose="02020603050405020304" pitchFamily="18" charset="0"/>
            </a:endParaRPr>
          </a:p>
          <a:p>
            <a:pPr indent="533400" algn="just">
              <a:lnSpc>
                <a:spcPct val="115000"/>
              </a:lnSpc>
              <a:spcAft>
                <a:spcPts val="0"/>
              </a:spcAft>
            </a:pPr>
            <a:endParaRPr lang="ru-RU" sz="1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4619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402" y="170086"/>
            <a:ext cx="9144000" cy="576064"/>
          </a:xfrm>
        </p:spPr>
        <p:txBody>
          <a:bodyPr/>
          <a:lstStyle/>
          <a:p>
            <a:r>
              <a:rPr lang="uz-Latn-UZ" sz="2000" b="1" dirty="0">
                <a:solidFill>
                  <a:schemeClr val="tx1"/>
                </a:solidFill>
                <a:latin typeface="Times New Roman" panose="02020603050405020304" pitchFamily="18" charset="0"/>
                <a:cs typeface="Times New Roman" panose="02020603050405020304" pitchFamily="18" charset="0"/>
              </a:rPr>
              <a:t>NAZORATLARNI AMALGA OSHIRISH TARTIBI</a:t>
            </a:r>
            <a:endParaRPr lang="ko-KR" altLang="en-US" sz="20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282724" y="771550"/>
            <a:ext cx="8537748" cy="4032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solidFill>
                <a:schemeClr val="tx1"/>
              </a:solidFill>
            </a:endParaRPr>
          </a:p>
        </p:txBody>
      </p:sp>
      <p:sp>
        <p:nvSpPr>
          <p:cNvPr id="10" name="Прямоугольник 9"/>
          <p:cNvSpPr/>
          <p:nvPr/>
        </p:nvSpPr>
        <p:spPr>
          <a:xfrm>
            <a:off x="699170" y="771550"/>
            <a:ext cx="7704856" cy="3785652"/>
          </a:xfrm>
          <a:prstGeom prst="rect">
            <a:avLst/>
          </a:prstGeom>
        </p:spPr>
        <p:txBody>
          <a:bodyPr wrap="square">
            <a:spAutoFit/>
          </a:bodyPr>
          <a:lstStyle/>
          <a:p>
            <a:pPr indent="533400" algn="just"/>
            <a:r>
              <a:rPr lang="uz-Cyrl-UZ" sz="1600" b="1" dirty="0">
                <a:latin typeface="Times New Roman" panose="02020603050405020304" pitchFamily="18" charset="0"/>
                <a:cs typeface="Times New Roman" panose="02020603050405020304" pitchFamily="18" charset="0"/>
              </a:rPr>
              <a:t>Oraliq nazorat</a:t>
            </a:r>
            <a:r>
              <a:rPr lang="uz-Cyrl-UZ" sz="1600" dirty="0">
                <a:latin typeface="Times New Roman" panose="02020603050405020304" pitchFamily="18" charset="0"/>
                <a:cs typeface="Times New Roman" panose="02020603050405020304" pitchFamily="18" charset="0"/>
              </a:rPr>
              <a:t>: o‘tilgan mavzular bo‘yicha </a:t>
            </a:r>
            <a:r>
              <a:rPr lang="uz-Latn-UZ" sz="1600" b="1" i="1" u="sng" dirty="0">
                <a:latin typeface="Times New Roman" panose="02020603050405020304" pitchFamily="18" charset="0"/>
                <a:cs typeface="Times New Roman" panose="02020603050405020304" pitchFamily="18" charset="0"/>
              </a:rPr>
              <a:t>yozma</a:t>
            </a:r>
            <a:r>
              <a:rPr lang="en-US" sz="1600" b="1" i="1" u="sng" dirty="0">
                <a:latin typeface="Times New Roman" panose="02020603050405020304" pitchFamily="18" charset="0"/>
                <a:cs typeface="Times New Roman" panose="02020603050405020304" pitchFamily="18" charset="0"/>
              </a:rPr>
              <a:t> (test)</a:t>
            </a:r>
            <a:r>
              <a:rPr lang="uz-Latn-UZ" sz="1600" b="1" i="1" u="sng" dirty="0">
                <a:latin typeface="Times New Roman" panose="02020603050405020304" pitchFamily="18" charset="0"/>
                <a:cs typeface="Times New Roman" panose="02020603050405020304" pitchFamily="18" charset="0"/>
              </a:rPr>
              <a:t> ish</a:t>
            </a:r>
            <a:r>
              <a:rPr lang="uz-Latn-UZ" sz="1600" dirty="0">
                <a:latin typeface="Times New Roman" panose="02020603050405020304" pitchFamily="18" charset="0"/>
                <a:cs typeface="Times New Roman" panose="02020603050405020304" pitchFamily="18" charset="0"/>
              </a:rPr>
              <a:t> shaklida </a:t>
            </a:r>
            <a:r>
              <a:rPr lang="uz-Cyrl-UZ" sz="1600" dirty="0">
                <a:latin typeface="Times New Roman" panose="02020603050405020304" pitchFamily="18" charset="0"/>
                <a:cs typeface="Times New Roman" panose="02020603050405020304" pitchFamily="18" charset="0"/>
              </a:rPr>
              <a:t>o‘tkaziladi.</a:t>
            </a:r>
            <a:endParaRPr lang="ru-RU" sz="1600" dirty="0">
              <a:latin typeface="Times New Roman" panose="02020603050405020304" pitchFamily="18" charset="0"/>
              <a:cs typeface="Times New Roman" panose="02020603050405020304" pitchFamily="18" charset="0"/>
            </a:endParaRPr>
          </a:p>
          <a:p>
            <a:pPr indent="533400" algn="just"/>
            <a:r>
              <a:rPr lang="en-US" sz="1600" dirty="0" err="1">
                <a:latin typeface="Times New Roman" panose="02020603050405020304" pitchFamily="18" charset="0"/>
                <a:cs typeface="Times New Roman" panose="02020603050405020304" pitchFamily="18" charset="0"/>
              </a:rPr>
              <a:t>Kitob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savdosi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menejeri</a:t>
            </a:r>
            <a:r>
              <a:rPr lang="en-US" sz="1600" dirty="0">
                <a:latin typeface="Times New Roman" panose="02020603050405020304" pitchFamily="18" charset="0"/>
                <a:cs typeface="Times New Roman" panose="02020603050405020304" pitchFamily="18" charset="0"/>
              </a:rPr>
              <a:t> </a:t>
            </a:r>
            <a:r>
              <a:rPr lang="uz-Latn-UZ" sz="1600" dirty="0">
                <a:latin typeface="Times New Roman" panose="02020603050405020304" pitchFamily="18" charset="0"/>
                <a:cs typeface="Times New Roman" panose="02020603050405020304" pitchFamily="18" charset="0"/>
              </a:rPr>
              <a:t>fani uchun har bir talaba 3 ta savoldan iborat variant savollariga yozma javob beradi. Nazorat auditoriyada tashkil etiladi. Variant savolnoma savollari </a:t>
            </a:r>
            <a:r>
              <a:rPr lang="en-US" sz="1600" dirty="0" err="1">
                <a:latin typeface="Times New Roman" panose="02020603050405020304" pitchFamily="18" charset="0"/>
                <a:cs typeface="Times New Roman" panose="02020603050405020304" pitchFamily="18" charset="0"/>
              </a:rPr>
              <a:t>Kitob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savdosi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menejeri</a:t>
            </a:r>
            <a:r>
              <a:rPr lang="en-US" sz="1600" dirty="0">
                <a:latin typeface="Times New Roman" panose="02020603050405020304" pitchFamily="18" charset="0"/>
                <a:cs typeface="Times New Roman" panose="02020603050405020304" pitchFamily="18" charset="0"/>
              </a:rPr>
              <a:t> </a:t>
            </a:r>
            <a:r>
              <a:rPr lang="uz-Latn-UZ" sz="1600" dirty="0">
                <a:latin typeface="Times New Roman" panose="02020603050405020304" pitchFamily="18" charset="0"/>
                <a:cs typeface="Times New Roman" panose="02020603050405020304" pitchFamily="18" charset="0"/>
              </a:rPr>
              <a:t>fani mavzulariga tegishli manbalar mazmunini qamrab oladi. 3 ta savol uchun 80 daqiqa vaqt beriladi. </a:t>
            </a:r>
            <a:endParaRPr lang="en-US" sz="1600" dirty="0">
              <a:latin typeface="Times New Roman" panose="02020603050405020304" pitchFamily="18" charset="0"/>
              <a:cs typeface="Times New Roman" panose="02020603050405020304" pitchFamily="18" charset="0"/>
            </a:endParaRPr>
          </a:p>
          <a:p>
            <a:pPr indent="533400" algn="just"/>
            <a:r>
              <a:rPr lang="uz-Latn-UZ" sz="1600" dirty="0">
                <a:latin typeface="Times New Roman" panose="02020603050405020304" pitchFamily="18" charset="0"/>
                <a:cs typeface="Times New Roman" panose="02020603050405020304" pitchFamily="18" charset="0"/>
              </a:rPr>
              <a:t>Yozma ishni baholash mezoni: Talaba jami savollardan 3 tasiga to‘liq va to‘g‘ri javob bersa 5 baho beriladi. </a:t>
            </a:r>
            <a:r>
              <a:rPr lang="en-US" sz="1600" dirty="0" err="1">
                <a:latin typeface="Times New Roman" panose="02020603050405020304" pitchFamily="18" charset="0"/>
                <a:cs typeface="Times New Roman" panose="02020603050405020304" pitchFamily="18" charset="0"/>
              </a:rPr>
              <a:t>Talaba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jami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savollardan</a:t>
            </a:r>
            <a:r>
              <a:rPr lang="en-US" sz="1600" dirty="0">
                <a:latin typeface="Times New Roman" panose="02020603050405020304" pitchFamily="18" charset="0"/>
                <a:cs typeface="Times New Roman" panose="02020603050405020304" pitchFamily="18" charset="0"/>
              </a:rPr>
              <a:t> 2 </a:t>
            </a:r>
            <a:r>
              <a:rPr lang="en-US" sz="1600" dirty="0" err="1">
                <a:latin typeface="Times New Roman" panose="02020603050405020304" pitchFamily="18" charset="0"/>
                <a:cs typeface="Times New Roman" panose="02020603050405020304" pitchFamily="18" charset="0"/>
              </a:rPr>
              <a:t>tasi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to‘liq</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to‘g‘ri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javob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bersa</a:t>
            </a:r>
            <a:r>
              <a:rPr lang="en-US" sz="1600" dirty="0">
                <a:latin typeface="Times New Roman" panose="02020603050405020304" pitchFamily="18" charset="0"/>
                <a:cs typeface="Times New Roman" panose="02020603050405020304" pitchFamily="18" charset="0"/>
              </a:rPr>
              <a:t> 4 </a:t>
            </a:r>
            <a:r>
              <a:rPr lang="en-US" sz="1600" dirty="0" err="1">
                <a:latin typeface="Times New Roman" panose="02020603050405020304" pitchFamily="18" charset="0"/>
                <a:cs typeface="Times New Roman" panose="02020603050405020304" pitchFamily="18" charset="0"/>
              </a:rPr>
              <a:t>baho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beriladi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Talaba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jami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savollardan</a:t>
            </a:r>
            <a:r>
              <a:rPr lang="en-US" sz="1600" dirty="0">
                <a:latin typeface="Times New Roman" panose="02020603050405020304" pitchFamily="18" charset="0"/>
                <a:cs typeface="Times New Roman" panose="02020603050405020304" pitchFamily="18" charset="0"/>
              </a:rPr>
              <a:t> 1 </a:t>
            </a:r>
            <a:r>
              <a:rPr lang="en-US" sz="1600" dirty="0" err="1">
                <a:latin typeface="Times New Roman" panose="02020603050405020304" pitchFamily="18" charset="0"/>
                <a:cs typeface="Times New Roman" panose="02020603050405020304" pitchFamily="18" charset="0"/>
              </a:rPr>
              <a:t>tasiga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to‘g‘ri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to‘liq</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javob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bersa</a:t>
            </a:r>
            <a:r>
              <a:rPr lang="en-US" sz="1600" dirty="0">
                <a:latin typeface="Times New Roman" panose="02020603050405020304" pitchFamily="18" charset="0"/>
                <a:cs typeface="Times New Roman" panose="02020603050405020304" pitchFamily="18" charset="0"/>
              </a:rPr>
              <a:t> 3 </a:t>
            </a:r>
            <a:r>
              <a:rPr lang="en-US" sz="1600" dirty="0" err="1">
                <a:latin typeface="Times New Roman" panose="02020603050405020304" pitchFamily="18" charset="0"/>
                <a:cs typeface="Times New Roman" panose="02020603050405020304" pitchFamily="18" charset="0"/>
              </a:rPr>
              <a:t>baho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beriladi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Talaba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jami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savollardan</a:t>
            </a:r>
            <a:r>
              <a:rPr lang="en-US" sz="1600" dirty="0">
                <a:latin typeface="Times New Roman" panose="02020603050405020304" pitchFamily="18" charset="0"/>
                <a:cs typeface="Times New Roman" panose="02020603050405020304" pitchFamily="18" charset="0"/>
              </a:rPr>
              <a:t> 0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kamiga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to‘g‘ri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javob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bersa</a:t>
            </a:r>
            <a:r>
              <a:rPr lang="en-US" sz="1600" dirty="0">
                <a:latin typeface="Times New Roman" panose="02020603050405020304" pitchFamily="18" charset="0"/>
                <a:cs typeface="Times New Roman" panose="02020603050405020304" pitchFamily="18" charset="0"/>
              </a:rPr>
              <a:t> 2 </a:t>
            </a:r>
            <a:r>
              <a:rPr lang="en-US" sz="1600" dirty="0" err="1">
                <a:latin typeface="Times New Roman" panose="02020603050405020304" pitchFamily="18" charset="0"/>
                <a:cs typeface="Times New Roman" panose="02020603050405020304" pitchFamily="18" charset="0"/>
              </a:rPr>
              <a:t>baho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beriladi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ONni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topshira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olmagan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hisoblanadi</a:t>
            </a:r>
            <a:r>
              <a:rPr lang="en-US" sz="1600" dirty="0">
                <a:latin typeface="Times New Roman" panose="02020603050405020304" pitchFamily="18" charset="0"/>
                <a:cs typeface="Times New Roman" panose="02020603050405020304" pitchFamily="18" charset="0"/>
              </a:rPr>
              <a:t>.</a:t>
            </a:r>
          </a:p>
          <a:p>
            <a:pPr indent="533400"/>
            <a:r>
              <a:rPr lang="en-US" sz="1600" dirty="0">
                <a:latin typeface="Times New Roman" panose="02020603050405020304" pitchFamily="18" charset="0"/>
                <a:cs typeface="Times New Roman" panose="02020603050405020304" pitchFamily="18" charset="0"/>
              </a:rPr>
              <a:t>ON </a:t>
            </a:r>
            <a:r>
              <a:rPr lang="en-US" sz="1600" dirty="0" err="1">
                <a:latin typeface="Times New Roman" panose="02020603050405020304" pitchFamily="18" charset="0"/>
                <a:cs typeface="Times New Roman" panose="02020603050405020304" pitchFamily="18" charset="0"/>
              </a:rPr>
              <a:t>savollaridan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namuna</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ctr"/>
            <a:r>
              <a:rPr lang="uz-Cyrl-UZ" sz="1600" b="1" dirty="0">
                <a:latin typeface="Times New Roman" panose="02020603050405020304" pitchFamily="18" charset="0"/>
                <a:cs typeface="Times New Roman" panose="02020603050405020304" pitchFamily="18" charset="0"/>
              </a:rPr>
              <a:t>1-bilet</a:t>
            </a:r>
            <a:endParaRPr lang="ru-RU"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GB" sz="1600" dirty="0" err="1">
                <a:latin typeface="Times New Roman" panose="02020603050405020304" pitchFamily="18" charset="0"/>
                <a:cs typeface="Times New Roman" panose="02020603050405020304" pitchFamily="18" charset="0"/>
              </a:rPr>
              <a:t>Kitob</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savdosi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menejerining</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asosiy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vazifalari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nimalardan</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iborat</a:t>
            </a:r>
            <a:r>
              <a:rPr lang="en-GB" sz="1600" dirty="0">
                <a:latin typeface="Times New Roman" panose="02020603050405020304" pitchFamily="18" charset="0"/>
                <a:cs typeface="Times New Roman" panose="02020603050405020304" pitchFamily="18" charset="0"/>
              </a:rPr>
              <a:t>?</a:t>
            </a:r>
          </a:p>
          <a:p>
            <a:pPr marL="342900" indent="-342900">
              <a:buFont typeface="+mj-lt"/>
              <a:buAutoNum type="arabicPeriod"/>
            </a:pPr>
            <a:r>
              <a:rPr lang="en-GB" sz="1600" dirty="0" err="1">
                <a:latin typeface="Times New Roman" panose="02020603050405020304" pitchFamily="18" charset="0"/>
                <a:cs typeface="Times New Roman" panose="02020603050405020304" pitchFamily="18" charset="0"/>
              </a:rPr>
              <a:t>Mijoz</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bilan</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samarali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aloqa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o'rnatish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uchun</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qanday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strategiyalar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qo'llaniladi</a:t>
            </a:r>
            <a:r>
              <a:rPr lang="en-GB" sz="1600" dirty="0">
                <a:latin typeface="Times New Roman" panose="02020603050405020304" pitchFamily="18" charset="0"/>
                <a:cs typeface="Times New Roman" panose="02020603050405020304" pitchFamily="18" charset="0"/>
              </a:rPr>
              <a:t>?</a:t>
            </a:r>
          </a:p>
          <a:p>
            <a:pPr marL="342900" indent="-342900">
              <a:buFont typeface="+mj-lt"/>
              <a:buAutoNum type="arabicPeriod"/>
            </a:pPr>
            <a:r>
              <a:rPr lang="en-GB" sz="1600" dirty="0" err="1">
                <a:latin typeface="Times New Roman" panose="02020603050405020304" pitchFamily="18" charset="0"/>
                <a:cs typeface="Times New Roman" panose="02020603050405020304" pitchFamily="18" charset="0"/>
              </a:rPr>
              <a:t>Kitob</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mahsulotining</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bozor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narxini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qanday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aniqlash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mumkin</a:t>
            </a:r>
            <a:r>
              <a:rPr lang="en-GB" sz="1600"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1712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402" y="170086"/>
            <a:ext cx="9144000" cy="576064"/>
          </a:xfrm>
        </p:spPr>
        <p:txBody>
          <a:bodyPr/>
          <a:lstStyle/>
          <a:p>
            <a:r>
              <a:rPr lang="uz-Cyrl-UZ" sz="2000" b="1" dirty="0">
                <a:latin typeface="Times New Roman" panose="02020603050405020304" pitchFamily="18" charset="0"/>
                <a:cs typeface="Times New Roman" panose="02020603050405020304" pitchFamily="18" charset="0"/>
              </a:rPr>
              <a:t>YAKUNIY NAZORAT</a:t>
            </a:r>
            <a:r>
              <a:rPr lang="uz-Latn-UZ" sz="2000" b="1" dirty="0">
                <a:latin typeface="Times New Roman" panose="02020603050405020304" pitchFamily="18" charset="0"/>
                <a:cs typeface="Times New Roman" panose="02020603050405020304" pitchFamily="18" charset="0"/>
              </a:rPr>
              <a:t>NI AMALGA OSHIRISH TARTIBI</a:t>
            </a:r>
            <a:endParaRPr lang="ko-KR" altLang="en-US" sz="20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282724" y="771550"/>
            <a:ext cx="8537748" cy="4032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solidFill>
                <a:schemeClr val="tx1"/>
              </a:solidFill>
            </a:endParaRPr>
          </a:p>
        </p:txBody>
      </p:sp>
      <p:sp>
        <p:nvSpPr>
          <p:cNvPr id="10" name="Прямоугольник 9"/>
          <p:cNvSpPr/>
          <p:nvPr/>
        </p:nvSpPr>
        <p:spPr>
          <a:xfrm>
            <a:off x="699170" y="771550"/>
            <a:ext cx="7704856" cy="4124206"/>
          </a:xfrm>
          <a:prstGeom prst="rect">
            <a:avLst/>
          </a:prstGeom>
        </p:spPr>
        <p:txBody>
          <a:bodyPr wrap="square">
            <a:spAutoFit/>
          </a:bodyPr>
          <a:lstStyle/>
          <a:p>
            <a:pPr indent="533400" algn="just"/>
            <a:r>
              <a:rPr lang="uz-Latn-UZ" sz="1550" b="1" dirty="0">
                <a:latin typeface="Times New Roman" panose="02020603050405020304" pitchFamily="18" charset="0"/>
                <a:cs typeface="Times New Roman" panose="02020603050405020304" pitchFamily="18" charset="0"/>
              </a:rPr>
              <a:t>Yakuniy</a:t>
            </a:r>
            <a:r>
              <a:rPr lang="uz-Cyrl-UZ" sz="1550" b="1" dirty="0">
                <a:latin typeface="Times New Roman" panose="02020603050405020304" pitchFamily="18" charset="0"/>
                <a:cs typeface="Times New Roman" panose="02020603050405020304" pitchFamily="18" charset="0"/>
              </a:rPr>
              <a:t> nazorat</a:t>
            </a:r>
            <a:r>
              <a:rPr lang="uz-Cyrl-UZ" sz="1550" dirty="0">
                <a:latin typeface="Times New Roman" panose="02020603050405020304" pitchFamily="18" charset="0"/>
                <a:cs typeface="Times New Roman" panose="02020603050405020304" pitchFamily="18" charset="0"/>
              </a:rPr>
              <a:t>: </a:t>
            </a:r>
            <a:r>
              <a:rPr lang="uz-Cyrl-UZ" sz="1400" dirty="0">
                <a:latin typeface="Times New Roman" panose="02020603050405020304" pitchFamily="18" charset="0"/>
                <a:cs typeface="Times New Roman" panose="02020603050405020304" pitchFamily="18" charset="0"/>
              </a:rPr>
              <a:t>o‘tilgan mavzular bo‘yicha </a:t>
            </a:r>
            <a:r>
              <a:rPr lang="uz-Latn-UZ" sz="1400" b="1" i="1" u="sng" dirty="0">
                <a:latin typeface="Times New Roman" panose="02020603050405020304" pitchFamily="18" charset="0"/>
                <a:cs typeface="Times New Roman" panose="02020603050405020304" pitchFamily="18" charset="0"/>
              </a:rPr>
              <a:t>yozma</a:t>
            </a:r>
            <a:r>
              <a:rPr lang="en-US" sz="1400" b="1" i="1" u="sng" dirty="0">
                <a:latin typeface="Times New Roman" panose="02020603050405020304" pitchFamily="18" charset="0"/>
                <a:cs typeface="Times New Roman" panose="02020603050405020304" pitchFamily="18" charset="0"/>
              </a:rPr>
              <a:t> (test)</a:t>
            </a:r>
            <a:r>
              <a:rPr lang="uz-Latn-UZ" sz="1400" b="1" i="1" u="sng" dirty="0">
                <a:latin typeface="Times New Roman" panose="02020603050405020304" pitchFamily="18" charset="0"/>
                <a:cs typeface="Times New Roman" panose="02020603050405020304" pitchFamily="18" charset="0"/>
              </a:rPr>
              <a:t> ish</a:t>
            </a:r>
            <a:r>
              <a:rPr lang="uz-Latn-UZ" sz="1400" dirty="0">
                <a:latin typeface="Times New Roman" panose="02020603050405020304" pitchFamily="18" charset="0"/>
                <a:cs typeface="Times New Roman" panose="02020603050405020304" pitchFamily="18" charset="0"/>
              </a:rPr>
              <a:t> shaklida </a:t>
            </a:r>
            <a:r>
              <a:rPr lang="uz-Cyrl-UZ" sz="1400" dirty="0">
                <a:latin typeface="Times New Roman" panose="02020603050405020304" pitchFamily="18" charset="0"/>
                <a:cs typeface="Times New Roman" panose="02020603050405020304" pitchFamily="18" charset="0"/>
              </a:rPr>
              <a:t>o‘tkaziladi.</a:t>
            </a:r>
            <a:endParaRPr lang="ru-RU" sz="1400" dirty="0">
              <a:latin typeface="Times New Roman" panose="02020603050405020304" pitchFamily="18" charset="0"/>
              <a:cs typeface="Times New Roman" panose="02020603050405020304" pitchFamily="18" charset="0"/>
            </a:endParaRPr>
          </a:p>
          <a:p>
            <a:pPr indent="533400" algn="just"/>
            <a:r>
              <a:rPr lang="en-US" sz="1400" dirty="0" err="1">
                <a:latin typeface="Times New Roman" panose="02020603050405020304" pitchFamily="18" charset="0"/>
                <a:cs typeface="Times New Roman" panose="02020603050405020304" pitchFamily="18" charset="0"/>
              </a:rPr>
              <a:t>Kitob</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savdosi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menejeri</a:t>
            </a:r>
            <a:r>
              <a:rPr lang="en-US" sz="1400" dirty="0">
                <a:latin typeface="Times New Roman" panose="02020603050405020304" pitchFamily="18" charset="0"/>
                <a:cs typeface="Times New Roman" panose="02020603050405020304" pitchFamily="18" charset="0"/>
              </a:rPr>
              <a:t> </a:t>
            </a:r>
            <a:r>
              <a:rPr lang="uz-Latn-UZ" sz="1400" dirty="0">
                <a:latin typeface="Times New Roman" panose="02020603050405020304" pitchFamily="18" charset="0"/>
                <a:cs typeface="Times New Roman" panose="02020603050405020304" pitchFamily="18" charset="0"/>
              </a:rPr>
              <a:t>fani uchun har bir talaba 3 ta savoldan iborat variant savollariga yozma javob beradi. Nazorat auditoriyada tashkil etiladi. Variant savolnoma savollari </a:t>
            </a:r>
            <a:r>
              <a:rPr lang="en-US" sz="1400" dirty="0" err="1">
                <a:latin typeface="Times New Roman" panose="02020603050405020304" pitchFamily="18" charset="0"/>
                <a:cs typeface="Times New Roman" panose="02020603050405020304" pitchFamily="18" charset="0"/>
              </a:rPr>
              <a:t>Kitob</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savdosi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menejeri</a:t>
            </a:r>
            <a:r>
              <a:rPr lang="uz-Latn-UZ" sz="1400" dirty="0">
                <a:latin typeface="Times New Roman" panose="02020603050405020304" pitchFamily="18" charset="0"/>
                <a:cs typeface="Times New Roman" panose="02020603050405020304" pitchFamily="18" charset="0"/>
              </a:rPr>
              <a:t> fani mavzulariga tegishli manbalar mazmunini qamrab oladi. 3 ta savol uchun 80 daqiqa vaqt beriladi.</a:t>
            </a:r>
            <a:endParaRPr lang="ru-RU" sz="1550" dirty="0">
              <a:latin typeface="Times New Roman" panose="02020603050405020304" pitchFamily="18" charset="0"/>
              <a:cs typeface="Times New Roman" panose="02020603050405020304" pitchFamily="18" charset="0"/>
            </a:endParaRPr>
          </a:p>
          <a:p>
            <a:pPr indent="533400"/>
            <a:r>
              <a:rPr lang="uz-Latn-UZ" sz="1550" dirty="0">
                <a:latin typeface="Times New Roman" panose="02020603050405020304" pitchFamily="18" charset="0"/>
                <a:cs typeface="Times New Roman" panose="02020603050405020304" pitchFamily="18" charset="0"/>
              </a:rPr>
              <a:t>Yozma ishni baholash mezoni: Talaba jami savollardan 3 tasiga to‘g‘ri va to‘liq javob bersa 5 baho beriladi. </a:t>
            </a:r>
            <a:r>
              <a:rPr lang="en-US" sz="1550" dirty="0" err="1">
                <a:latin typeface="Times New Roman" panose="02020603050405020304" pitchFamily="18" charset="0"/>
                <a:cs typeface="Times New Roman" panose="02020603050405020304" pitchFamily="18" charset="0"/>
              </a:rPr>
              <a:t>Talaba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jami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savollardan</a:t>
            </a:r>
            <a:r>
              <a:rPr lang="en-US" sz="1550" dirty="0">
                <a:latin typeface="Times New Roman" panose="02020603050405020304" pitchFamily="18" charset="0"/>
                <a:cs typeface="Times New Roman" panose="02020603050405020304" pitchFamily="18" charset="0"/>
              </a:rPr>
              <a:t> 2 </a:t>
            </a:r>
            <a:r>
              <a:rPr lang="en-US" sz="1550" dirty="0" err="1">
                <a:latin typeface="Times New Roman" panose="02020603050405020304" pitchFamily="18" charset="0"/>
                <a:cs typeface="Times New Roman" panose="02020603050405020304" pitchFamily="18" charset="0"/>
              </a:rPr>
              <a:t>tasiga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to‘g‘ri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va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to‘liq</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javob</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bersa</a:t>
            </a:r>
            <a:r>
              <a:rPr lang="en-US" sz="1550" dirty="0">
                <a:latin typeface="Times New Roman" panose="02020603050405020304" pitchFamily="18" charset="0"/>
                <a:cs typeface="Times New Roman" panose="02020603050405020304" pitchFamily="18" charset="0"/>
              </a:rPr>
              <a:t> 4 </a:t>
            </a:r>
            <a:r>
              <a:rPr lang="en-US" sz="1550" dirty="0" err="1">
                <a:latin typeface="Times New Roman" panose="02020603050405020304" pitchFamily="18" charset="0"/>
                <a:cs typeface="Times New Roman" panose="02020603050405020304" pitchFamily="18" charset="0"/>
              </a:rPr>
              <a:t>baho</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beriladi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Talaba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jami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savollardan</a:t>
            </a:r>
            <a:r>
              <a:rPr lang="en-US" sz="1550" dirty="0">
                <a:latin typeface="Times New Roman" panose="02020603050405020304" pitchFamily="18" charset="0"/>
                <a:cs typeface="Times New Roman" panose="02020603050405020304" pitchFamily="18" charset="0"/>
              </a:rPr>
              <a:t> 1 </a:t>
            </a:r>
            <a:r>
              <a:rPr lang="en-US" sz="1550" dirty="0" err="1">
                <a:latin typeface="Times New Roman" panose="02020603050405020304" pitchFamily="18" charset="0"/>
                <a:cs typeface="Times New Roman" panose="02020603050405020304" pitchFamily="18" charset="0"/>
              </a:rPr>
              <a:t>tasiga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to‘g‘ri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va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to‘liq</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javob</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bersa</a:t>
            </a:r>
            <a:r>
              <a:rPr lang="en-US" sz="1550" dirty="0">
                <a:latin typeface="Times New Roman" panose="02020603050405020304" pitchFamily="18" charset="0"/>
                <a:cs typeface="Times New Roman" panose="02020603050405020304" pitchFamily="18" charset="0"/>
              </a:rPr>
              <a:t> 3 </a:t>
            </a:r>
            <a:r>
              <a:rPr lang="en-US" sz="1550" dirty="0" err="1">
                <a:latin typeface="Times New Roman" panose="02020603050405020304" pitchFamily="18" charset="0"/>
                <a:cs typeface="Times New Roman" panose="02020603050405020304" pitchFamily="18" charset="0"/>
              </a:rPr>
              <a:t>baho</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beriladi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Talaba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jami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savollardan</a:t>
            </a:r>
            <a:r>
              <a:rPr lang="en-US" sz="1550" dirty="0">
                <a:latin typeface="Times New Roman" panose="02020603050405020304" pitchFamily="18" charset="0"/>
                <a:cs typeface="Times New Roman" panose="02020603050405020304" pitchFamily="18" charset="0"/>
              </a:rPr>
              <a:t> 0 </a:t>
            </a:r>
            <a:r>
              <a:rPr lang="en-US" sz="1550" dirty="0" err="1">
                <a:latin typeface="Times New Roman" panose="02020603050405020304" pitchFamily="18" charset="0"/>
                <a:cs typeface="Times New Roman" panose="02020603050405020304" pitchFamily="18" charset="0"/>
              </a:rPr>
              <a:t>va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undan</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kamiga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to‘g‘ri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javob</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bersa</a:t>
            </a:r>
            <a:r>
              <a:rPr lang="en-US" sz="1550" dirty="0">
                <a:latin typeface="Times New Roman" panose="02020603050405020304" pitchFamily="18" charset="0"/>
                <a:cs typeface="Times New Roman" panose="02020603050405020304" pitchFamily="18" charset="0"/>
              </a:rPr>
              <a:t> 2 </a:t>
            </a:r>
            <a:r>
              <a:rPr lang="en-US" sz="1550" dirty="0" err="1">
                <a:latin typeface="Times New Roman" panose="02020603050405020304" pitchFamily="18" charset="0"/>
                <a:cs typeface="Times New Roman" panose="02020603050405020304" pitchFamily="18" charset="0"/>
              </a:rPr>
              <a:t>baho</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beriladi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va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YNni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topshira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olmagan</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hisoblanadi</a:t>
            </a:r>
            <a:r>
              <a:rPr lang="en-US" sz="1550" dirty="0">
                <a:latin typeface="Times New Roman" panose="02020603050405020304" pitchFamily="18" charset="0"/>
                <a:cs typeface="Times New Roman" panose="02020603050405020304" pitchFamily="18" charset="0"/>
              </a:rPr>
              <a:t>.</a:t>
            </a:r>
            <a:endParaRPr lang="ru-RU" sz="1550" dirty="0">
              <a:latin typeface="Times New Roman" panose="02020603050405020304" pitchFamily="18" charset="0"/>
              <a:cs typeface="Times New Roman" panose="02020603050405020304" pitchFamily="18" charset="0"/>
            </a:endParaRPr>
          </a:p>
          <a:p>
            <a:pPr indent="533400"/>
            <a:r>
              <a:rPr lang="en-US" sz="1550" dirty="0">
                <a:latin typeface="Times New Roman" panose="02020603050405020304" pitchFamily="18" charset="0"/>
                <a:cs typeface="Times New Roman" panose="02020603050405020304" pitchFamily="18" charset="0"/>
              </a:rPr>
              <a:t>YN </a:t>
            </a:r>
            <a:r>
              <a:rPr lang="en-US" sz="1550" dirty="0" err="1">
                <a:latin typeface="Times New Roman" panose="02020603050405020304" pitchFamily="18" charset="0"/>
                <a:cs typeface="Times New Roman" panose="02020603050405020304" pitchFamily="18" charset="0"/>
              </a:rPr>
              <a:t>savollaridan</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namuna</a:t>
            </a:r>
            <a:r>
              <a:rPr lang="en-US" sz="1550" dirty="0">
                <a:latin typeface="Times New Roman" panose="02020603050405020304" pitchFamily="18" charset="0"/>
                <a:cs typeface="Times New Roman" panose="02020603050405020304" pitchFamily="18" charset="0"/>
              </a:rPr>
              <a:t>:</a:t>
            </a:r>
            <a:endParaRPr lang="ru-RU" sz="1550" dirty="0">
              <a:latin typeface="Times New Roman" panose="02020603050405020304" pitchFamily="18" charset="0"/>
              <a:cs typeface="Times New Roman" panose="02020603050405020304" pitchFamily="18" charset="0"/>
            </a:endParaRPr>
          </a:p>
          <a:p>
            <a:pPr indent="533400" algn="ctr"/>
            <a:r>
              <a:rPr lang="uz-Cyrl-UZ" sz="1550" b="1" dirty="0">
                <a:latin typeface="Times New Roman" panose="02020603050405020304" pitchFamily="18" charset="0"/>
                <a:cs typeface="Times New Roman" panose="02020603050405020304" pitchFamily="18" charset="0"/>
              </a:rPr>
              <a:t>1-bilet</a:t>
            </a:r>
            <a:endParaRPr lang="en-US" sz="155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GB" sz="1600" dirty="0">
                <a:latin typeface="Times New Roman" panose="02020603050405020304" pitchFamily="18" charset="0"/>
                <a:cs typeface="Times New Roman" panose="02020603050405020304" pitchFamily="18" charset="0"/>
              </a:rPr>
              <a:t>Agar </a:t>
            </a:r>
            <a:r>
              <a:rPr lang="en-GB" sz="1600" dirty="0" err="1">
                <a:latin typeface="Times New Roman" panose="02020603050405020304" pitchFamily="18" charset="0"/>
                <a:cs typeface="Times New Roman" panose="02020603050405020304" pitchFamily="18" charset="0"/>
              </a:rPr>
              <a:t>kitob</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savdosi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pasayib</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ketgan</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bo'lsa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savdo</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ko'rsatkichlarini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yaxshilash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uchun</a:t>
            </a:r>
            <a:r>
              <a:rPr lang="en-GB" sz="1600" dirty="0">
                <a:latin typeface="Times New Roman" panose="02020603050405020304" pitchFamily="18" charset="0"/>
                <a:cs typeface="Times New Roman" panose="02020603050405020304" pitchFamily="18" charset="0"/>
              </a:rPr>
              <a:t> </a:t>
            </a:r>
          </a:p>
          <a:p>
            <a:r>
              <a:rPr lang="en-GB" sz="1600" dirty="0" err="1">
                <a:latin typeface="Times New Roman" panose="02020603050405020304" pitchFamily="18" charset="0"/>
                <a:cs typeface="Times New Roman" panose="02020603050405020304" pitchFamily="18" charset="0"/>
              </a:rPr>
              <a:t>qanday</a:t>
            </a:r>
            <a:r>
              <a:rPr lang="en-GB" sz="1600" dirty="0">
                <a:latin typeface="Times New Roman" panose="02020603050405020304" pitchFamily="18" charset="0"/>
                <a:cs typeface="Times New Roman" panose="02020603050405020304" pitchFamily="18" charset="0"/>
              </a:rPr>
              <a:t> marketing </a:t>
            </a:r>
            <a:r>
              <a:rPr lang="en-GB" sz="1600" dirty="0" err="1">
                <a:latin typeface="Times New Roman" panose="02020603050405020304" pitchFamily="18" charset="0"/>
                <a:cs typeface="Times New Roman" panose="02020603050405020304" pitchFamily="18" charset="0"/>
              </a:rPr>
              <a:t>strategiyalarini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ishlab</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chiqish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mumkin</a:t>
            </a:r>
            <a:r>
              <a:rPr lang="en-GB" sz="1600" dirty="0">
                <a:latin typeface="Times New Roman" panose="02020603050405020304" pitchFamily="18" charset="0"/>
                <a:cs typeface="Times New Roman" panose="02020603050405020304" pitchFamily="18" charset="0"/>
              </a:rPr>
              <a:t>?</a:t>
            </a:r>
          </a:p>
          <a:p>
            <a:pPr marL="342900" indent="-342900">
              <a:buFont typeface="+mj-lt"/>
              <a:buAutoNum type="arabicPeriod"/>
            </a:pPr>
            <a:r>
              <a:rPr lang="en-GB" sz="1600" dirty="0" err="1">
                <a:latin typeface="Times New Roman" panose="02020603050405020304" pitchFamily="18" charset="0"/>
                <a:cs typeface="Times New Roman" panose="02020603050405020304" pitchFamily="18" charset="0"/>
              </a:rPr>
              <a:t>Elektron</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kitoblar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qog'ozli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kitoblar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savdosi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o'rtasidagi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farqlar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qanday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buni</a:t>
            </a:r>
            <a:r>
              <a:rPr lang="en-GB" sz="1600" dirty="0">
                <a:latin typeface="Times New Roman" panose="02020603050405020304" pitchFamily="18" charset="0"/>
                <a:cs typeface="Times New Roman" panose="02020603050405020304" pitchFamily="18" charset="0"/>
              </a:rPr>
              <a:t> </a:t>
            </a:r>
          </a:p>
          <a:p>
            <a:r>
              <a:rPr lang="en-GB" sz="1600" dirty="0" err="1">
                <a:latin typeface="Times New Roman" panose="02020603050405020304" pitchFamily="18" charset="0"/>
                <a:cs typeface="Times New Roman" panose="02020603050405020304" pitchFamily="18" charset="0"/>
              </a:rPr>
              <a:t>hisobga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olib</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savdo</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menejeri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qanday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yondashuvni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qo'llashi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kerak</a:t>
            </a:r>
            <a:r>
              <a:rPr lang="en-GB" sz="1600" dirty="0">
                <a:latin typeface="Times New Roman" panose="02020603050405020304" pitchFamily="18" charset="0"/>
                <a:cs typeface="Times New Roman" panose="02020603050405020304" pitchFamily="18" charset="0"/>
              </a:rPr>
              <a:t>?</a:t>
            </a:r>
          </a:p>
          <a:p>
            <a:pPr marL="342900" indent="-342900">
              <a:buFont typeface="+mj-lt"/>
              <a:buAutoNum type="arabicPeriod"/>
            </a:pPr>
            <a:r>
              <a:rPr lang="en-GB" sz="1600" dirty="0" err="1">
                <a:latin typeface="Times New Roman" panose="02020603050405020304" pitchFamily="18" charset="0"/>
                <a:cs typeface="Times New Roman" panose="02020603050405020304" pitchFamily="18" charset="0"/>
              </a:rPr>
              <a:t>Kitob</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savdosida</a:t>
            </a:r>
            <a:r>
              <a:rPr lang="en-GB" sz="1600" dirty="0">
                <a:latin typeface="Times New Roman" panose="02020603050405020304" pitchFamily="18" charset="0"/>
                <a:cs typeface="Times New Roman" panose="02020603050405020304" pitchFamily="18" charset="0"/>
              </a:rPr>
              <a:t> CRM (Customer Relationship Management) </a:t>
            </a:r>
            <a:r>
              <a:rPr lang="en-GB" sz="1600" dirty="0" err="1">
                <a:latin typeface="Times New Roman" panose="02020603050405020304" pitchFamily="18" charset="0"/>
                <a:cs typeface="Times New Roman" panose="02020603050405020304" pitchFamily="18" charset="0"/>
              </a:rPr>
              <a:t>tizimlarining</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o'rni</a:t>
            </a:r>
            <a:r>
              <a:rPr lang="en-GB" sz="1600" dirty="0">
                <a:latin typeface="Times New Roman" panose="02020603050405020304" pitchFamily="18" charset="0"/>
                <a:cs typeface="Times New Roman" panose="02020603050405020304" pitchFamily="18" charset="0"/>
              </a:rPr>
              <a:t> </a:t>
            </a:r>
          </a:p>
          <a:p>
            <a:r>
              <a:rPr lang="en-GB" sz="1600" dirty="0" err="1">
                <a:latin typeface="Times New Roman" panose="02020603050405020304" pitchFamily="18" charset="0"/>
                <a:cs typeface="Times New Roman" panose="02020603050405020304" pitchFamily="18" charset="0"/>
              </a:rPr>
              <a:t>qanday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ularning</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samaradorligini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oshirish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uchun</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qanday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qadamlar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qo'yilishi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kerak</a:t>
            </a:r>
            <a:r>
              <a:rPr lang="en-GB" sz="16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832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0"/>
            <a:ext cx="9144000" cy="576064"/>
          </a:xfrm>
        </p:spPr>
        <p:txBody>
          <a:bodyPr/>
          <a:lstStyle/>
          <a:p>
            <a:r>
              <a:rPr lang="en-US" sz="1600" dirty="0">
                <a:latin typeface="Times New Roman" panose="02020603050405020304" pitchFamily="18" charset="0"/>
                <a:cs typeface="Times New Roman" panose="02020603050405020304" pitchFamily="18" charset="0"/>
              </a:rPr>
              <a:t>FANNI O‘QITISH JARAYONIDA FOYDALANILADIGAN ADABIYOTLAR</a:t>
            </a:r>
            <a:endParaRPr lang="ko-KR" altLang="en-US" sz="16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209778914"/>
              </p:ext>
            </p:extLst>
          </p:nvPr>
        </p:nvGraphicFramePr>
        <p:xfrm>
          <a:off x="755576" y="555526"/>
          <a:ext cx="7632848" cy="4217477"/>
        </p:xfrm>
        <a:graphic>
          <a:graphicData uri="http://schemas.openxmlformats.org/drawingml/2006/table">
            <a:tbl>
              <a:tblPr firstRow="1" bandRow="1">
                <a:tableStyleId>{5C22544A-7EE6-4342-B048-85BDC9FD1C3A}</a:tableStyleId>
              </a:tblPr>
              <a:tblGrid>
                <a:gridCol w="576064">
                  <a:extLst>
                    <a:ext uri="{9D8B030D-6E8A-4147-A177-3AD203B41FA5}">
                      <a16:colId xmlns:a16="http://schemas.microsoft.com/office/drawing/2014/main" val="3338535941"/>
                    </a:ext>
                  </a:extLst>
                </a:gridCol>
                <a:gridCol w="7056784">
                  <a:extLst>
                    <a:ext uri="{9D8B030D-6E8A-4147-A177-3AD203B41FA5}">
                      <a16:colId xmlns:a16="http://schemas.microsoft.com/office/drawing/2014/main" val="3702359518"/>
                    </a:ext>
                  </a:extLst>
                </a:gridCol>
              </a:tblGrid>
              <a:tr h="363305">
                <a:tc>
                  <a:txBody>
                    <a:bodyPr/>
                    <a:lstStyle/>
                    <a:p>
                      <a:pPr algn="ct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uz-Cyrl-UZ" sz="1400" b="1" dirty="0">
                          <a:solidFill>
                            <a:srgbClr val="000000"/>
                          </a:solidFill>
                          <a:effectLst/>
                          <a:latin typeface="Times New Roman" panose="02020603050405020304" pitchFamily="18" charset="0"/>
                          <a:cs typeface="Times New Roman" panose="02020603050405020304" pitchFamily="18" charset="0"/>
                        </a:rPr>
                        <a:t>Asosiy adabiyotlar</a:t>
                      </a:r>
                      <a:endParaRPr lang="ru-RU" sz="14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1703480"/>
                  </a:ext>
                </a:extLst>
              </a:tr>
              <a:tr h="415988">
                <a:tc>
                  <a:txBody>
                    <a:bodyPr/>
                    <a:lstStyle/>
                    <a:p>
                      <a:pPr algn="ctr"/>
                      <a:r>
                        <a:rPr lang="en-US" sz="1400" dirty="0">
                          <a:latin typeface="Times New Roman" panose="02020603050405020304" pitchFamily="18" charset="0"/>
                          <a:cs typeface="Times New Roman" panose="02020603050405020304" pitchFamily="18" charset="0"/>
                        </a:rPr>
                        <a:t>1</a:t>
                      </a:r>
                      <a:endParaRPr lang="ru-RU" sz="1400" dirty="0">
                        <a:latin typeface="Times New Roman" panose="02020603050405020304" pitchFamily="18" charset="0"/>
                        <a:cs typeface="Times New Roman" panose="02020603050405020304" pitchFamily="18" charset="0"/>
                      </a:endParaRPr>
                    </a:p>
                  </a:txBody>
                  <a:tcPr/>
                </a:tc>
                <a:tc>
                  <a:txBody>
                    <a:bodyPr/>
                    <a:lstStyle/>
                    <a:p>
                      <a:pPr marL="0" lvl="0" indent="0" algn="l">
                        <a:spcAft>
                          <a:spcPts val="0"/>
                        </a:spcAft>
                        <a:buFont typeface="+mj-lt"/>
                        <a:buNone/>
                        <a:tabLst>
                          <a:tab pos="653415" algn="l"/>
                        </a:tabLst>
                      </a:pPr>
                      <a:r>
                        <a:rPr lang="en-GB" sz="1200" b="1" dirty="0">
                          <a:latin typeface="Times New Roman" panose="02020603050405020304" pitchFamily="18" charset="0"/>
                          <a:cs typeface="Times New Roman" panose="02020603050405020304" pitchFamily="18" charset="0"/>
                        </a:rPr>
                        <a:t>Matthew Dixon &amp; Brent Adamson — </a:t>
                      </a:r>
                      <a:r>
                        <a:rPr lang="en-GB" sz="1200" b="1" i="1" dirty="0">
                          <a:latin typeface="Times New Roman" panose="02020603050405020304" pitchFamily="18" charset="0"/>
                          <a:cs typeface="Times New Roman" panose="02020603050405020304" pitchFamily="18" charset="0"/>
                        </a:rPr>
                        <a:t>The Challenger Sale</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Mijozlar</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bilan</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samarali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muloqot</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o‘rnatish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va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murakkab</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savdo</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jarayonlarini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boshqarish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bo‘yicha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ilg‘or</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yondashuvlar</a:t>
                      </a:r>
                      <a:r>
                        <a:rPr lang="en-GB" sz="1200" dirty="0">
                          <a:latin typeface="Times New Roman" panose="02020603050405020304" pitchFamily="18" charset="0"/>
                          <a:cs typeface="Times New Roman" panose="02020603050405020304" pitchFamily="18" charset="0"/>
                        </a:rPr>
                        <a:t>.</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41564102"/>
                  </a:ext>
                </a:extLst>
              </a:tr>
              <a:tr h="337885">
                <a:tc>
                  <a:txBody>
                    <a:bodyPr/>
                    <a:lstStyle/>
                    <a:p>
                      <a:pPr algn="ctr"/>
                      <a:r>
                        <a:rPr lang="en-US" sz="1400" dirty="0">
                          <a:latin typeface="Times New Roman" panose="02020603050405020304" pitchFamily="18" charset="0"/>
                          <a:cs typeface="Times New Roman" panose="02020603050405020304" pitchFamily="18" charset="0"/>
                        </a:rPr>
                        <a:t>2</a:t>
                      </a:r>
                      <a:endParaRPr lang="ru-RU" sz="1400" dirty="0">
                        <a:latin typeface="Times New Roman" panose="02020603050405020304" pitchFamily="18" charset="0"/>
                        <a:cs typeface="Times New Roman" panose="02020603050405020304" pitchFamily="18" charset="0"/>
                      </a:endParaRPr>
                    </a:p>
                  </a:txBody>
                  <a:tcPr/>
                </a:tc>
                <a:tc>
                  <a:txBody>
                    <a:bodyPr/>
                    <a:lstStyle/>
                    <a:p>
                      <a:pPr marL="0" lvl="0" indent="0" algn="l">
                        <a:spcAft>
                          <a:spcPts val="0"/>
                        </a:spcAft>
                        <a:buFont typeface="+mj-lt"/>
                        <a:buNone/>
                        <a:tabLst>
                          <a:tab pos="653415" algn="l"/>
                        </a:tabLst>
                      </a:pPr>
                      <a:r>
                        <a:rPr lang="en-GB" sz="1200" b="1" dirty="0">
                          <a:latin typeface="Times New Roman" panose="02020603050405020304" pitchFamily="18" charset="0"/>
                          <a:cs typeface="Times New Roman" panose="02020603050405020304" pitchFamily="18" charset="0"/>
                        </a:rPr>
                        <a:t>Tom Peters &amp; Robert H. Waterman Jr. — </a:t>
                      </a:r>
                      <a:r>
                        <a:rPr lang="en-GB" sz="1200" b="1" i="1" dirty="0">
                          <a:latin typeface="Times New Roman" panose="02020603050405020304" pitchFamily="18" charset="0"/>
                          <a:cs typeface="Times New Roman" panose="02020603050405020304" pitchFamily="18" charset="0"/>
                        </a:rPr>
                        <a:t>In Search of Excellence</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Muvaffaqiyatli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kompaniyalar</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tajribasi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asosida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menejment</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san'ati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va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ilm-fanining</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tahlili</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79390270"/>
                  </a:ext>
                </a:extLst>
              </a:tr>
              <a:tr h="415988">
                <a:tc>
                  <a:txBody>
                    <a:bodyPr/>
                    <a:lstStyle/>
                    <a:p>
                      <a:pPr algn="ctr"/>
                      <a:r>
                        <a:rPr lang="en-US" sz="1400" dirty="0">
                          <a:latin typeface="Times New Roman" panose="02020603050405020304" pitchFamily="18" charset="0"/>
                          <a:cs typeface="Times New Roman" panose="02020603050405020304" pitchFamily="18" charset="0"/>
                        </a:rPr>
                        <a:t>3</a:t>
                      </a:r>
                      <a:endParaRPr lang="ru-RU" sz="1400" dirty="0">
                        <a:latin typeface="Times New Roman" panose="02020603050405020304" pitchFamily="18" charset="0"/>
                        <a:cs typeface="Times New Roman" panose="02020603050405020304" pitchFamily="18" charset="0"/>
                      </a:endParaRPr>
                    </a:p>
                  </a:txBody>
                  <a:tcPr/>
                </a:tc>
                <a:tc>
                  <a:txBody>
                    <a:bodyPr/>
                    <a:lstStyle/>
                    <a:p>
                      <a:pPr algn="l">
                        <a:spcAft>
                          <a:spcPts val="0"/>
                        </a:spcAft>
                        <a:tabLst>
                          <a:tab pos="400050" algn="l"/>
                          <a:tab pos="685800" algn="l"/>
                        </a:tabLst>
                      </a:pPr>
                      <a:r>
                        <a:rPr lang="en-GB" sz="1200" b="1" dirty="0">
                          <a:latin typeface="Times New Roman" panose="02020603050405020304" pitchFamily="18" charset="0"/>
                          <a:cs typeface="Times New Roman" panose="02020603050405020304" pitchFamily="18" charset="0"/>
                        </a:rPr>
                        <a:t>W. Chan Kim &amp; Renée Mauborgne — </a:t>
                      </a:r>
                      <a:r>
                        <a:rPr lang="en-GB" sz="1200" b="1" i="1" dirty="0">
                          <a:latin typeface="Times New Roman" panose="02020603050405020304" pitchFamily="18" charset="0"/>
                          <a:cs typeface="Times New Roman" panose="02020603050405020304" pitchFamily="18" charset="0"/>
                        </a:rPr>
                        <a:t>Blue Ocean Strategy</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Raqobatsiz</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bozorlarni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yaratish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va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innovatsion</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strategiyalarni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ishlab</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chiqish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bo‘yicha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qo‘llanma</a:t>
                      </a:r>
                      <a:r>
                        <a:rPr lang="en-GB" sz="1200" dirty="0">
                          <a:latin typeface="Times New Roman" panose="02020603050405020304" pitchFamily="18" charset="0"/>
                          <a:cs typeface="Times New Roman" panose="02020603050405020304" pitchFamily="18" charset="0"/>
                        </a:rPr>
                        <a:t>.</a:t>
                      </a:r>
                      <a:endParaRPr lang="en-GB"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51534272"/>
                  </a:ext>
                </a:extLst>
              </a:tr>
              <a:tr h="306028">
                <a:tc>
                  <a:txBody>
                    <a:bodyPr/>
                    <a:lstStyle/>
                    <a:p>
                      <a:pPr algn="ct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uz-Cyrl-UZ" sz="1200" b="1" dirty="0">
                          <a:solidFill>
                            <a:srgbClr val="000000"/>
                          </a:solidFill>
                          <a:effectLst/>
                          <a:latin typeface="Times New Roman" panose="02020603050405020304" pitchFamily="18" charset="0"/>
                          <a:cs typeface="Times New Roman" panose="02020603050405020304" pitchFamily="18" charset="0"/>
                        </a:rPr>
                        <a:t>Qo</a:t>
                      </a:r>
                      <a:r>
                        <a:rPr lang="en-US" sz="1200" b="1" dirty="0">
                          <a:solidFill>
                            <a:srgbClr val="000000"/>
                          </a:solidFill>
                          <a:effectLst/>
                          <a:latin typeface="Times New Roman" panose="02020603050405020304" pitchFamily="18" charset="0"/>
                          <a:cs typeface="Times New Roman" panose="02020603050405020304" pitchFamily="18" charset="0"/>
                        </a:rPr>
                        <a:t>‘</a:t>
                      </a:r>
                      <a:r>
                        <a:rPr lang="uz-Cyrl-UZ" sz="1200" b="1" dirty="0">
                          <a:solidFill>
                            <a:srgbClr val="000000"/>
                          </a:solidFill>
                          <a:effectLst/>
                          <a:latin typeface="Times New Roman" panose="02020603050405020304" pitchFamily="18" charset="0"/>
                          <a:cs typeface="Times New Roman" panose="02020603050405020304" pitchFamily="18" charset="0"/>
                        </a:rPr>
                        <a:t>shimcha adabiyotlar</a:t>
                      </a:r>
                      <a:endParaRPr lang="ru-RU" sz="12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844163"/>
                  </a:ext>
                </a:extLst>
              </a:tr>
              <a:tr h="363305">
                <a:tc>
                  <a:txBody>
                    <a:bodyPr/>
                    <a:lstStyle/>
                    <a:p>
                      <a:pPr algn="ctr"/>
                      <a:r>
                        <a:rPr lang="en-US" sz="1400" dirty="0">
                          <a:latin typeface="Times New Roman" panose="02020603050405020304" pitchFamily="18" charset="0"/>
                          <a:cs typeface="Times New Roman" panose="02020603050405020304" pitchFamily="18" charset="0"/>
                        </a:rPr>
                        <a:t>1</a:t>
                      </a:r>
                      <a:endParaRPr lang="ru-RU" sz="1400" dirty="0">
                        <a:latin typeface="Times New Roman" panose="02020603050405020304" pitchFamily="18" charset="0"/>
                        <a:cs typeface="Times New Roman" panose="02020603050405020304" pitchFamily="18" charset="0"/>
                      </a:endParaRPr>
                    </a:p>
                  </a:txBody>
                  <a:tcPr/>
                </a:tc>
                <a:tc>
                  <a:txBody>
                    <a:bodyPr/>
                    <a:lstStyle/>
                    <a:p>
                      <a:pPr marL="0" lvl="0" indent="0" algn="l">
                        <a:spcAft>
                          <a:spcPts val="0"/>
                        </a:spcAft>
                        <a:buFont typeface="+mj-lt"/>
                        <a:buNone/>
                      </a:pPr>
                      <a:r>
                        <a:rPr lang="en-GB" sz="1200" b="1" dirty="0">
                          <a:latin typeface="Times New Roman" panose="02020603050405020304" pitchFamily="18" charset="0"/>
                          <a:cs typeface="Times New Roman" panose="02020603050405020304" pitchFamily="18" charset="0"/>
                        </a:rPr>
                        <a:t>Alan D. Kelly — </a:t>
                      </a:r>
                      <a:r>
                        <a:rPr lang="en-GB" sz="1200" b="1" i="1" dirty="0">
                          <a:latin typeface="Times New Roman" panose="02020603050405020304" pitchFamily="18" charset="0"/>
                          <a:cs typeface="Times New Roman" panose="02020603050405020304" pitchFamily="18" charset="0"/>
                        </a:rPr>
                        <a:t>The Elements of Influence</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Raqobat</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obro</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brend</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va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jamoatchilik</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bilan</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aloqalarni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boshqarishning</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tizimli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yondashuvi</a:t>
                      </a:r>
                      <a:r>
                        <a:rPr lang="en-GB" sz="1200" dirty="0">
                          <a:latin typeface="Times New Roman" panose="02020603050405020304" pitchFamily="18" charset="0"/>
                          <a:cs typeface="Times New Roman" panose="02020603050405020304" pitchFamily="18" charset="0"/>
                        </a:rPr>
                        <a:t>.</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4823375"/>
                  </a:ext>
                </a:extLst>
              </a:tr>
              <a:tr h="388956">
                <a:tc>
                  <a:txBody>
                    <a:bodyPr/>
                    <a:lstStyle/>
                    <a:p>
                      <a:pPr algn="ctr"/>
                      <a:r>
                        <a:rPr lang="en-US" sz="1400" dirty="0">
                          <a:latin typeface="Times New Roman" panose="02020603050405020304" pitchFamily="18" charset="0"/>
                          <a:cs typeface="Times New Roman" panose="02020603050405020304" pitchFamily="18" charset="0"/>
                        </a:rPr>
                        <a:t>2</a:t>
                      </a:r>
                      <a:endParaRPr lang="ru-RU" sz="1400" dirty="0">
                        <a:latin typeface="Times New Roman" panose="02020603050405020304" pitchFamily="18" charset="0"/>
                        <a:cs typeface="Times New Roman" panose="02020603050405020304" pitchFamily="18" charset="0"/>
                      </a:endParaRPr>
                    </a:p>
                  </a:txBody>
                  <a:tcPr/>
                </a:tc>
                <a:tc>
                  <a:txBody>
                    <a:bodyPr/>
                    <a:lstStyle/>
                    <a:p>
                      <a:pPr lvl="0"/>
                      <a:r>
                        <a:rPr lang="en-GB" sz="1200" b="1" dirty="0">
                          <a:latin typeface="Times New Roman" panose="02020603050405020304" pitchFamily="18" charset="0"/>
                          <a:cs typeface="Times New Roman" panose="02020603050405020304" pitchFamily="18" charset="0"/>
                        </a:rPr>
                        <a:t>Ken Blanchard &amp; Spencer Johnson — </a:t>
                      </a:r>
                      <a:r>
                        <a:rPr lang="en-GB" sz="1200" b="1" i="1" dirty="0">
                          <a:latin typeface="Times New Roman" panose="02020603050405020304" pitchFamily="18" charset="0"/>
                          <a:cs typeface="Times New Roman" panose="02020603050405020304" pitchFamily="18" charset="0"/>
                        </a:rPr>
                        <a:t>The One Minute Manager</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Samarali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menejment</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uslublari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va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tezkor</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qarorlar</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qabul</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qilish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bo‘yicha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amaliy</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maslahatlar</a:t>
                      </a:r>
                      <a:r>
                        <a:rPr lang="en-GB" sz="1200" dirty="0">
                          <a:latin typeface="Times New Roman" panose="02020603050405020304" pitchFamily="18" charset="0"/>
                          <a:cs typeface="Times New Roman" panose="02020603050405020304" pitchFamily="18" charset="0"/>
                        </a:rPr>
                        <a:t>.</a:t>
                      </a:r>
                      <a:endParaRPr lang="en-GB" sz="12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721125983"/>
                  </a:ext>
                </a:extLst>
              </a:tr>
              <a:tr h="288032">
                <a:tc>
                  <a:txBody>
                    <a:bodyPr/>
                    <a:lstStyle/>
                    <a:p>
                      <a:pPr algn="ctr"/>
                      <a:r>
                        <a:rPr lang="en-US" sz="1400" dirty="0">
                          <a:latin typeface="Times New Roman" panose="02020603050405020304" pitchFamily="18" charset="0"/>
                          <a:cs typeface="Times New Roman" panose="02020603050405020304" pitchFamily="18" charset="0"/>
                        </a:rPr>
                        <a:t>3</a:t>
                      </a:r>
                      <a:endParaRPr lang="ru-RU" sz="1400" dirty="0">
                        <a:latin typeface="Times New Roman" panose="02020603050405020304" pitchFamily="18" charset="0"/>
                        <a:cs typeface="Times New Roman" panose="02020603050405020304" pitchFamily="18" charset="0"/>
                      </a:endParaRPr>
                    </a:p>
                  </a:txBody>
                  <a:tcPr/>
                </a:tc>
                <a:tc>
                  <a:txBody>
                    <a:bodyPr/>
                    <a:lstStyle/>
                    <a:p>
                      <a:pPr lvl="0"/>
                      <a:r>
                        <a:rPr lang="en-GB" sz="1200" b="1" dirty="0">
                          <a:latin typeface="Times New Roman" panose="02020603050405020304" pitchFamily="18" charset="0"/>
                          <a:cs typeface="Times New Roman" panose="02020603050405020304" pitchFamily="18" charset="0"/>
                        </a:rPr>
                        <a:t>Philip Delves Broughton — </a:t>
                      </a:r>
                      <a:r>
                        <a:rPr lang="en-GB" sz="1200" b="1" i="1" dirty="0">
                          <a:latin typeface="Times New Roman" panose="02020603050405020304" pitchFamily="18" charset="0"/>
                          <a:cs typeface="Times New Roman" panose="02020603050405020304" pitchFamily="18" charset="0"/>
                        </a:rPr>
                        <a:t>The Art of the Sale</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Savdo</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san'ati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va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mijozlar</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bilan</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muvaffaqiyatli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muloqot</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o‘rnatish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bo‘yicha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tajribalar</a:t>
                      </a:r>
                      <a:r>
                        <a:rPr lang="en-GB" sz="1200" dirty="0">
                          <a:latin typeface="Times New Roman" panose="02020603050405020304" pitchFamily="18" charset="0"/>
                          <a:cs typeface="Times New Roman" panose="02020603050405020304" pitchFamily="18" charset="0"/>
                        </a:rPr>
                        <a:t>.</a:t>
                      </a:r>
                      <a:endParaRPr lang="en-GB" sz="12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823526947"/>
                  </a:ext>
                </a:extLst>
              </a:tr>
              <a:tr h="343272">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lvl="0"/>
                      <a:r>
                        <a:rPr lang="en-GB" sz="1200" b="1" dirty="0">
                          <a:latin typeface="Times New Roman" panose="02020603050405020304" pitchFamily="18" charset="0"/>
                          <a:cs typeface="Times New Roman" panose="02020603050405020304" pitchFamily="18" charset="0"/>
                        </a:rPr>
                        <a:t>David </a:t>
                      </a:r>
                      <a:r>
                        <a:rPr lang="en-GB" sz="1200" b="1" dirty="0" err="1">
                          <a:latin typeface="Times New Roman" panose="02020603050405020304" pitchFamily="18" charset="0"/>
                          <a:cs typeface="Times New Roman" panose="02020603050405020304" pitchFamily="18" charset="0"/>
                        </a:rPr>
                        <a:t>Masover</a:t>
                      </a:r>
                      <a:r>
                        <a:rPr lang="en-GB" sz="1200" b="1" dirty="0">
                          <a:latin typeface="Times New Roman" panose="02020603050405020304" pitchFamily="18" charset="0"/>
                          <a:cs typeface="Times New Roman" panose="02020603050405020304" pitchFamily="18" charset="0"/>
                        </a:rPr>
                        <a:t> — </a:t>
                      </a:r>
                      <a:r>
                        <a:rPr lang="en-GB" sz="1200" b="1" i="1" dirty="0">
                          <a:latin typeface="Times New Roman" panose="02020603050405020304" pitchFamily="18" charset="0"/>
                          <a:cs typeface="Times New Roman" panose="02020603050405020304" pitchFamily="18" charset="0"/>
                        </a:rPr>
                        <a:t>Managing the Sales Process</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Savdo</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jarayonlarini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boshqarishning</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asosiy</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bosqichlari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va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samarali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jamoa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qurish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strategiyalari</a:t>
                      </a:r>
                      <a:r>
                        <a:rPr lang="en-GB" sz="1200" dirty="0">
                          <a:latin typeface="Times New Roman" panose="02020603050405020304" pitchFamily="18" charset="0"/>
                          <a:cs typeface="Times New Roman" panose="02020603050405020304" pitchFamily="18" charset="0"/>
                        </a:rPr>
                        <a:t>.</a:t>
                      </a:r>
                      <a:endParaRPr lang="en-GB" sz="12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4114723951"/>
                  </a:ext>
                </a:extLst>
              </a:tr>
              <a:tr h="363305">
                <a:tc>
                  <a:txBody>
                    <a:bodyPr/>
                    <a:lstStyle/>
                    <a:p>
                      <a:pPr algn="ctr"/>
                      <a:r>
                        <a:rPr lang="en-US" sz="1400" dirty="0">
                          <a:latin typeface="Times New Roman" panose="02020603050405020304" pitchFamily="18" charset="0"/>
                          <a:cs typeface="Times New Roman" panose="02020603050405020304" pitchFamily="18" charset="0"/>
                        </a:rPr>
                        <a:t>5</a:t>
                      </a:r>
                      <a:endParaRPr lang="ru-RU" sz="1400" dirty="0">
                        <a:latin typeface="Times New Roman" panose="02020603050405020304" pitchFamily="18" charset="0"/>
                        <a:cs typeface="Times New Roman" panose="02020603050405020304" pitchFamily="18" charset="0"/>
                      </a:endParaRPr>
                    </a:p>
                  </a:txBody>
                  <a:tcPr/>
                </a:tc>
                <a:tc>
                  <a:txBody>
                    <a:bodyPr/>
                    <a:lstStyle/>
                    <a:p>
                      <a:r>
                        <a:rPr lang="en-GB" sz="1200" b="1" dirty="0">
                          <a:latin typeface="Times New Roman" panose="02020603050405020304" pitchFamily="18" charset="0"/>
                          <a:cs typeface="Times New Roman" panose="02020603050405020304" pitchFamily="18" charset="0"/>
                        </a:rPr>
                        <a:t>Brian Signorelli — </a:t>
                      </a:r>
                      <a:r>
                        <a:rPr lang="en-GB" sz="1200" b="1" i="1" dirty="0">
                          <a:latin typeface="Times New Roman" panose="02020603050405020304" pitchFamily="18" charset="0"/>
                          <a:cs typeface="Times New Roman" panose="02020603050405020304" pitchFamily="18" charset="0"/>
                        </a:rPr>
                        <a:t>Inbound Selling</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Zamonaviy</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mijozlar</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bilan</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ishlashda</a:t>
                      </a:r>
                      <a:r>
                        <a:rPr lang="en-GB" sz="1200" dirty="0">
                          <a:latin typeface="Times New Roman" panose="02020603050405020304" pitchFamily="18" charset="0"/>
                          <a:cs typeface="Times New Roman" panose="02020603050405020304" pitchFamily="18" charset="0"/>
                        </a:rPr>
                        <a:t> inbound </a:t>
                      </a:r>
                      <a:r>
                        <a:rPr lang="en-GB" sz="1200" dirty="0" err="1">
                          <a:latin typeface="Times New Roman" panose="02020603050405020304" pitchFamily="18" charset="0"/>
                          <a:cs typeface="Times New Roman" panose="02020603050405020304" pitchFamily="18" charset="0"/>
                        </a:rPr>
                        <a:t>savdo</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yondashuvlarini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qo‘llash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bo‘yicha</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qo‘llanma</a:t>
                      </a:r>
                      <a:r>
                        <a:rPr lang="en-GB" sz="1200" dirty="0">
                          <a:latin typeface="Times New Roman" panose="02020603050405020304" pitchFamily="18" charset="0"/>
                          <a:cs typeface="Times New Roman" panose="02020603050405020304" pitchFamily="18" charset="0"/>
                        </a:rPr>
                        <a:t>. </a:t>
                      </a:r>
                    </a:p>
                  </a:txBody>
                  <a:tcPr marL="68580" marR="68580" marT="0" marB="0" anchor="ctr"/>
                </a:tc>
                <a:extLst>
                  <a:ext uri="{0D108BD9-81ED-4DB2-BD59-A6C34878D82A}">
                    <a16:rowId xmlns:a16="http://schemas.microsoft.com/office/drawing/2014/main" val="2282345175"/>
                  </a:ext>
                </a:extLst>
              </a:tr>
              <a:tr h="0">
                <a:tc>
                  <a:txBody>
                    <a:bodyPr/>
                    <a:lstStyle/>
                    <a:p>
                      <a:pPr algn="ctr"/>
                      <a:r>
                        <a:rPr lang="en-US" sz="1400" dirty="0">
                          <a:latin typeface="Times New Roman" panose="02020603050405020304" pitchFamily="18" charset="0"/>
                          <a:cs typeface="Times New Roman" panose="02020603050405020304" pitchFamily="18" charset="0"/>
                        </a:rPr>
                        <a:t>6</a:t>
                      </a:r>
                      <a:endParaRPr lang="ru-RU"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200" b="1" dirty="0">
                          <a:latin typeface="Times New Roman" panose="02020603050405020304" pitchFamily="18" charset="0"/>
                          <a:cs typeface="Times New Roman" panose="02020603050405020304" pitchFamily="18" charset="0"/>
                        </a:rPr>
                        <a:t>Lisa Magnuson — </a:t>
                      </a:r>
                      <a:r>
                        <a:rPr lang="en-GB" sz="1200" b="1" i="1" dirty="0">
                          <a:latin typeface="Times New Roman" panose="02020603050405020304" pitchFamily="18" charset="0"/>
                          <a:cs typeface="Times New Roman" panose="02020603050405020304" pitchFamily="18" charset="0"/>
                        </a:rPr>
                        <a:t>The TOP Sales Leader Playbook</a:t>
                      </a:r>
                      <a:br>
                        <a:rPr lang="en-GB" sz="1200" dirty="0">
                          <a:latin typeface="Times New Roman" panose="02020603050405020304" pitchFamily="18" charset="0"/>
                          <a:cs typeface="Times New Roman" panose="02020603050405020304" pitchFamily="18" charset="0"/>
                        </a:rPr>
                      </a:br>
                      <a:r>
                        <a:rPr lang="en-GB" sz="1200" dirty="0" err="1">
                          <a:latin typeface="Times New Roman" panose="02020603050405020304" pitchFamily="18" charset="0"/>
                          <a:cs typeface="Times New Roman" panose="02020603050405020304" pitchFamily="18" charset="0"/>
                        </a:rPr>
                        <a:t>Yirik</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bitimlarni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muvaffaqiyatli</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yakunlash</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uchun</a:t>
                      </a:r>
                      <a:r>
                        <a:rPr lang="en-GB" sz="1200" dirty="0">
                          <a:latin typeface="Times New Roman" panose="02020603050405020304" pitchFamily="18" charset="0"/>
                          <a:cs typeface="Times New Roman" panose="02020603050405020304" pitchFamily="18" charset="0"/>
                        </a:rPr>
                        <a:t> 16 ta </a:t>
                      </a:r>
                      <a:r>
                        <a:rPr lang="en-GB" sz="1200" dirty="0" err="1">
                          <a:latin typeface="Times New Roman" panose="02020603050405020304" pitchFamily="18" charset="0"/>
                          <a:cs typeface="Times New Roman" panose="02020603050405020304" pitchFamily="18" charset="0"/>
                        </a:rPr>
                        <a:t>amaliy</a:t>
                      </a:r>
                      <a:r>
                        <a:rPr lang="en-GB" sz="1200" dirty="0">
                          <a:latin typeface="Times New Roman" panose="02020603050405020304" pitchFamily="18" charset="0"/>
                          <a:cs typeface="Times New Roman" panose="02020603050405020304" pitchFamily="18" charset="0"/>
                        </a:rPr>
                        <a:t> </a:t>
                      </a:r>
                      <a:r>
                        <a:rPr lang="en-GB" sz="1200" dirty="0" err="1">
                          <a:latin typeface="Times New Roman" panose="02020603050405020304" pitchFamily="18" charset="0"/>
                          <a:cs typeface="Times New Roman" panose="02020603050405020304" pitchFamily="18" charset="0"/>
                        </a:rPr>
                        <a:t>strategiya</a:t>
                      </a:r>
                      <a:r>
                        <a:rPr lang="en-GB" sz="1200" dirty="0">
                          <a:latin typeface="Times New Roman" panose="02020603050405020304" pitchFamily="18" charset="0"/>
                          <a:cs typeface="Times New Roman" panose="02020603050405020304" pitchFamily="18" charset="0"/>
                        </a:rPr>
                        <a:t>.</a:t>
                      </a:r>
                      <a:endParaRPr lang="en-GB" sz="12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933087511"/>
                  </a:ext>
                </a:extLst>
              </a:tr>
            </a:tbl>
          </a:graphicData>
        </a:graphic>
      </p:graphicFrame>
    </p:spTree>
    <p:extLst>
      <p:ext uri="{BB962C8B-B14F-4D97-AF65-F5344CB8AC3E}">
        <p14:creationId xmlns:p14="http://schemas.microsoft.com/office/powerpoint/2010/main" val="2765534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555526"/>
            <a:ext cx="8268366" cy="417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 name="Группа 1"/>
          <p:cNvGrpSpPr/>
          <p:nvPr/>
        </p:nvGrpSpPr>
        <p:grpSpPr>
          <a:xfrm>
            <a:off x="683568" y="1411121"/>
            <a:ext cx="4826518" cy="2332245"/>
            <a:chOff x="624114" y="2084205"/>
            <a:chExt cx="6552962" cy="3229552"/>
          </a:xfrm>
        </p:grpSpPr>
        <p:sp>
          <p:nvSpPr>
            <p:cNvPr id="13" name="Прямоугольник 12"/>
            <p:cNvSpPr/>
            <p:nvPr/>
          </p:nvSpPr>
          <p:spPr>
            <a:xfrm>
              <a:off x="624114" y="2084205"/>
              <a:ext cx="6501607" cy="809761"/>
            </a:xfrm>
            <a:prstGeom prst="rect">
              <a:avLst/>
            </a:prstGeom>
          </p:spPr>
          <p:txBody>
            <a:bodyPr wrap="square">
              <a:spAutoFit/>
            </a:bodyPr>
            <a:lstStyle/>
            <a:p>
              <a:pPr algn="r"/>
              <a:r>
                <a:rPr lang="en-US" sz="1600" dirty="0">
                  <a:latin typeface="Times New Roman" panose="02020603050405020304" pitchFamily="18" charset="0"/>
                  <a:cs typeface="Times New Roman" panose="02020603050405020304" pitchFamily="18" charset="0"/>
                </a:rPr>
                <a:t>M.M. </a:t>
              </a:r>
              <a:r>
                <a:rPr lang="en-US" sz="1600" dirty="0" err="1">
                  <a:latin typeface="Times New Roman" panose="02020603050405020304" pitchFamily="18" charset="0"/>
                  <a:cs typeface="Times New Roman" panose="02020603050405020304" pitchFamily="18" charset="0"/>
                </a:rPr>
                <a:t>Soliyev</a:t>
              </a:r>
              <a:r>
                <a:rPr lang="en-US" sz="1600" dirty="0">
                  <a:latin typeface="Times New Roman" panose="02020603050405020304" pitchFamily="18" charset="0"/>
                  <a:cs typeface="Times New Roman" panose="02020603050405020304" pitchFamily="18" charset="0"/>
                </a:rPr>
                <a:t>,</a:t>
              </a:r>
            </a:p>
            <a:p>
              <a:pPr algn="r"/>
              <a:r>
                <a:rPr lang="en-US" sz="1600" dirty="0" err="1">
                  <a:latin typeface="Times New Roman" panose="02020603050405020304" pitchFamily="18" charset="0"/>
                  <a:cs typeface="Times New Roman" panose="02020603050405020304" pitchFamily="18" charset="0"/>
                </a:rPr>
                <a:t>O‘qituvchi</a:t>
              </a:r>
              <a:endParaRPr lang="en-US" sz="16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3531357" y="3381553"/>
              <a:ext cx="3645719" cy="468809"/>
            </a:xfrm>
            <a:prstGeom prst="rect">
              <a:avLst/>
            </a:prstGeom>
          </p:spPr>
          <p:txBody>
            <a:bodyPr wrap="square">
              <a:spAutoFit/>
            </a:bodyPr>
            <a:lstStyle/>
            <a:p>
              <a:pPr algn="r"/>
              <a:r>
                <a:rPr lang="en-US" sz="1600" dirty="0" err="1">
                  <a:latin typeface="Times New Roman" panose="02020603050405020304" pitchFamily="18" charset="0"/>
                  <a:cs typeface="Times New Roman" panose="02020603050405020304" pitchFamily="18" charset="0"/>
                </a:rPr>
                <a:t>nurikfariz</a:t>
              </a:r>
              <a:r>
                <a:rPr lang="ru-RU" sz="1600" dirty="0">
                  <a:latin typeface="Times New Roman" panose="02020603050405020304" pitchFamily="18" charset="0"/>
                  <a:cs typeface="Times New Roman" panose="02020603050405020304" pitchFamily="18" charset="0"/>
                </a:rPr>
                <a:t>@gmail.com</a:t>
              </a:r>
            </a:p>
          </p:txBody>
        </p:sp>
        <p:sp>
          <p:nvSpPr>
            <p:cNvPr id="15" name="Прямоугольник 14"/>
            <p:cNvSpPr/>
            <p:nvPr/>
          </p:nvSpPr>
          <p:spPr>
            <a:xfrm>
              <a:off x="1029607" y="4163042"/>
              <a:ext cx="6103277" cy="1150715"/>
            </a:xfrm>
            <a:prstGeom prst="rect">
              <a:avLst/>
            </a:prstGeom>
          </p:spPr>
          <p:txBody>
            <a:bodyPr wrap="square">
              <a:spAutoFit/>
            </a:bodyPr>
            <a:lstStyle/>
            <a:p>
              <a:pPr algn="r"/>
              <a:r>
                <a:rPr lang="en-US" sz="1600" dirty="0" err="1">
                  <a:latin typeface="Times New Roman" panose="02020603050405020304" pitchFamily="18" charset="0"/>
                  <a:cs typeface="Times New Roman" panose="02020603050405020304" pitchFamily="18" charset="0"/>
                </a:rPr>
                <a:t>Alisher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Navoiy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nomidagi</a:t>
              </a:r>
              <a:r>
                <a:rPr lang="en-US" sz="1600" dirty="0">
                  <a:latin typeface="Times New Roman" panose="02020603050405020304" pitchFamily="18" charset="0"/>
                  <a:cs typeface="Times New Roman" panose="02020603050405020304" pitchFamily="18" charset="0"/>
                </a:rPr>
                <a:t> Toshkent </a:t>
              </a:r>
              <a:r>
                <a:rPr lang="en-US" sz="1600" dirty="0" err="1">
                  <a:latin typeface="Times New Roman" panose="02020603050405020304" pitchFamily="18" charset="0"/>
                  <a:cs typeface="Times New Roman" panose="02020603050405020304" pitchFamily="18" charset="0"/>
                </a:rPr>
                <a:t>davlat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o‘zbek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adabiyoti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universiteti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Kompyuter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lingvistikasi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raqamli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texnologiyalari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kafedrasi</a:t>
              </a:r>
              <a:endParaRPr lang="ru-RU" sz="1600" dirty="0">
                <a:latin typeface="Times New Roman" panose="02020603050405020304" pitchFamily="18" charset="0"/>
                <a:cs typeface="Times New Roman" panose="02020603050405020304" pitchFamily="18" charset="0"/>
              </a:endParaRPr>
            </a:p>
          </p:txBody>
        </p:sp>
      </p:grpSp>
      <p:pic>
        <p:nvPicPr>
          <p:cNvPr id="5" name="Рисунок 4">
            <a:extLst>
              <a:ext uri="{FF2B5EF4-FFF2-40B4-BE49-F238E27FC236}">
                <a16:creationId xmlns:a16="http://schemas.microsoft.com/office/drawing/2014/main" id="{A28E1849-39DD-4A91-9DD4-F7836141F4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6498" y="456052"/>
            <a:ext cx="3219958" cy="4293277"/>
          </a:xfrm>
          <a:prstGeom prst="rect">
            <a:avLst/>
          </a:prstGeom>
        </p:spPr>
      </p:pic>
    </p:spTree>
    <p:extLst>
      <p:ext uri="{BB962C8B-B14F-4D97-AF65-F5344CB8AC3E}">
        <p14:creationId xmlns:p14="http://schemas.microsoft.com/office/powerpoint/2010/main" val="3369135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561194"/>
            <a:ext cx="9144000" cy="576063"/>
          </a:xfrm>
        </p:spPr>
        <p:txBody>
          <a:bodyPr>
            <a:normAutofit lnSpcReduction="10000"/>
          </a:bodyPr>
          <a:lstStyle/>
          <a:p>
            <a:r>
              <a:rPr lang="en-US" altLang="ko-KR" sz="3600" dirty="0" err="1"/>
              <a:t>E’tiboringiz</a:t>
            </a:r>
            <a:r>
              <a:rPr lang="en-US" altLang="ko-KR" sz="3600" dirty="0"/>
              <a:t> </a:t>
            </a:r>
            <a:r>
              <a:rPr lang="en-US" altLang="ko-KR" sz="3600" dirty="0" err="1"/>
              <a:t>uchun</a:t>
            </a:r>
            <a:r>
              <a:rPr lang="en-US" altLang="ko-KR" sz="3600" dirty="0"/>
              <a:t> </a:t>
            </a:r>
            <a:r>
              <a:rPr lang="en-US" altLang="ko-KR" sz="3600" dirty="0" err="1"/>
              <a:t>raxmat</a:t>
            </a:r>
            <a:endParaRPr lang="ko-KR" altLang="en-US" sz="3600" dirty="0"/>
          </a:p>
        </p:txBody>
      </p:sp>
    </p:spTree>
    <p:extLst>
      <p:ext uri="{BB962C8B-B14F-4D97-AF65-F5344CB8AC3E}">
        <p14:creationId xmlns:p14="http://schemas.microsoft.com/office/powerpoint/2010/main" val="6145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1600" dirty="0">
                <a:solidFill>
                  <a:schemeClr val="tx1"/>
                </a:solidFill>
                <a:latin typeface="Times New Roman" panose="02020603050405020304" pitchFamily="18" charset="0"/>
                <a:cs typeface="Times New Roman" panose="02020603050405020304" pitchFamily="18" charset="0"/>
              </a:rPr>
              <a:t>“KITOB SAVDOSI MENEJERI” FANI VAQT TAQSIMOTI</a:t>
            </a:r>
            <a:endParaRPr lang="ko-KR" altLang="en-US" sz="1600" dirty="0"/>
          </a:p>
        </p:txBody>
      </p:sp>
      <p:sp>
        <p:nvSpPr>
          <p:cNvPr id="6" name="Rectangle 5"/>
          <p:cNvSpPr/>
          <p:nvPr/>
        </p:nvSpPr>
        <p:spPr>
          <a:xfrm>
            <a:off x="0" y="699343"/>
            <a:ext cx="9144000" cy="408367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aphicFrame>
        <p:nvGraphicFramePr>
          <p:cNvPr id="40" name="Таблица 39"/>
          <p:cNvGraphicFramePr>
            <a:graphicFrameLocks noGrp="1"/>
          </p:cNvGraphicFramePr>
          <p:nvPr>
            <p:extLst>
              <p:ext uri="{D42A27DB-BD31-4B8C-83A1-F6EECF244321}">
                <p14:modId xmlns:p14="http://schemas.microsoft.com/office/powerpoint/2010/main" val="1518722175"/>
              </p:ext>
            </p:extLst>
          </p:nvPr>
        </p:nvGraphicFramePr>
        <p:xfrm>
          <a:off x="611560" y="930683"/>
          <a:ext cx="7920880" cy="3657291"/>
        </p:xfrm>
        <a:graphic>
          <a:graphicData uri="http://schemas.openxmlformats.org/drawingml/2006/table">
            <a:tbl>
              <a:tblPr firstRow="1" bandRow="1">
                <a:tableStyleId>{5C22544A-7EE6-4342-B048-85BDC9FD1C3A}</a:tableStyleId>
              </a:tblPr>
              <a:tblGrid>
                <a:gridCol w="1980220">
                  <a:extLst>
                    <a:ext uri="{9D8B030D-6E8A-4147-A177-3AD203B41FA5}">
                      <a16:colId xmlns:a16="http://schemas.microsoft.com/office/drawing/2014/main" val="1274572042"/>
                    </a:ext>
                  </a:extLst>
                </a:gridCol>
                <a:gridCol w="990110">
                  <a:extLst>
                    <a:ext uri="{9D8B030D-6E8A-4147-A177-3AD203B41FA5}">
                      <a16:colId xmlns:a16="http://schemas.microsoft.com/office/drawing/2014/main" val="1463940968"/>
                    </a:ext>
                  </a:extLst>
                </a:gridCol>
                <a:gridCol w="990110">
                  <a:extLst>
                    <a:ext uri="{9D8B030D-6E8A-4147-A177-3AD203B41FA5}">
                      <a16:colId xmlns:a16="http://schemas.microsoft.com/office/drawing/2014/main" val="2888167310"/>
                    </a:ext>
                  </a:extLst>
                </a:gridCol>
                <a:gridCol w="990110">
                  <a:extLst>
                    <a:ext uri="{9D8B030D-6E8A-4147-A177-3AD203B41FA5}">
                      <a16:colId xmlns:a16="http://schemas.microsoft.com/office/drawing/2014/main" val="1234889059"/>
                    </a:ext>
                  </a:extLst>
                </a:gridCol>
                <a:gridCol w="990110">
                  <a:extLst>
                    <a:ext uri="{9D8B030D-6E8A-4147-A177-3AD203B41FA5}">
                      <a16:colId xmlns:a16="http://schemas.microsoft.com/office/drawing/2014/main" val="325407802"/>
                    </a:ext>
                  </a:extLst>
                </a:gridCol>
                <a:gridCol w="990110">
                  <a:extLst>
                    <a:ext uri="{9D8B030D-6E8A-4147-A177-3AD203B41FA5}">
                      <a16:colId xmlns:a16="http://schemas.microsoft.com/office/drawing/2014/main" val="2464408166"/>
                    </a:ext>
                  </a:extLst>
                </a:gridCol>
                <a:gridCol w="990110">
                  <a:extLst>
                    <a:ext uri="{9D8B030D-6E8A-4147-A177-3AD203B41FA5}">
                      <a16:colId xmlns:a16="http://schemas.microsoft.com/office/drawing/2014/main" val="1207581437"/>
                    </a:ext>
                  </a:extLst>
                </a:gridCol>
              </a:tblGrid>
              <a:tr h="848979">
                <a:tc>
                  <a:txBody>
                    <a:bodyPr/>
                    <a:lstStyle/>
                    <a:p>
                      <a:pPr algn="ctr"/>
                      <a:r>
                        <a:rPr lang="en-US" sz="1400" b="1" kern="1200" dirty="0">
                          <a:solidFill>
                            <a:schemeClr val="lt1"/>
                          </a:solidFill>
                          <a:effectLst/>
                          <a:latin typeface="Times New Roman" panose="02020603050405020304" pitchFamily="18" charset="0"/>
                          <a:ea typeface="+mn-ea"/>
                          <a:cs typeface="Times New Roman" panose="02020603050405020304" pitchFamily="18" charset="0"/>
                        </a:rPr>
                        <a:t>Fan</a:t>
                      </a: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modul</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kodi</a:t>
                      </a: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p>
                      <a:pPr algn="ctr"/>
                      <a:r>
                        <a:rPr lang="en-US" sz="1400" b="1" kern="1200" dirty="0">
                          <a:solidFill>
                            <a:schemeClr val="lt1"/>
                          </a:solidFill>
                          <a:effectLst/>
                          <a:latin typeface="Times New Roman" panose="02020603050405020304" pitchFamily="18" charset="0"/>
                          <a:ea typeface="+mn-ea"/>
                          <a:cs typeface="Times New Roman" panose="02020603050405020304" pitchFamily="18" charset="0"/>
                        </a:rPr>
                        <a:t>KSM2604</a:t>
                      </a:r>
                      <a:endParaRPr lang="ru-RU" sz="1400" dirty="0">
                        <a:latin typeface="Times New Roman" panose="02020603050405020304" pitchFamily="18" charset="0"/>
                        <a:cs typeface="Times New Roman" panose="02020603050405020304" pitchFamily="18" charset="0"/>
                      </a:endParaRPr>
                    </a:p>
                  </a:txBody>
                  <a:tcPr/>
                </a:tc>
                <a:tc gridSpan="2">
                  <a:txBody>
                    <a:bodyPr/>
                    <a:lstStyle/>
                    <a:p>
                      <a:pPr algn="ctr"/>
                      <a:r>
                        <a:rPr lang="en-US" sz="1400" b="1" kern="1200" dirty="0">
                          <a:solidFill>
                            <a:schemeClr val="lt1"/>
                          </a:solidFill>
                          <a:effectLst/>
                          <a:latin typeface="Times New Roman" panose="02020603050405020304" pitchFamily="18" charset="0"/>
                          <a:ea typeface="+mn-ea"/>
                          <a:cs typeface="Times New Roman" panose="02020603050405020304" pitchFamily="18" charset="0"/>
                        </a:rPr>
                        <a:t>Fan</a:t>
                      </a: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modul</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turi</a:t>
                      </a: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p>
                      <a:pPr algn="ctr"/>
                      <a:r>
                        <a:rPr lang="en-US" sz="1400" b="1" u="sng" kern="1200" dirty="0" err="1">
                          <a:solidFill>
                            <a:schemeClr val="lt1"/>
                          </a:solidFill>
                          <a:effectLst/>
                          <a:latin typeface="Times New Roman" panose="02020603050405020304" pitchFamily="18" charset="0"/>
                          <a:ea typeface="+mn-ea"/>
                          <a:cs typeface="Times New Roman" panose="02020603050405020304" pitchFamily="18" charset="0"/>
                        </a:rPr>
                        <a:t>tanlov</a:t>
                      </a:r>
                      <a:endParaRPr lang="ru-RU" sz="1400"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tc gridSpan="2">
                  <a:txBody>
                    <a:bodyPr/>
                    <a:lstStyle/>
                    <a:p>
                      <a:pPr algn="ct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Ta’lim</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tili</a:t>
                      </a: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p>
                      <a:pPr algn="ctr"/>
                      <a:r>
                        <a:rPr lang="ru-RU" sz="1400" b="1" u="sng" kern="1200" dirty="0" err="1">
                          <a:solidFill>
                            <a:schemeClr val="lt1"/>
                          </a:solidFill>
                          <a:effectLst/>
                          <a:latin typeface="Times New Roman" panose="02020603050405020304" pitchFamily="18" charset="0"/>
                          <a:ea typeface="+mn-ea"/>
                          <a:cs typeface="Times New Roman" panose="02020603050405020304" pitchFamily="18" charset="0"/>
                        </a:rPr>
                        <a:t>o‘zbek</a:t>
                      </a:r>
                      <a:endParaRPr lang="ru-RU" sz="1400"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tc gridSpan="2">
                  <a:txBody>
                    <a:bodyPr/>
                    <a:lstStyle/>
                    <a:p>
                      <a:pPr algn="ct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Ishlab</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chiqilgan</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o‘quv</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yili</a:t>
                      </a: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p>
                      <a:pPr algn="ct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202</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5</a:t>
                      </a: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/202</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6</a:t>
                      </a:r>
                      <a:endParaRPr lang="ru-RU" sz="1400"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extLst>
                  <a:ext uri="{0D108BD9-81ED-4DB2-BD59-A6C34878D82A}">
                    <a16:rowId xmlns:a16="http://schemas.microsoft.com/office/drawing/2014/main" val="438850696"/>
                  </a:ext>
                </a:extLst>
              </a:tr>
              <a:tr h="1800200">
                <a:tc>
                  <a:txBody>
                    <a:bodyPr/>
                    <a:lstStyle/>
                    <a:p>
                      <a:pPr marL="71755" marR="71755" algn="ctr">
                        <a:lnSpc>
                          <a:spcPct val="115000"/>
                        </a:lnSpc>
                        <a:spcAft>
                          <a:spcPts val="0"/>
                        </a:spcAft>
                      </a:pP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Har</a:t>
                      </a: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bir</a:t>
                      </a: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semestrdagi</a:t>
                      </a: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 </a:t>
                      </a:r>
                    </a:p>
                    <a:p>
                      <a:pPr marL="71755" marR="71755" algn="ctr">
                        <a:lnSpc>
                          <a:spcPct val="115000"/>
                        </a:lnSpc>
                        <a:spcAft>
                          <a:spcPts val="0"/>
                        </a:spcAft>
                      </a:pP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fan/</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modulning</a:t>
                      </a: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nomi</a:t>
                      </a:r>
                      <a:endParaRPr lang="ru-RU"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nchor="ctr"/>
                </a:tc>
                <a:tc>
                  <a:txBody>
                    <a:bodyPr/>
                    <a:lstStyle/>
                    <a:p>
                      <a:pPr lvl="1"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Semestr</a:t>
                      </a:r>
                      <a:r>
                        <a:rPr lang="en-US" sz="1400" b="1" kern="1200" dirty="0">
                          <a:solidFill>
                            <a:schemeClr val="dk1"/>
                          </a:solidFill>
                          <a:effectLst/>
                          <a:latin typeface="Times New Roman" panose="02020603050405020304" pitchFamily="18" charset="0"/>
                          <a:ea typeface="+mn-ea"/>
                          <a:cs typeface="Times New Roman" panose="02020603050405020304" pitchFamily="18" charset="0"/>
                        </a:rPr>
                        <a:t>              </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a:txBody>
                  <a:tcPr vert="vert270" anchor="ctr"/>
                </a:tc>
                <a:tc>
                  <a:txBody>
                    <a:bodyPr/>
                    <a:lstStyle/>
                    <a:p>
                      <a:pPr marL="71755" marR="71755" algn="ctr">
                        <a:lnSpc>
                          <a:spcPct val="115000"/>
                        </a:lnSpc>
                        <a:spcAft>
                          <a:spcPts val="0"/>
                        </a:spcAft>
                      </a:pPr>
                      <a:r>
                        <a:rPr lang="uz-Cyrl-UZ" sz="1400" b="1" dirty="0">
                          <a:effectLst/>
                          <a:latin typeface="Times New Roman" panose="02020603050405020304" pitchFamily="18" charset="0"/>
                          <a:ea typeface="Arial" panose="020B0604020202020204" pitchFamily="34" charset="0"/>
                          <a:cs typeface="Times New Roman" panose="02020603050405020304" pitchFamily="18" charset="0"/>
                        </a:rPr>
                        <a:t>ECTS - </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Kreditlar</a:t>
                      </a:r>
                      <a:endParaRPr lang="ru-RU"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vert="vert270" anchor="ctr"/>
                </a:tc>
                <a:tc>
                  <a:txBody>
                    <a:bodyPr/>
                    <a:lstStyle/>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Haftalik</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 </a:t>
                      </a: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dars</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 </a:t>
                      </a:r>
                      <a:endParaRPr lang="en-US" sz="1400" b="1" kern="1200" dirty="0">
                        <a:solidFill>
                          <a:schemeClr val="dk1"/>
                        </a:solidFill>
                        <a:effectLst/>
                        <a:latin typeface="Times New Roman" panose="02020603050405020304" pitchFamily="18" charset="0"/>
                        <a:ea typeface="+mn-ea"/>
                        <a:cs typeface="Times New Roman" panose="02020603050405020304" pitchFamily="18" charset="0"/>
                      </a:endParaRPr>
                    </a:p>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soatlari</a:t>
                      </a:r>
                      <a:endParaRPr lang="ru-RU" sz="1400" dirty="0">
                        <a:latin typeface="Times New Roman" panose="02020603050405020304" pitchFamily="18" charset="0"/>
                        <a:cs typeface="Times New Roman" panose="02020603050405020304" pitchFamily="18" charset="0"/>
                      </a:endParaRPr>
                    </a:p>
                  </a:txBody>
                  <a:tcPr vert="vert270" anchor="ctr"/>
                </a:tc>
                <a:tc>
                  <a:txBody>
                    <a:bodyPr/>
                    <a:lstStyle/>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Auditoriya</a:t>
                      </a:r>
                      <a:r>
                        <a:rPr lang="en-US" sz="1400" b="1" kern="1200" dirty="0">
                          <a:solidFill>
                            <a:schemeClr val="dk1"/>
                          </a:solidFill>
                          <a:effectLst/>
                          <a:latin typeface="Times New Roman" panose="02020603050405020304" pitchFamily="18" charset="0"/>
                          <a:ea typeface="+mn-ea"/>
                          <a:cs typeface="Times New Roman" panose="02020603050405020304" pitchFamily="18" charset="0"/>
                        </a:rPr>
                        <a:t> </a:t>
                      </a:r>
                    </a:p>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mashg‘ulotlari</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 (</a:t>
                      </a: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soat</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vert="vert270" anchor="ctr"/>
                </a:tc>
                <a:tc>
                  <a:txBody>
                    <a:bodyPr/>
                    <a:lstStyle/>
                    <a:p>
                      <a:pPr algn="ctr"/>
                      <a:r>
                        <a:rPr lang="en-US" sz="1400" b="1" kern="1200" dirty="0" err="1">
                          <a:solidFill>
                            <a:schemeClr val="dk1"/>
                          </a:solidFill>
                          <a:effectLst/>
                          <a:latin typeface="Times New Roman" panose="02020603050405020304" pitchFamily="18" charset="0"/>
                          <a:ea typeface="+mn-ea"/>
                          <a:cs typeface="Times New Roman" panose="02020603050405020304" pitchFamily="18" charset="0"/>
                        </a:rPr>
                        <a:t>Mustaqil</a:t>
                      </a:r>
                      <a:r>
                        <a:rPr lang="en-US" sz="14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dk1"/>
                          </a:solidFill>
                          <a:effectLst/>
                          <a:latin typeface="Times New Roman" panose="02020603050405020304" pitchFamily="18" charset="0"/>
                          <a:ea typeface="+mn-ea"/>
                          <a:cs typeface="Times New Roman" panose="02020603050405020304" pitchFamily="18" charset="0"/>
                        </a:rPr>
                        <a:t>ta’lim</a:t>
                      </a:r>
                      <a:endParaRPr lang="ru-RU" sz="1400" kern="1200" dirty="0">
                        <a:solidFill>
                          <a:schemeClr val="dk1"/>
                        </a:solidFill>
                        <a:effectLst/>
                        <a:latin typeface="Times New Roman" panose="02020603050405020304" pitchFamily="18" charset="0"/>
                        <a:ea typeface="+mn-ea"/>
                        <a:cs typeface="Times New Roman" panose="02020603050405020304" pitchFamily="18" charset="0"/>
                      </a:endParaRPr>
                    </a:p>
                    <a:p>
                      <a:pPr algn="ctr"/>
                      <a:r>
                        <a:rPr lang="uz-Cyrl-UZ" sz="1400" b="1" kern="1200" dirty="0">
                          <a:solidFill>
                            <a:schemeClr val="dk1"/>
                          </a:solidFill>
                          <a:effectLst/>
                          <a:latin typeface="Times New Roman" panose="02020603050405020304" pitchFamily="18" charset="0"/>
                          <a:ea typeface="+mn-ea"/>
                          <a:cs typeface="Times New Roman" panose="02020603050405020304" pitchFamily="18" charset="0"/>
                        </a:rPr>
                        <a:t>(</a:t>
                      </a: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soat</a:t>
                      </a:r>
                      <a:r>
                        <a:rPr lang="uz-Cyrl-UZ" sz="1400" b="1"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vert="vert270" anchor="ctr"/>
                </a:tc>
                <a:tc>
                  <a:txBody>
                    <a:bodyPr/>
                    <a:lstStyle/>
                    <a:p>
                      <a:pPr algn="ctr"/>
                      <a:r>
                        <a:rPr lang="en-US" sz="1400" b="1" kern="1200" dirty="0">
                          <a:solidFill>
                            <a:schemeClr val="dk1"/>
                          </a:solidFill>
                          <a:effectLst/>
                          <a:latin typeface="Times New Roman" panose="02020603050405020304" pitchFamily="18" charset="0"/>
                          <a:ea typeface="+mn-ea"/>
                          <a:cs typeface="Times New Roman" panose="02020603050405020304" pitchFamily="18" charset="0"/>
                        </a:rPr>
                        <a:t>Jami </a:t>
                      </a:r>
                      <a:r>
                        <a:rPr lang="en-US" sz="1400" b="1" kern="1200" dirty="0" err="1">
                          <a:solidFill>
                            <a:schemeClr val="dk1"/>
                          </a:solidFill>
                          <a:effectLst/>
                          <a:latin typeface="Times New Roman" panose="02020603050405020304" pitchFamily="18" charset="0"/>
                          <a:ea typeface="+mn-ea"/>
                          <a:cs typeface="Times New Roman" panose="02020603050405020304" pitchFamily="18" charset="0"/>
                        </a:rPr>
                        <a:t>yuklama</a:t>
                      </a:r>
                      <a:endParaRPr lang="ru-RU" sz="1400" kern="1200" dirty="0">
                        <a:solidFill>
                          <a:schemeClr val="dk1"/>
                        </a:solidFill>
                        <a:effectLst/>
                        <a:latin typeface="Times New Roman" panose="02020603050405020304" pitchFamily="18" charset="0"/>
                        <a:ea typeface="+mn-ea"/>
                        <a:cs typeface="Times New Roman" panose="02020603050405020304" pitchFamily="18" charset="0"/>
                      </a:endParaRPr>
                    </a:p>
                    <a:p>
                      <a:pPr algn="ctr"/>
                      <a:r>
                        <a:rPr lang="uz-Cyrl-UZ" sz="1400" b="1" kern="1200" dirty="0">
                          <a:solidFill>
                            <a:schemeClr val="dk1"/>
                          </a:solidFill>
                          <a:effectLst/>
                          <a:latin typeface="Times New Roman" panose="02020603050405020304" pitchFamily="18" charset="0"/>
                          <a:ea typeface="+mn-ea"/>
                          <a:cs typeface="Times New Roman" panose="02020603050405020304" pitchFamily="18" charset="0"/>
                        </a:rPr>
                        <a:t>(</a:t>
                      </a: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soat</a:t>
                      </a:r>
                      <a:r>
                        <a:rPr lang="uz-Cyrl-UZ" sz="1400" b="1"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vert="vert270" anchor="ctr"/>
                </a:tc>
                <a:extLst>
                  <a:ext uri="{0D108BD9-81ED-4DB2-BD59-A6C34878D82A}">
                    <a16:rowId xmlns:a16="http://schemas.microsoft.com/office/drawing/2014/main" val="1748039973"/>
                  </a:ext>
                </a:extLst>
              </a:tr>
              <a:tr h="504056">
                <a:tc>
                  <a:txBody>
                    <a:bodyPr/>
                    <a:lstStyle/>
                    <a:p>
                      <a:pPr algn="ctr">
                        <a:lnSpc>
                          <a:spcPct val="115000"/>
                        </a:lnSpc>
                        <a:spcAft>
                          <a:spcPts val="0"/>
                        </a:spcAft>
                      </a:pP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Kitob</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savdosi</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ea typeface="Times New Roman" panose="02020603050405020304" pitchFamily="18" charset="0"/>
                          <a:cs typeface="Times New Roman" panose="02020603050405020304" pitchFamily="18" charset="0"/>
                        </a:rPr>
                        <a:t>menejeri</a:t>
                      </a:r>
                      <a:endParaRPr lang="uz-Latn-UZ"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r>
                        <a:rPr lang="en-US" sz="1400" dirty="0">
                          <a:latin typeface="Times New Roman" panose="02020603050405020304" pitchFamily="18" charset="0"/>
                          <a:cs typeface="Times New Roman" panose="02020603050405020304" pitchFamily="18" charset="0"/>
                        </a:rPr>
                        <a:t>5</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60</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60</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120</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0395842"/>
                  </a:ext>
                </a:extLst>
              </a:tr>
              <a:tr h="504056">
                <a:tc>
                  <a:txBody>
                    <a:bodyPr/>
                    <a:lstStyle/>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Jami</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60</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60</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120</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25290537"/>
                  </a:ext>
                </a:extLst>
              </a:tr>
            </a:tbl>
          </a:graphicData>
        </a:graphic>
      </p:graphicFrame>
    </p:spTree>
    <p:extLst>
      <p:ext uri="{BB962C8B-B14F-4D97-AF65-F5344CB8AC3E}">
        <p14:creationId xmlns:p14="http://schemas.microsoft.com/office/powerpoint/2010/main" val="3239406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04" y="397605"/>
            <a:ext cx="9144000" cy="576064"/>
          </a:xfrm>
        </p:spPr>
        <p:txBody>
          <a:bodyPr>
            <a:normAutofit fontScale="85000" lnSpcReduction="20000"/>
          </a:bodyPr>
          <a:lstStyle/>
          <a:p>
            <a:r>
              <a:rPr lang="en-US" sz="1600" b="1" dirty="0">
                <a:latin typeface="Times New Roman" panose="02020603050405020304" pitchFamily="18" charset="0"/>
                <a:cs typeface="Times New Roman" panose="02020603050405020304" pitchFamily="18" charset="0"/>
              </a:rPr>
              <a:t>“KITOB SAVDOSI MENEJERI</a:t>
            </a:r>
            <a:r>
              <a:rPr lang="en-US" sz="1800" dirty="0">
                <a:latin typeface="Times New Roman" panose="02020603050405020304" pitchFamily="18" charset="0"/>
                <a:cs typeface="Times New Roman" panose="02020603050405020304" pitchFamily="18" charset="0"/>
              </a:rPr>
              <a:t>” </a:t>
            </a:r>
          </a:p>
          <a:p>
            <a:r>
              <a:rPr lang="en-US" sz="1800" dirty="0">
                <a:latin typeface="Times New Roman" panose="02020603050405020304" pitchFamily="18" charset="0"/>
                <a:cs typeface="Times New Roman" panose="02020603050405020304" pitchFamily="18" charset="0"/>
              </a:rPr>
              <a:t>FANINI O‘QITISHDAN MAQSAD </a:t>
            </a:r>
            <a:endParaRPr lang="ko-KR" altLang="en-US" sz="1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07504" y="1203598"/>
            <a:ext cx="8928992" cy="360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67544" y="1377647"/>
            <a:ext cx="8280920" cy="2677656"/>
          </a:xfrm>
          <a:prstGeom prst="rect">
            <a:avLst/>
          </a:prstGeom>
        </p:spPr>
        <p:txBody>
          <a:bodyPr wrap="square">
            <a:spAutoFit/>
          </a:bodyPr>
          <a:lstStyle/>
          <a:p>
            <a:r>
              <a:rPr lang="tr-TR" sz="1400" dirty="0">
                <a:latin typeface="Times New Roman" panose="02020603050405020304" pitchFamily="18" charset="0"/>
                <a:cs typeface="Times New Roman" panose="02020603050405020304" pitchFamily="18" charset="0"/>
              </a:rPr>
              <a:t>Talabalarga kitob mahsulotlarini bozor sharoitida sotish, targ‘ib qilish va boshqarish bo‘yicha zarur bilim, ko‘nikma va malakalarni shakllantirishdir. Bu fan nashriyot sohasi, savdo strategiyasi, mijozlar bilan ishlash va kitob bozori marketingi bilan bog‘liq amaliy va nazariy bilimlarni beradi. </a:t>
            </a:r>
            <a:endParaRPr lang="en-GB" sz="1400" dirty="0">
              <a:latin typeface="Times New Roman" panose="02020603050405020304" pitchFamily="18" charset="0"/>
              <a:cs typeface="Times New Roman" panose="02020603050405020304" pitchFamily="18" charset="0"/>
            </a:endParaRPr>
          </a:p>
          <a:p>
            <a:r>
              <a:rPr lang="tr-TR" sz="1400" dirty="0">
                <a:latin typeface="Times New Roman" panose="02020603050405020304" pitchFamily="18" charset="0"/>
                <a:cs typeface="Times New Roman" panose="02020603050405020304" pitchFamily="18" charset="0"/>
              </a:rPr>
              <a:t>– Talabalarga kitob bozori kon’yunkturasi, asosiy ishtirokchilar (nashriyot, distribyutor, chakana savdo, mijoz) haqida bilim berish.</a:t>
            </a:r>
            <a:endParaRPr lang="en-GB" sz="1400" dirty="0">
              <a:latin typeface="Times New Roman" panose="02020603050405020304" pitchFamily="18" charset="0"/>
              <a:cs typeface="Times New Roman" panose="02020603050405020304" pitchFamily="18" charset="0"/>
            </a:endParaRPr>
          </a:p>
          <a:p>
            <a:r>
              <a:rPr lang="tr-TR" sz="1400" dirty="0">
                <a:latin typeface="Times New Roman" panose="02020603050405020304" pitchFamily="18" charset="0"/>
                <a:cs typeface="Times New Roman" panose="02020603050405020304" pitchFamily="18" charset="0"/>
              </a:rPr>
              <a:t>– Kitob mahsulotini bozorga chiqarish, narxlash, ommaviylashtirish va sotish bosqichlarini o‘rgatish.</a:t>
            </a:r>
            <a:endParaRPr lang="en-GB" sz="1400" dirty="0">
              <a:latin typeface="Times New Roman" panose="02020603050405020304" pitchFamily="18" charset="0"/>
              <a:cs typeface="Times New Roman" panose="02020603050405020304" pitchFamily="18" charset="0"/>
            </a:endParaRPr>
          </a:p>
          <a:p>
            <a:r>
              <a:rPr lang="tr-TR" sz="1400" dirty="0">
                <a:latin typeface="Times New Roman" panose="02020603050405020304" pitchFamily="18" charset="0"/>
                <a:cs typeface="Times New Roman" panose="02020603050405020304" pitchFamily="18" charset="0"/>
              </a:rPr>
              <a:t>– Marketing kampaniyalari, aksiyalar, PR tadbirlar orqali kitobni ommalashtirish yo‘llarini ko‘rsatish.</a:t>
            </a:r>
            <a:endParaRPr lang="en-GB" sz="1400" dirty="0">
              <a:latin typeface="Times New Roman" panose="02020603050405020304" pitchFamily="18" charset="0"/>
              <a:cs typeface="Times New Roman" panose="02020603050405020304" pitchFamily="18" charset="0"/>
            </a:endParaRPr>
          </a:p>
          <a:p>
            <a:r>
              <a:rPr lang="tr-TR" sz="1400" dirty="0">
                <a:latin typeface="Times New Roman" panose="02020603050405020304" pitchFamily="18" charset="0"/>
                <a:cs typeface="Times New Roman" panose="02020603050405020304" pitchFamily="18" charset="0"/>
              </a:rPr>
              <a:t>– Kitob xaridorlari bilan samarali aloqa o‘rnatish, ehtiyojlarini tahlil qilish va xizmat ko‘rsatish malakalarini rivojlantirish.</a:t>
            </a:r>
            <a:endParaRPr lang="en-GB" sz="1400" dirty="0">
              <a:latin typeface="Times New Roman" panose="02020603050405020304" pitchFamily="18" charset="0"/>
              <a:cs typeface="Times New Roman" panose="02020603050405020304" pitchFamily="18" charset="0"/>
            </a:endParaRPr>
          </a:p>
          <a:p>
            <a:r>
              <a:rPr lang="tr-TR" sz="1400" dirty="0">
                <a:latin typeface="Times New Roman" panose="02020603050405020304" pitchFamily="18" charset="0"/>
                <a:cs typeface="Times New Roman" panose="02020603050405020304" pitchFamily="18" charset="0"/>
              </a:rPr>
              <a:t>– Elektron savdo maydonchalari (online bookstore), CRM tizimlari va boshqa raqamli vositalardan foydalanish ko‘nikmasini berish.</a:t>
            </a:r>
            <a:endParaRPr lang="en-GB" sz="1400" dirty="0">
              <a:latin typeface="Times New Roman" panose="02020603050405020304" pitchFamily="18" charset="0"/>
              <a:cs typeface="Times New Roman" panose="02020603050405020304" pitchFamily="18" charset="0"/>
            </a:endParaRPr>
          </a:p>
          <a:p>
            <a:r>
              <a:rPr lang="tr-TR" sz="1400" dirty="0">
                <a:latin typeface="Times New Roman" panose="02020603050405020304" pitchFamily="18" charset="0"/>
                <a:cs typeface="Times New Roman" panose="02020603050405020304" pitchFamily="18" charset="0"/>
              </a:rPr>
              <a:t>– Qaysi kitoblarni qanday auditoriyaga taklif qilishni aniqlash, assortimenti strategiyasini ishlab chiqish</a:t>
            </a:r>
            <a:r>
              <a:rPr lang="en-US" sz="1400" dirty="0">
                <a:latin typeface="Times New Roman" panose="02020603050405020304" pitchFamily="18" charset="0"/>
                <a:cs typeface="Times New Roman" panose="02020603050405020304" pitchFamily="18" charset="0"/>
              </a:rPr>
              <a:t>.</a:t>
            </a:r>
            <a:endParaRPr lang="en-GB"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0310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555776" y="339502"/>
            <a:ext cx="658822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3600" dirty="0">
                <a:latin typeface="Times New Roman" panose="02020603050405020304" pitchFamily="18" charset="0"/>
                <a:cs typeface="Times New Roman" panose="02020603050405020304" pitchFamily="18" charset="0"/>
              </a:rPr>
              <a:t>TA’LIM NATIJALARI</a:t>
            </a:r>
          </a:p>
        </p:txBody>
      </p:sp>
      <p:grpSp>
        <p:nvGrpSpPr>
          <p:cNvPr id="6" name="Group 5"/>
          <p:cNvGrpSpPr/>
          <p:nvPr/>
        </p:nvGrpSpPr>
        <p:grpSpPr>
          <a:xfrm>
            <a:off x="3091928" y="1215559"/>
            <a:ext cx="5400600" cy="1235202"/>
            <a:chOff x="3131840" y="1491630"/>
            <a:chExt cx="5256584" cy="576064"/>
          </a:xfrm>
        </p:grpSpPr>
        <p:sp>
          <p:nvSpPr>
            <p:cNvPr id="2" name="Rectangle 1"/>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Right Triangle 4"/>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7" name="Group 16"/>
          <p:cNvGrpSpPr/>
          <p:nvPr/>
        </p:nvGrpSpPr>
        <p:grpSpPr>
          <a:xfrm>
            <a:off x="3091928" y="2543678"/>
            <a:ext cx="5400600" cy="946973"/>
            <a:chOff x="3131840" y="1491630"/>
            <a:chExt cx="5256584" cy="576064"/>
          </a:xfrm>
        </p:grpSpPr>
        <p:sp>
          <p:nvSpPr>
            <p:cNvPr id="18" name="Rectangle 17"/>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Right Triangle 18"/>
            <p:cNvSpPr/>
            <p:nvPr/>
          </p:nvSpPr>
          <p:spPr>
            <a:xfrm rot="5400000">
              <a:off x="3203840" y="1419630"/>
              <a:ext cx="576000" cy="720000"/>
            </a:xfrm>
            <a:prstGeom prst="rtTriangl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20" name="Group 19"/>
          <p:cNvGrpSpPr/>
          <p:nvPr/>
        </p:nvGrpSpPr>
        <p:grpSpPr>
          <a:xfrm>
            <a:off x="3109564" y="3590347"/>
            <a:ext cx="5382963" cy="1168363"/>
            <a:chOff x="3131840" y="1491630"/>
            <a:chExt cx="5256584" cy="576064"/>
          </a:xfrm>
        </p:grpSpPr>
        <p:sp>
          <p:nvSpPr>
            <p:cNvPr id="21" name="Rectangle 20"/>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ight Triangle 21"/>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6" name="TextBox 25"/>
          <p:cNvSpPr txBox="1"/>
          <p:nvPr/>
        </p:nvSpPr>
        <p:spPr>
          <a:xfrm>
            <a:off x="3091928" y="1263570"/>
            <a:ext cx="547771" cy="400110"/>
          </a:xfrm>
          <a:prstGeom prst="rect">
            <a:avLst/>
          </a:prstGeom>
          <a:noFill/>
        </p:spPr>
        <p:txBody>
          <a:bodyPr wrap="square" rtlCol="0">
            <a:spAutoFit/>
          </a:bodyPr>
          <a:lstStyle/>
          <a:p>
            <a:r>
              <a:rPr lang="en-US" altLang="ko-KR" sz="2000" b="1" dirty="0">
                <a:solidFill>
                  <a:schemeClr val="bg1"/>
                </a:solidFill>
                <a:cs typeface="Arial" pitchFamily="34" charset="0"/>
              </a:rPr>
              <a:t>01</a:t>
            </a:r>
            <a:endParaRPr lang="ko-KR" altLang="en-US" sz="2000" b="1" dirty="0">
              <a:solidFill>
                <a:schemeClr val="bg1"/>
              </a:solidFill>
              <a:cs typeface="Arial" pitchFamily="34" charset="0"/>
            </a:endParaRPr>
          </a:p>
        </p:txBody>
      </p:sp>
      <p:sp>
        <p:nvSpPr>
          <p:cNvPr id="27" name="TextBox 26"/>
          <p:cNvSpPr txBox="1"/>
          <p:nvPr/>
        </p:nvSpPr>
        <p:spPr>
          <a:xfrm>
            <a:off x="3071883" y="2550562"/>
            <a:ext cx="533164" cy="400110"/>
          </a:xfrm>
          <a:prstGeom prst="rect">
            <a:avLst/>
          </a:prstGeom>
          <a:noFill/>
        </p:spPr>
        <p:txBody>
          <a:bodyPr wrap="square" rtlCol="0">
            <a:spAutoFit/>
          </a:bodyPr>
          <a:lstStyle/>
          <a:p>
            <a:r>
              <a:rPr lang="en-US" altLang="ko-KR" sz="2000" b="1" dirty="0">
                <a:solidFill>
                  <a:schemeClr val="bg1"/>
                </a:solidFill>
                <a:cs typeface="Arial" pitchFamily="34" charset="0"/>
              </a:rPr>
              <a:t>02</a:t>
            </a:r>
            <a:endParaRPr lang="ko-KR" altLang="en-US" sz="2000" b="1" dirty="0">
              <a:solidFill>
                <a:schemeClr val="bg1"/>
              </a:solidFill>
              <a:cs typeface="Arial" pitchFamily="34" charset="0"/>
            </a:endParaRPr>
          </a:p>
        </p:txBody>
      </p:sp>
      <p:sp>
        <p:nvSpPr>
          <p:cNvPr id="28" name="TextBox 27"/>
          <p:cNvSpPr txBox="1"/>
          <p:nvPr/>
        </p:nvSpPr>
        <p:spPr>
          <a:xfrm>
            <a:off x="3099231" y="3678850"/>
            <a:ext cx="533164" cy="400110"/>
          </a:xfrm>
          <a:prstGeom prst="rect">
            <a:avLst/>
          </a:prstGeom>
          <a:noFill/>
        </p:spPr>
        <p:txBody>
          <a:bodyPr wrap="square" rtlCol="0">
            <a:spAutoFit/>
          </a:bodyPr>
          <a:lstStyle/>
          <a:p>
            <a:r>
              <a:rPr lang="en-US" altLang="ko-KR" sz="2000" b="1" dirty="0">
                <a:solidFill>
                  <a:schemeClr val="bg1"/>
                </a:solidFill>
                <a:cs typeface="Arial" pitchFamily="34" charset="0"/>
              </a:rPr>
              <a:t>03</a:t>
            </a:r>
            <a:endParaRPr lang="ko-KR" altLang="en-US" sz="2000" b="1" dirty="0">
              <a:solidFill>
                <a:schemeClr val="bg1"/>
              </a:solidFill>
              <a:cs typeface="Arial" pitchFamily="34" charset="0"/>
            </a:endParaRPr>
          </a:p>
        </p:txBody>
      </p:sp>
      <p:sp>
        <p:nvSpPr>
          <p:cNvPr id="8" name="Прямоугольник 7"/>
          <p:cNvSpPr/>
          <p:nvPr/>
        </p:nvSpPr>
        <p:spPr>
          <a:xfrm>
            <a:off x="3494779" y="1255482"/>
            <a:ext cx="4997749" cy="924740"/>
          </a:xfrm>
          <a:prstGeom prst="rect">
            <a:avLst/>
          </a:prstGeom>
        </p:spPr>
        <p:txBody>
          <a:bodyPr wrap="square">
            <a:spAutoFit/>
          </a:bodyPr>
          <a:lstStyle/>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Talabalar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kitob</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bozorining</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tuzilishi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ishtirokchilari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rivojlanish</a:t>
            </a:r>
            <a:r>
              <a:rPr lang="en-GB" sz="1200" dirty="0">
                <a:latin typeface="Times New Roman" panose="02020603050405020304" pitchFamily="18" charset="0"/>
                <a:ea typeface="Calibri" panose="020F0502020204030204" pitchFamily="34" charset="0"/>
              </a:rPr>
              <a:t> </a:t>
            </a:r>
          </a:p>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tendensiyalarini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tushunadi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tahlil</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qila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oladi</a:t>
            </a:r>
            <a:r>
              <a:rPr lang="en-GB" sz="1200" dirty="0">
                <a:latin typeface="Times New Roman" panose="02020603050405020304" pitchFamily="18" charset="0"/>
                <a:ea typeface="Calibri" panose="020F0502020204030204" pitchFamily="34" charset="0"/>
              </a:rPr>
              <a:t>.</a:t>
            </a:r>
          </a:p>
          <a:p>
            <a:pPr indent="449580" algn="just">
              <a:lnSpc>
                <a:spcPct val="115000"/>
              </a:lnSpc>
              <a:spcAft>
                <a:spcPts val="0"/>
              </a:spcAft>
            </a:pP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kitob</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mahsulotlarini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xaridorga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yetkazish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narxlash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aksiyalar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p>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chegirmalarni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tashkil</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qilishni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amalda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qo‘llay</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oladi</a:t>
            </a:r>
            <a:r>
              <a:rPr lang="en-GB" sz="1200" dirty="0">
                <a:latin typeface="Times New Roman" panose="02020603050405020304" pitchFamily="18" charset="0"/>
                <a:ea typeface="Calibri" panose="020F0502020204030204" pitchFamily="34" charset="0"/>
              </a:rPr>
              <a:t>.</a:t>
            </a:r>
            <a:endParaRPr lang="ru-RU" sz="1200" dirty="0">
              <a:latin typeface="Times New Roman" panose="02020603050405020304" pitchFamily="18" charset="0"/>
              <a:ea typeface="Calibri" panose="020F0502020204030204" pitchFamily="34" charset="0"/>
            </a:endParaRPr>
          </a:p>
        </p:txBody>
      </p:sp>
      <p:sp>
        <p:nvSpPr>
          <p:cNvPr id="10" name="Прямоугольник 9"/>
          <p:cNvSpPr/>
          <p:nvPr/>
        </p:nvSpPr>
        <p:spPr>
          <a:xfrm>
            <a:off x="3494076" y="2605991"/>
            <a:ext cx="4998452" cy="924740"/>
          </a:xfrm>
          <a:prstGeom prst="rect">
            <a:avLst/>
          </a:prstGeom>
        </p:spPr>
        <p:txBody>
          <a:bodyPr wrap="square">
            <a:spAutoFit/>
          </a:bodyPr>
          <a:lstStyle/>
          <a:p>
            <a:pPr indent="449580" algn="just">
              <a:lnSpc>
                <a:spcPct val="115000"/>
              </a:lnSpc>
              <a:spcAft>
                <a:spcPts val="0"/>
              </a:spcAft>
            </a:pP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kitob</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mahsulotlari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uchun</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samarali</a:t>
            </a:r>
            <a:r>
              <a:rPr lang="en-GB" sz="1200" dirty="0">
                <a:latin typeface="Times New Roman" panose="02020603050405020304" pitchFamily="18" charset="0"/>
                <a:ea typeface="Calibri" panose="020F0502020204030204" pitchFamily="34" charset="0"/>
              </a:rPr>
              <a:t> marketing </a:t>
            </a:r>
            <a:r>
              <a:rPr lang="en-GB" sz="1200" dirty="0" err="1">
                <a:latin typeface="Times New Roman" panose="02020603050405020304" pitchFamily="18" charset="0"/>
                <a:ea typeface="Calibri" panose="020F0502020204030204" pitchFamily="34" charset="0"/>
              </a:rPr>
              <a:t>kampaniyalari</a:t>
            </a:r>
            <a:r>
              <a:rPr lang="en-GB" sz="1200" dirty="0">
                <a:latin typeface="Times New Roman" panose="02020603050405020304" pitchFamily="18" charset="0"/>
                <a:ea typeface="Calibri" panose="020F0502020204030204" pitchFamily="34" charset="0"/>
              </a:rPr>
              <a:t>, </a:t>
            </a:r>
          </a:p>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reklama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uslublari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PR </a:t>
            </a:r>
            <a:r>
              <a:rPr lang="en-GB" sz="1200" dirty="0" err="1">
                <a:latin typeface="Times New Roman" panose="02020603050405020304" pitchFamily="18" charset="0"/>
                <a:ea typeface="Calibri" panose="020F0502020204030204" pitchFamily="34" charset="0"/>
              </a:rPr>
              <a:t>tadbirlarini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rejalashtirishni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o‘zlashtiradi</a:t>
            </a:r>
            <a:r>
              <a:rPr lang="en-GB" sz="1200" dirty="0">
                <a:latin typeface="Times New Roman" panose="02020603050405020304" pitchFamily="18" charset="0"/>
                <a:ea typeface="Calibri" panose="020F0502020204030204" pitchFamily="34" charset="0"/>
              </a:rPr>
              <a:t>.</a:t>
            </a:r>
          </a:p>
          <a:p>
            <a:pPr indent="449580" algn="just">
              <a:lnSpc>
                <a:spcPct val="115000"/>
              </a:lnSpc>
              <a:spcAft>
                <a:spcPts val="0"/>
              </a:spcAft>
            </a:pP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elektron</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kitob</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do‘konlari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marketplace’lar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ijtimoiy</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tarmoqlarda</a:t>
            </a:r>
            <a:endParaRPr lang="en-GB" sz="1200" dirty="0">
              <a:latin typeface="Times New Roman" panose="02020603050405020304" pitchFamily="18" charset="0"/>
              <a:ea typeface="Calibri" panose="020F0502020204030204" pitchFamily="34" charset="0"/>
            </a:endParaRPr>
          </a:p>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sotuvni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yurita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oladi</a:t>
            </a:r>
            <a:r>
              <a:rPr lang="en-GB" sz="1200" dirty="0">
                <a:latin typeface="Times New Roman" panose="02020603050405020304" pitchFamily="18" charset="0"/>
                <a:ea typeface="Calibri" panose="020F0502020204030204" pitchFamily="34" charset="0"/>
              </a:rPr>
              <a:t>.</a:t>
            </a:r>
            <a:endParaRPr lang="ru-RU" sz="1200" dirty="0">
              <a:latin typeface="Times New Roman" panose="02020603050405020304" pitchFamily="18" charset="0"/>
              <a:ea typeface="Calibri" panose="020F0502020204030204" pitchFamily="34" charset="0"/>
            </a:endParaRPr>
          </a:p>
        </p:txBody>
      </p:sp>
      <p:sp>
        <p:nvSpPr>
          <p:cNvPr id="11" name="Прямоугольник 10"/>
          <p:cNvSpPr/>
          <p:nvPr/>
        </p:nvSpPr>
        <p:spPr>
          <a:xfrm>
            <a:off x="3976101" y="3758964"/>
            <a:ext cx="4387200" cy="830997"/>
          </a:xfrm>
          <a:prstGeom prst="rect">
            <a:avLst/>
          </a:prstGeom>
        </p:spPr>
        <p:txBody>
          <a:bodyPr wrap="square">
            <a:spAutoFit/>
          </a:bodyPr>
          <a:lstStyle/>
          <a:p>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auditoriyaga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mos</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kitoblarni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tavsiya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etish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savdo</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portfelini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boshqarish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mijozlar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segmentiga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asoslangan</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savdo</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usullarini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qo‘llaydi</a:t>
            </a:r>
            <a:r>
              <a:rPr lang="en-GB" sz="1200" dirty="0">
                <a:latin typeface="Times New Roman" panose="02020603050405020304" pitchFamily="18" charset="0"/>
                <a:ea typeface="Calibri" panose="020F0502020204030204" pitchFamily="34" charset="0"/>
              </a:rPr>
              <a:t>.</a:t>
            </a:r>
          </a:p>
          <a:p>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savdo</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statistikasi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asosida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tahlil</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qilish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hisobotlar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tayyorlash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p>
          <a:p>
            <a:r>
              <a:rPr lang="en-GB" sz="1200" dirty="0" err="1">
                <a:latin typeface="Times New Roman" panose="02020603050405020304" pitchFamily="18" charset="0"/>
                <a:ea typeface="Calibri" panose="020F0502020204030204" pitchFamily="34" charset="0"/>
              </a:rPr>
              <a:t>strategik</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qarorlar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qabul</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qilishni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o‘rganadi</a:t>
            </a:r>
            <a:r>
              <a:rPr lang="en-GB" sz="1200" dirty="0">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1095055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000" dirty="0">
                <a:latin typeface="Times New Roman" panose="02020603050405020304" pitchFamily="18" charset="0"/>
                <a:cs typeface="Times New Roman" panose="02020603050405020304" pitchFamily="18" charset="0"/>
              </a:rPr>
              <a:t>MARUZA MASHG‘ULOTLARI MAVZULARI</a:t>
            </a:r>
            <a:endParaRPr lang="ko-KR" altLang="en-US" sz="2000" dirty="0">
              <a:latin typeface="Times New Roman" panose="02020603050405020304" pitchFamily="18" charset="0"/>
              <a:cs typeface="Times New Roman" panose="02020603050405020304" pitchFamily="18" charset="0"/>
            </a:endParaRPr>
          </a:p>
        </p:txBody>
      </p:sp>
      <p:graphicFrame>
        <p:nvGraphicFramePr>
          <p:cNvPr id="26" name="Таблица 25"/>
          <p:cNvGraphicFramePr>
            <a:graphicFrameLocks noGrp="1"/>
          </p:cNvGraphicFramePr>
          <p:nvPr>
            <p:extLst>
              <p:ext uri="{D42A27DB-BD31-4B8C-83A1-F6EECF244321}">
                <p14:modId xmlns:p14="http://schemas.microsoft.com/office/powerpoint/2010/main" val="3822016951"/>
              </p:ext>
            </p:extLst>
          </p:nvPr>
        </p:nvGraphicFramePr>
        <p:xfrm>
          <a:off x="899592" y="708968"/>
          <a:ext cx="7272807" cy="2609037"/>
        </p:xfrm>
        <a:graphic>
          <a:graphicData uri="http://schemas.openxmlformats.org/drawingml/2006/table">
            <a:tbl>
              <a:tblPr firstRow="1" bandRow="1">
                <a:tableStyleId>{5C22544A-7EE6-4342-B048-85BDC9FD1C3A}</a:tableStyleId>
              </a:tblPr>
              <a:tblGrid>
                <a:gridCol w="576064">
                  <a:extLst>
                    <a:ext uri="{9D8B030D-6E8A-4147-A177-3AD203B41FA5}">
                      <a16:colId xmlns:a16="http://schemas.microsoft.com/office/drawing/2014/main" val="2133851310"/>
                    </a:ext>
                  </a:extLst>
                </a:gridCol>
                <a:gridCol w="5904656">
                  <a:extLst>
                    <a:ext uri="{9D8B030D-6E8A-4147-A177-3AD203B41FA5}">
                      <a16:colId xmlns:a16="http://schemas.microsoft.com/office/drawing/2014/main" val="2527243882"/>
                    </a:ext>
                  </a:extLst>
                </a:gridCol>
                <a:gridCol w="792087">
                  <a:extLst>
                    <a:ext uri="{9D8B030D-6E8A-4147-A177-3AD203B41FA5}">
                      <a16:colId xmlns:a16="http://schemas.microsoft.com/office/drawing/2014/main" val="2795510976"/>
                    </a:ext>
                  </a:extLst>
                </a:gridCol>
              </a:tblGrid>
              <a:tr h="414999">
                <a:tc>
                  <a:txBody>
                    <a:bodyPr/>
                    <a:lstStyle/>
                    <a:p>
                      <a:endParaRPr lang="ru-RU" dirty="0"/>
                    </a:p>
                  </a:txBody>
                  <a:tcPr/>
                </a:tc>
                <a:tc>
                  <a:txBody>
                    <a:bodyPr/>
                    <a:lstStyle/>
                    <a:p>
                      <a:pPr algn="ctr">
                        <a:spcAft>
                          <a:spcPts val="0"/>
                        </a:spcAft>
                      </a:pPr>
                      <a:r>
                        <a:rPr lang="uz-Cyrl-UZ" sz="1600" b="1" dirty="0">
                          <a:solidFill>
                            <a:schemeClr val="bg1"/>
                          </a:solidFill>
                          <a:effectLst/>
                          <a:latin typeface="Times New Roman" panose="02020603050405020304" pitchFamily="18" charset="0"/>
                          <a:ea typeface="Calibri" panose="020F0502020204030204" pitchFamily="34" charset="0"/>
                        </a:rPr>
                        <a:t>Mashg‘ulotlar shakli: m</a:t>
                      </a:r>
                      <a:r>
                        <a:rPr lang="en-US" sz="1600" b="1" dirty="0" err="1">
                          <a:solidFill>
                            <a:schemeClr val="bg1"/>
                          </a:solidFill>
                          <a:effectLst/>
                          <a:latin typeface="Times New Roman" panose="02020603050405020304" pitchFamily="18" charset="0"/>
                          <a:ea typeface="Calibri" panose="020F0502020204030204" pitchFamily="34" charset="0"/>
                        </a:rPr>
                        <a:t>a’ruza</a:t>
                      </a:r>
                      <a:r>
                        <a:rPr lang="en-US" sz="1600" b="1" dirty="0">
                          <a:solidFill>
                            <a:schemeClr val="bg1"/>
                          </a:solidFill>
                          <a:effectLst/>
                          <a:latin typeface="Times New Roman" panose="02020603050405020304" pitchFamily="18" charset="0"/>
                          <a:ea typeface="Calibri" panose="020F0502020204030204" pitchFamily="34" charset="0"/>
                        </a:rPr>
                        <a:t> </a:t>
                      </a:r>
                      <a:r>
                        <a:rPr lang="en-US" sz="1600" b="1" dirty="0" err="1">
                          <a:solidFill>
                            <a:schemeClr val="bg1"/>
                          </a:solidFill>
                          <a:effectLst/>
                          <a:latin typeface="Times New Roman" panose="02020603050405020304" pitchFamily="18" charset="0"/>
                          <a:ea typeface="Calibri" panose="020F0502020204030204" pitchFamily="34" charset="0"/>
                        </a:rPr>
                        <a:t>mavzulari</a:t>
                      </a:r>
                      <a:r>
                        <a:rPr lang="uz-Cyrl-UZ" sz="1600" b="1" dirty="0">
                          <a:solidFill>
                            <a:schemeClr val="bg1"/>
                          </a:solidFill>
                          <a:effectLst/>
                          <a:latin typeface="Times New Roman" panose="02020603050405020304" pitchFamily="18" charset="0"/>
                          <a:ea typeface="Calibri" panose="020F0502020204030204" pitchFamily="34" charset="0"/>
                        </a:rPr>
                        <a:t> (</a:t>
                      </a:r>
                      <a:r>
                        <a:rPr lang="en-US" sz="1600" b="1" dirty="0">
                          <a:solidFill>
                            <a:schemeClr val="bg1"/>
                          </a:solidFill>
                          <a:effectLst/>
                          <a:latin typeface="Times New Roman" panose="02020603050405020304" pitchFamily="18" charset="0"/>
                          <a:ea typeface="Calibri" panose="020F0502020204030204" pitchFamily="34" charset="0"/>
                        </a:rPr>
                        <a:t>M</a:t>
                      </a:r>
                      <a:r>
                        <a:rPr lang="uz-Cyrl-UZ" sz="1600" b="1" dirty="0">
                          <a:solidFill>
                            <a:schemeClr val="bg1"/>
                          </a:solidFill>
                          <a:effectLst/>
                          <a:latin typeface="Times New Roman" panose="02020603050405020304" pitchFamily="18" charset="0"/>
                          <a:ea typeface="Calibri" panose="020F0502020204030204" pitchFamily="34" charset="0"/>
                        </a:rPr>
                        <a:t>)</a:t>
                      </a:r>
                      <a:r>
                        <a:rPr lang="en-US" sz="1600" b="1" dirty="0">
                          <a:solidFill>
                            <a:schemeClr val="bg1"/>
                          </a:solidFill>
                          <a:effectLst/>
                          <a:latin typeface="Times New Roman" panose="02020603050405020304" pitchFamily="18" charset="0"/>
                          <a:ea typeface="Calibri" panose="020F0502020204030204" pitchFamily="34" charset="0"/>
                        </a:rPr>
                        <a:t> (5-semester)</a:t>
                      </a:r>
                    </a:p>
                  </a:txBody>
                  <a:tcPr marL="68580" marR="68580" marT="0" marB="0"/>
                </a:tc>
                <a:tc>
                  <a:txBody>
                    <a:bodyPr/>
                    <a:lstStyle/>
                    <a:p>
                      <a:pPr algn="ctr"/>
                      <a:r>
                        <a:rPr lang="en-US" dirty="0"/>
                        <a:t>10</a:t>
                      </a:r>
                      <a:endParaRPr lang="ru-RU" dirty="0"/>
                    </a:p>
                  </a:txBody>
                  <a:tcPr/>
                </a:tc>
                <a:extLst>
                  <a:ext uri="{0D108BD9-81ED-4DB2-BD59-A6C34878D82A}">
                    <a16:rowId xmlns:a16="http://schemas.microsoft.com/office/drawing/2014/main" val="2040878787"/>
                  </a:ext>
                </a:extLst>
              </a:tr>
              <a:tr h="534042">
                <a:tc>
                  <a:txBody>
                    <a:bodyPr/>
                    <a:lstStyle/>
                    <a:p>
                      <a:pPr algn="ctr"/>
                      <a:r>
                        <a:rPr lang="en-US" dirty="0">
                          <a:latin typeface="Times New Roman" panose="02020603050405020304" pitchFamily="18" charset="0"/>
                          <a:cs typeface="Times New Roman" panose="02020603050405020304" pitchFamily="18" charset="0"/>
                        </a:rPr>
                        <a:t>1</a:t>
                      </a:r>
                      <a:endParaRPr lang="ru-RU"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1" hangingPunct="1">
                        <a:lnSpc>
                          <a:spcPct val="105000"/>
                        </a:lnSpc>
                        <a:spcBef>
                          <a:spcPts val="0"/>
                        </a:spcBef>
                        <a:spcAft>
                          <a:spcPts val="800"/>
                        </a:spcAft>
                        <a:buClrTx/>
                        <a:buSzTx/>
                        <a:buFontTx/>
                        <a:buNone/>
                        <a:tabLst/>
                        <a:defRPr/>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Nashriyot</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kitob</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bozorining</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xususiyatlari</a:t>
                      </a:r>
                      <a:endParaRPr lang="en-US" sz="135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99033071"/>
                  </a:ext>
                </a:extLst>
              </a:tr>
              <a:tr h="414999">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1" hangingPunct="1">
                        <a:lnSpc>
                          <a:spcPct val="105000"/>
                        </a:lnSpc>
                        <a:spcBef>
                          <a:spcPts val="0"/>
                        </a:spcBef>
                        <a:spcAft>
                          <a:spcPts val="800"/>
                        </a:spcAft>
                        <a:buClrTx/>
                        <a:buSzTx/>
                        <a:buFontTx/>
                        <a:buNone/>
                        <a:tabLst/>
                        <a:defRPr/>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Nashriyot</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marketingi</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reklama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strategiyalari</a:t>
                      </a:r>
                      <a:endParaRPr lang="en-US" sz="135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34999316"/>
                  </a:ext>
                </a:extLst>
              </a:tr>
              <a:tr h="414999">
                <a:tc>
                  <a:txBody>
                    <a:bodyPr/>
                    <a:lstStyle/>
                    <a:p>
                      <a:pPr algn="ctr"/>
                      <a:r>
                        <a:rPr lang="en-US" dirty="0">
                          <a:latin typeface="Times New Roman" panose="02020603050405020304" pitchFamily="18" charset="0"/>
                          <a:cs typeface="Times New Roman" panose="02020603050405020304" pitchFamily="18" charset="0"/>
                        </a:rPr>
                        <a:t>3</a:t>
                      </a:r>
                      <a:endParaRPr lang="ru-RU"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1" hangingPunct="1">
                        <a:lnSpc>
                          <a:spcPct val="105000"/>
                        </a:lnSpc>
                        <a:spcBef>
                          <a:spcPts val="0"/>
                        </a:spcBef>
                        <a:spcAft>
                          <a:spcPts val="800"/>
                        </a:spcAft>
                        <a:buClrTx/>
                        <a:buSzTx/>
                        <a:buFontTx/>
                        <a:buNone/>
                        <a:tabLst/>
                        <a:defRPr/>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Kitob</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distribyutsiyasi</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sotuv</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kanallari</a:t>
                      </a:r>
                      <a:endParaRPr lang="en-US" sz="135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8469960"/>
                  </a:ext>
                </a:extLst>
              </a:tr>
              <a:tr h="414999">
                <a:tc>
                  <a:txBody>
                    <a:bodyPr/>
                    <a:lstStyle/>
                    <a:p>
                      <a:pPr algn="ctr"/>
                      <a:r>
                        <a:rPr lang="en-US" dirty="0">
                          <a:latin typeface="Times New Roman" panose="02020603050405020304" pitchFamily="18" charset="0"/>
                          <a:cs typeface="Times New Roman" panose="02020603050405020304" pitchFamily="18" charset="0"/>
                        </a:rPr>
                        <a:t>4</a:t>
                      </a:r>
                      <a:endParaRPr lang="ru-RU"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1" hangingPunct="1">
                        <a:lnSpc>
                          <a:spcPct val="105000"/>
                        </a:lnSpc>
                        <a:spcBef>
                          <a:spcPts val="0"/>
                        </a:spcBef>
                        <a:spcAft>
                          <a:spcPts val="800"/>
                        </a:spcAft>
                        <a:buClrTx/>
                        <a:buSzTx/>
                        <a:buFontTx/>
                        <a:buNone/>
                        <a:tabLst/>
                        <a:defRPr/>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Raqamli</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savdo</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elektron</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kitoblar</a:t>
                      </a:r>
                      <a:endParaRPr lang="en-US" sz="135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2976976"/>
                  </a:ext>
                </a:extLst>
              </a:tr>
              <a:tr h="414999">
                <a:tc>
                  <a:txBody>
                    <a:bodyPr/>
                    <a:lstStyle/>
                    <a:p>
                      <a:pPr algn="ctr"/>
                      <a:r>
                        <a:rPr lang="en-US" dirty="0">
                          <a:latin typeface="Times New Roman" panose="02020603050405020304" pitchFamily="18" charset="0"/>
                          <a:cs typeface="Times New Roman" panose="02020603050405020304" pitchFamily="18" charset="0"/>
                        </a:rPr>
                        <a:t>5</a:t>
                      </a:r>
                      <a:endParaRPr lang="ru-RU"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1" hangingPunct="1">
                        <a:lnSpc>
                          <a:spcPct val="105000"/>
                        </a:lnSpc>
                        <a:spcBef>
                          <a:spcPts val="0"/>
                        </a:spcBef>
                        <a:spcAft>
                          <a:spcPts val="800"/>
                        </a:spcAft>
                        <a:buClrTx/>
                        <a:buSzTx/>
                        <a:buFontTx/>
                        <a:buNone/>
                        <a:tabLst/>
                        <a:defRPr/>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Kitobxonlik</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madaniyati</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kitob</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targ‘iboti</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2775812"/>
                  </a:ext>
                </a:extLst>
              </a:tr>
            </a:tbl>
          </a:graphicData>
        </a:graphic>
      </p:graphicFrame>
    </p:spTree>
    <p:extLst>
      <p:ext uri="{BB962C8B-B14F-4D97-AF65-F5344CB8AC3E}">
        <p14:creationId xmlns:p14="http://schemas.microsoft.com/office/powerpoint/2010/main" val="2346587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000" dirty="0">
                <a:latin typeface="Times New Roman" panose="02020603050405020304" pitchFamily="18" charset="0"/>
                <a:cs typeface="Times New Roman" panose="02020603050405020304" pitchFamily="18" charset="0"/>
              </a:rPr>
              <a:t>AMALIY MASHG‘ULOTLARI MAVZULARI</a:t>
            </a:r>
            <a:endParaRPr lang="ko-KR" altLang="en-US" sz="2000" dirty="0">
              <a:latin typeface="Times New Roman" panose="02020603050405020304" pitchFamily="18" charset="0"/>
              <a:cs typeface="Times New Roman" panose="02020603050405020304" pitchFamily="18" charset="0"/>
            </a:endParaRPr>
          </a:p>
        </p:txBody>
      </p:sp>
      <p:graphicFrame>
        <p:nvGraphicFramePr>
          <p:cNvPr id="26" name="Таблица 25"/>
          <p:cNvGraphicFramePr>
            <a:graphicFrameLocks noGrp="1"/>
          </p:cNvGraphicFramePr>
          <p:nvPr>
            <p:extLst>
              <p:ext uri="{D42A27DB-BD31-4B8C-83A1-F6EECF244321}">
                <p14:modId xmlns:p14="http://schemas.microsoft.com/office/powerpoint/2010/main" val="474434573"/>
              </p:ext>
            </p:extLst>
          </p:nvPr>
        </p:nvGraphicFramePr>
        <p:xfrm>
          <a:off x="899592" y="708968"/>
          <a:ext cx="7272807" cy="4191710"/>
        </p:xfrm>
        <a:graphic>
          <a:graphicData uri="http://schemas.openxmlformats.org/drawingml/2006/table">
            <a:tbl>
              <a:tblPr firstRow="1" bandRow="1">
                <a:tableStyleId>{5C22544A-7EE6-4342-B048-85BDC9FD1C3A}</a:tableStyleId>
              </a:tblPr>
              <a:tblGrid>
                <a:gridCol w="576064">
                  <a:extLst>
                    <a:ext uri="{9D8B030D-6E8A-4147-A177-3AD203B41FA5}">
                      <a16:colId xmlns:a16="http://schemas.microsoft.com/office/drawing/2014/main" val="2133851310"/>
                    </a:ext>
                  </a:extLst>
                </a:gridCol>
                <a:gridCol w="5904656">
                  <a:extLst>
                    <a:ext uri="{9D8B030D-6E8A-4147-A177-3AD203B41FA5}">
                      <a16:colId xmlns:a16="http://schemas.microsoft.com/office/drawing/2014/main" val="2527243882"/>
                    </a:ext>
                  </a:extLst>
                </a:gridCol>
                <a:gridCol w="792087">
                  <a:extLst>
                    <a:ext uri="{9D8B030D-6E8A-4147-A177-3AD203B41FA5}">
                      <a16:colId xmlns:a16="http://schemas.microsoft.com/office/drawing/2014/main" val="2795510976"/>
                    </a:ext>
                  </a:extLst>
                </a:gridCol>
              </a:tblGrid>
              <a:tr h="414999">
                <a:tc>
                  <a:txBody>
                    <a:bodyPr/>
                    <a:lstStyle/>
                    <a:p>
                      <a:endParaRPr lang="ru-RU" dirty="0"/>
                    </a:p>
                  </a:txBody>
                  <a:tcPr/>
                </a:tc>
                <a:tc>
                  <a:txBody>
                    <a:bodyPr/>
                    <a:lstStyle/>
                    <a:p>
                      <a:pPr algn="ctr">
                        <a:spcAft>
                          <a:spcPts val="0"/>
                        </a:spcAft>
                      </a:pPr>
                      <a:r>
                        <a:rPr lang="uz-Cyrl-UZ" sz="1600" b="1" kern="1200" dirty="0">
                          <a:solidFill>
                            <a:schemeClr val="lt1"/>
                          </a:solidFill>
                          <a:effectLst/>
                          <a:latin typeface="Times New Roman" panose="02020603050405020304" pitchFamily="18" charset="0"/>
                          <a:ea typeface="+mn-ea"/>
                          <a:cs typeface="Times New Roman" panose="02020603050405020304" pitchFamily="18" charset="0"/>
                        </a:rPr>
                        <a:t>Mashg‘ulotlar shakli: amaliy mashg‘ulot (A)</a:t>
                      </a:r>
                      <a:r>
                        <a:rPr lang="en-US" sz="1600" b="1" kern="1200" dirty="0">
                          <a:solidFill>
                            <a:schemeClr val="lt1"/>
                          </a:solidFill>
                          <a:effectLst/>
                          <a:latin typeface="Times New Roman" panose="02020603050405020304" pitchFamily="18" charset="0"/>
                          <a:ea typeface="+mn-ea"/>
                          <a:cs typeface="Times New Roman" panose="02020603050405020304" pitchFamily="18" charset="0"/>
                        </a:rPr>
                        <a:t> (5-semestr)</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dirty="0"/>
                        <a:t>30</a:t>
                      </a:r>
                      <a:endParaRPr lang="ru-RU" dirty="0"/>
                    </a:p>
                  </a:txBody>
                  <a:tcPr/>
                </a:tc>
                <a:extLst>
                  <a:ext uri="{0D108BD9-81ED-4DB2-BD59-A6C34878D82A}">
                    <a16:rowId xmlns:a16="http://schemas.microsoft.com/office/drawing/2014/main" val="2040878787"/>
                  </a:ext>
                </a:extLst>
              </a:tr>
              <a:tr h="414999">
                <a:tc>
                  <a:txBody>
                    <a:bodyPr/>
                    <a:lstStyle/>
                    <a:p>
                      <a:pPr algn="ctr"/>
                      <a:r>
                        <a:rPr lang="en-US" dirty="0"/>
                        <a:t>1</a:t>
                      </a:r>
                      <a:endParaRPr lang="ru-RU" dirty="0"/>
                    </a:p>
                  </a:txBody>
                  <a:tcPr/>
                </a:tc>
                <a:tc>
                  <a:txBody>
                    <a:bodyPr/>
                    <a:lstStyle/>
                    <a:p>
                      <a:pPr>
                        <a:spcAft>
                          <a:spcPts val="0"/>
                        </a:spcAft>
                      </a:pPr>
                      <a:r>
                        <a:rPr lang="it-IT" sz="1400" dirty="0">
                          <a:latin typeface="Times New Roman" panose="02020603050405020304" pitchFamily="18" charset="0"/>
                          <a:cs typeface="Times New Roman" panose="02020603050405020304" pitchFamily="18" charset="0"/>
                        </a:rPr>
                        <a:t>Kitob savdosi statistikasi va bozor tahlili</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2</a:t>
                      </a:r>
                      <a:endParaRPr lang="ru-RU" dirty="0"/>
                    </a:p>
                  </a:txBody>
                  <a:tcPr/>
                </a:tc>
                <a:extLst>
                  <a:ext uri="{0D108BD9-81ED-4DB2-BD59-A6C34878D82A}">
                    <a16:rowId xmlns:a16="http://schemas.microsoft.com/office/drawing/2014/main" val="599033071"/>
                  </a:ext>
                </a:extLst>
              </a:tr>
              <a:tr h="456720">
                <a:tc>
                  <a:txBody>
                    <a:bodyPr/>
                    <a:lstStyle/>
                    <a:p>
                      <a:pPr algn="ctr"/>
                      <a:r>
                        <a:rPr lang="en-US" dirty="0"/>
                        <a:t>2</a:t>
                      </a:r>
                      <a:endParaRPr lang="ru-RU" dirty="0"/>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Nashriyot</a:t>
                      </a:r>
                      <a:r>
                        <a:rPr lang="en-GB" sz="1400" dirty="0">
                          <a:latin typeface="Times New Roman" panose="02020603050405020304" pitchFamily="18" charset="0"/>
                          <a:cs typeface="Times New Roman" panose="02020603050405020304" pitchFamily="18" charset="0"/>
                        </a:rPr>
                        <a:t> marketing </a:t>
                      </a:r>
                      <a:r>
                        <a:rPr lang="en-GB" sz="1400" dirty="0" err="1">
                          <a:latin typeface="Times New Roman" panose="02020603050405020304" pitchFamily="18" charset="0"/>
                          <a:cs typeface="Times New Roman" panose="02020603050405020304" pitchFamily="18" charset="0"/>
                        </a:rPr>
                        <a:t>strategiyasini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rejalashtirish</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2</a:t>
                      </a:r>
                      <a:endParaRPr lang="ru-RU" dirty="0"/>
                    </a:p>
                  </a:txBody>
                  <a:tcPr/>
                </a:tc>
                <a:extLst>
                  <a:ext uri="{0D108BD9-81ED-4DB2-BD59-A6C34878D82A}">
                    <a16:rowId xmlns:a16="http://schemas.microsoft.com/office/drawing/2014/main" val="934999316"/>
                  </a:ext>
                </a:extLst>
              </a:tr>
              <a:tr h="414999">
                <a:tc>
                  <a:txBody>
                    <a:bodyPr/>
                    <a:lstStyle/>
                    <a:p>
                      <a:pPr algn="ctr"/>
                      <a:r>
                        <a:rPr lang="en-US" dirty="0"/>
                        <a:t>3</a:t>
                      </a:r>
                      <a:endParaRPr lang="ru-RU" dirty="0"/>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distribyutsiya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tarmog‘ini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o‘rganish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tahlil</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qilish</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2</a:t>
                      </a:r>
                      <a:endParaRPr lang="ru-RU" dirty="0"/>
                    </a:p>
                  </a:txBody>
                  <a:tcPr/>
                </a:tc>
                <a:extLst>
                  <a:ext uri="{0D108BD9-81ED-4DB2-BD59-A6C34878D82A}">
                    <a16:rowId xmlns:a16="http://schemas.microsoft.com/office/drawing/2014/main" val="2938469960"/>
                  </a:ext>
                </a:extLst>
              </a:tr>
              <a:tr h="414999">
                <a:tc>
                  <a:txBody>
                    <a:bodyPr/>
                    <a:lstStyle/>
                    <a:p>
                      <a:pPr algn="ctr"/>
                      <a:r>
                        <a:rPr lang="en-US" dirty="0"/>
                        <a:t>4</a:t>
                      </a:r>
                      <a:endParaRPr lang="ru-RU" dirty="0"/>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Onlayn</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savdo</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platformalarini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tahlil</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qilish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ularni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solishtirish</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1802976976"/>
                  </a:ext>
                </a:extLst>
              </a:tr>
              <a:tr h="414999">
                <a:tc>
                  <a:txBody>
                    <a:bodyPr/>
                    <a:lstStyle/>
                    <a:p>
                      <a:pPr algn="ctr"/>
                      <a:r>
                        <a:rPr lang="en-US" dirty="0"/>
                        <a:t>5</a:t>
                      </a:r>
                      <a:endParaRPr lang="ru-RU" dirty="0"/>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Elektron</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audiokitoblarni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ishlab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chiqish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jarayonlari</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172775812"/>
                  </a:ext>
                </a:extLst>
              </a:tr>
              <a:tr h="414999">
                <a:tc>
                  <a:txBody>
                    <a:bodyPr/>
                    <a:lstStyle/>
                    <a:p>
                      <a:pPr algn="ctr"/>
                      <a:r>
                        <a:rPr lang="en-US" dirty="0"/>
                        <a:t>6</a:t>
                      </a:r>
                      <a:endParaRPr lang="ru-RU" dirty="0"/>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Ijtimoiy</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tarmoqlar</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orqali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targ‘iboti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reklama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uslublari</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2262942859"/>
                  </a:ext>
                </a:extLst>
              </a:tr>
              <a:tr h="414999">
                <a:tc>
                  <a:txBody>
                    <a:bodyPr/>
                    <a:lstStyle/>
                    <a:p>
                      <a:pPr algn="ctr"/>
                      <a:r>
                        <a:rPr lang="en-US" dirty="0"/>
                        <a:t>7</a:t>
                      </a:r>
                      <a:endParaRPr lang="ru-RU" dirty="0"/>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xaridor</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segmentlarini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o‘rganish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auditoriya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tahlili</a:t>
                      </a:r>
                      <a:r>
                        <a:rPr lang="en-GB" sz="1400" dirty="0">
                          <a:latin typeface="Times New Roman" panose="02020603050405020304" pitchFamily="18" charset="0"/>
                          <a:cs typeface="Times New Roman" panose="02020603050405020304" pitchFamily="18" charset="0"/>
                        </a:rPr>
                        <a:t>)</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3371921047"/>
                  </a:ext>
                </a:extLst>
              </a:tr>
              <a:tr h="414998">
                <a:tc>
                  <a:txBody>
                    <a:bodyPr/>
                    <a:lstStyle/>
                    <a:p>
                      <a:pPr algn="ctr"/>
                      <a:r>
                        <a:rPr lang="en-US" dirty="0"/>
                        <a:t>8</a:t>
                      </a:r>
                      <a:endParaRPr lang="ru-RU" dirty="0"/>
                    </a:p>
                  </a:txBody>
                  <a:tcPr/>
                </a:tc>
                <a:tc>
                  <a:txBody>
                    <a:bodyPr/>
                    <a:lstStyle/>
                    <a:p>
                      <a:pPr marL="133985">
                        <a:lnSpc>
                          <a:spcPct val="107000"/>
                        </a:lnSpc>
                        <a:spcAft>
                          <a:spcPts val="0"/>
                        </a:spcAft>
                      </a:pP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yarmarka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festivalini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tashkil</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etish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tajriba</a:t>
                      </a:r>
                      <a:r>
                        <a:rPr lang="en-GB" sz="1400" dirty="0">
                          <a:latin typeface="Times New Roman" panose="02020603050405020304" pitchFamily="18" charset="0"/>
                          <a:cs typeface="Times New Roman" panose="02020603050405020304" pitchFamily="18" charset="0"/>
                        </a:rPr>
                        <a:t>)</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t>4</a:t>
                      </a:r>
                      <a:endParaRPr lang="ru-RU" dirty="0"/>
                    </a:p>
                  </a:txBody>
                  <a:tcPr/>
                </a:tc>
                <a:extLst>
                  <a:ext uri="{0D108BD9-81ED-4DB2-BD59-A6C34878D82A}">
                    <a16:rowId xmlns:a16="http://schemas.microsoft.com/office/drawing/2014/main" val="1030821009"/>
                  </a:ext>
                </a:extLst>
              </a:tr>
              <a:tr h="414999">
                <a:tc>
                  <a:txBody>
                    <a:bodyPr/>
                    <a:lstStyle/>
                    <a:p>
                      <a:pPr algn="ctr"/>
                      <a:r>
                        <a:rPr lang="en-US" dirty="0"/>
                        <a:t>9</a:t>
                      </a:r>
                      <a:endParaRPr lang="ru-RU" dirty="0"/>
                    </a:p>
                  </a:txBody>
                  <a:tcPr/>
                </a:tc>
                <a:tc>
                  <a:txBody>
                    <a:bodyPr/>
                    <a:lstStyle/>
                    <a:p>
                      <a:r>
                        <a:rPr lang="en-GB" dirty="0" err="1">
                          <a:latin typeface="Times New Roman" panose="02020603050405020304" pitchFamily="18" charset="0"/>
                          <a:cs typeface="Times New Roman" panose="02020603050405020304" pitchFamily="18" charset="0"/>
                        </a:rPr>
                        <a:t>Kitob</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narxini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belgilash</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va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aksiyalarni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rejalashtirish</a:t>
                      </a:r>
                      <a:endParaRPr lang="en-GB" dirty="0">
                        <a:latin typeface="Times New Roman" panose="02020603050405020304" pitchFamily="18" charset="0"/>
                        <a:cs typeface="Times New Roman" panose="02020603050405020304" pitchFamily="18" charset="0"/>
                      </a:endParaRPr>
                    </a:p>
                  </a:txBody>
                  <a:tcPr anchor="ctr"/>
                </a:tc>
                <a:tc>
                  <a:txBody>
                    <a:bodyPr/>
                    <a:lstStyle/>
                    <a:p>
                      <a:pPr algn="ctr"/>
                      <a:r>
                        <a:rPr lang="en-US" dirty="0"/>
                        <a:t>4</a:t>
                      </a:r>
                      <a:endParaRPr lang="ru-RU" dirty="0"/>
                    </a:p>
                  </a:txBody>
                  <a:tcPr/>
                </a:tc>
                <a:extLst>
                  <a:ext uri="{0D108BD9-81ED-4DB2-BD59-A6C34878D82A}">
                    <a16:rowId xmlns:a16="http://schemas.microsoft.com/office/drawing/2014/main" val="2220765275"/>
                  </a:ext>
                </a:extLst>
              </a:tr>
            </a:tbl>
          </a:graphicData>
        </a:graphic>
      </p:graphicFrame>
    </p:spTree>
    <p:extLst>
      <p:ext uri="{BB962C8B-B14F-4D97-AF65-F5344CB8AC3E}">
        <p14:creationId xmlns:p14="http://schemas.microsoft.com/office/powerpoint/2010/main" val="1090366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000" dirty="0">
                <a:latin typeface="Times New Roman" panose="02020603050405020304" pitchFamily="18" charset="0"/>
                <a:cs typeface="Times New Roman" panose="02020603050405020304" pitchFamily="18" charset="0"/>
              </a:rPr>
              <a:t>SEMINAR MASHG‘ULOTLARI MAVZULARI</a:t>
            </a:r>
            <a:endParaRPr lang="ko-KR" altLang="en-US" sz="2000" dirty="0">
              <a:latin typeface="Times New Roman" panose="02020603050405020304" pitchFamily="18" charset="0"/>
              <a:cs typeface="Times New Roman" panose="02020603050405020304" pitchFamily="18" charset="0"/>
            </a:endParaRPr>
          </a:p>
        </p:txBody>
      </p:sp>
      <p:graphicFrame>
        <p:nvGraphicFramePr>
          <p:cNvPr id="26" name="Таблица 25"/>
          <p:cNvGraphicFramePr>
            <a:graphicFrameLocks noGrp="1"/>
          </p:cNvGraphicFramePr>
          <p:nvPr>
            <p:extLst>
              <p:ext uri="{D42A27DB-BD31-4B8C-83A1-F6EECF244321}">
                <p14:modId xmlns:p14="http://schemas.microsoft.com/office/powerpoint/2010/main" val="2511112419"/>
              </p:ext>
            </p:extLst>
          </p:nvPr>
        </p:nvGraphicFramePr>
        <p:xfrm>
          <a:off x="899592" y="708968"/>
          <a:ext cx="7272807" cy="4149989"/>
        </p:xfrm>
        <a:graphic>
          <a:graphicData uri="http://schemas.openxmlformats.org/drawingml/2006/table">
            <a:tbl>
              <a:tblPr firstRow="1" bandRow="1">
                <a:tableStyleId>{5C22544A-7EE6-4342-B048-85BDC9FD1C3A}</a:tableStyleId>
              </a:tblPr>
              <a:tblGrid>
                <a:gridCol w="576064">
                  <a:extLst>
                    <a:ext uri="{9D8B030D-6E8A-4147-A177-3AD203B41FA5}">
                      <a16:colId xmlns:a16="http://schemas.microsoft.com/office/drawing/2014/main" val="2133851310"/>
                    </a:ext>
                  </a:extLst>
                </a:gridCol>
                <a:gridCol w="5904656">
                  <a:extLst>
                    <a:ext uri="{9D8B030D-6E8A-4147-A177-3AD203B41FA5}">
                      <a16:colId xmlns:a16="http://schemas.microsoft.com/office/drawing/2014/main" val="2527243882"/>
                    </a:ext>
                  </a:extLst>
                </a:gridCol>
                <a:gridCol w="792087">
                  <a:extLst>
                    <a:ext uri="{9D8B030D-6E8A-4147-A177-3AD203B41FA5}">
                      <a16:colId xmlns:a16="http://schemas.microsoft.com/office/drawing/2014/main" val="2795510976"/>
                    </a:ext>
                  </a:extLst>
                </a:gridCol>
              </a:tblGrid>
              <a:tr h="414999">
                <a:tc>
                  <a:txBody>
                    <a:bodyPr/>
                    <a:lstStyle/>
                    <a:p>
                      <a:endParaRPr lang="ru-RU" dirty="0"/>
                    </a:p>
                  </a:txBody>
                  <a:tcPr/>
                </a:tc>
                <a:tc>
                  <a:txBody>
                    <a:bodyPr/>
                    <a:lstStyle/>
                    <a:p>
                      <a:pPr algn="ctr">
                        <a:spcAft>
                          <a:spcPts val="0"/>
                        </a:spcAft>
                      </a:pPr>
                      <a:r>
                        <a:rPr lang="uz-Cyrl-UZ" sz="1600" b="1" kern="1200" dirty="0">
                          <a:solidFill>
                            <a:schemeClr val="lt1"/>
                          </a:solidFill>
                          <a:effectLst/>
                          <a:latin typeface="Times New Roman" panose="02020603050405020304" pitchFamily="18" charset="0"/>
                          <a:ea typeface="+mn-ea"/>
                          <a:cs typeface="Times New Roman" panose="02020603050405020304" pitchFamily="18" charset="0"/>
                        </a:rPr>
                        <a:t>Mashg‘ulotlar shakli: amaliy mashg‘ulot (A)</a:t>
                      </a:r>
                      <a:r>
                        <a:rPr lang="en-US" sz="1600" b="1" kern="1200" dirty="0">
                          <a:solidFill>
                            <a:schemeClr val="lt1"/>
                          </a:solidFill>
                          <a:effectLst/>
                          <a:latin typeface="Times New Roman" panose="02020603050405020304" pitchFamily="18" charset="0"/>
                          <a:ea typeface="+mn-ea"/>
                          <a:cs typeface="Times New Roman" panose="02020603050405020304" pitchFamily="18" charset="0"/>
                        </a:rPr>
                        <a:t> (5-semestr)</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dirty="0"/>
                        <a:t>20</a:t>
                      </a:r>
                      <a:endParaRPr lang="ru-RU" dirty="0"/>
                    </a:p>
                  </a:txBody>
                  <a:tcPr/>
                </a:tc>
                <a:extLst>
                  <a:ext uri="{0D108BD9-81ED-4DB2-BD59-A6C34878D82A}">
                    <a16:rowId xmlns:a16="http://schemas.microsoft.com/office/drawing/2014/main" val="2040878787"/>
                  </a:ext>
                </a:extLst>
              </a:tr>
              <a:tr h="414999">
                <a:tc>
                  <a:txBody>
                    <a:bodyPr/>
                    <a:lstStyle/>
                    <a:p>
                      <a:pPr algn="ctr"/>
                      <a:r>
                        <a:rPr lang="en-US" dirty="0">
                          <a:latin typeface="Times New Roman" panose="02020603050405020304" pitchFamily="18" charset="0"/>
                          <a:cs typeface="Times New Roman" panose="02020603050405020304" pitchFamily="18" charset="0"/>
                        </a:rPr>
                        <a:t>1</a:t>
                      </a:r>
                      <a:endParaRPr lang="ru-RU"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it-IT" sz="1400" dirty="0">
                          <a:latin typeface="Times New Roman" panose="02020603050405020304" pitchFamily="18" charset="0"/>
                          <a:cs typeface="Times New Roman" panose="02020603050405020304" pitchFamily="18" charset="0"/>
                        </a:rPr>
                        <a:t>Kitob savdosi statistikasi va bozor tahlili</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99033071"/>
                  </a:ext>
                </a:extLst>
              </a:tr>
              <a:tr h="414999">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Nashriyot</a:t>
                      </a:r>
                      <a:r>
                        <a:rPr lang="en-GB" sz="1400" dirty="0">
                          <a:latin typeface="Times New Roman" panose="02020603050405020304" pitchFamily="18" charset="0"/>
                          <a:cs typeface="Times New Roman" panose="02020603050405020304" pitchFamily="18" charset="0"/>
                        </a:rPr>
                        <a:t> marketing </a:t>
                      </a:r>
                      <a:r>
                        <a:rPr lang="en-GB" sz="1400" dirty="0" err="1">
                          <a:latin typeface="Times New Roman" panose="02020603050405020304" pitchFamily="18" charset="0"/>
                          <a:cs typeface="Times New Roman" panose="02020603050405020304" pitchFamily="18" charset="0"/>
                        </a:rPr>
                        <a:t>strategiyasini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rejalashtirish</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34999316"/>
                  </a:ext>
                </a:extLst>
              </a:tr>
              <a:tr h="414999">
                <a:tc>
                  <a:txBody>
                    <a:bodyPr/>
                    <a:lstStyle/>
                    <a:p>
                      <a:pPr algn="ctr"/>
                      <a:r>
                        <a:rPr lang="en-US" dirty="0">
                          <a:latin typeface="Times New Roman" panose="02020603050405020304" pitchFamily="18" charset="0"/>
                          <a:cs typeface="Times New Roman" panose="02020603050405020304" pitchFamily="18" charset="0"/>
                        </a:rPr>
                        <a:t>3</a:t>
                      </a:r>
                      <a:endParaRPr lang="ru-RU"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distribyutsiya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tarmog‘ini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o‘rganish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tahlil</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qilish</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8469960"/>
                  </a:ext>
                </a:extLst>
              </a:tr>
              <a:tr h="414999">
                <a:tc>
                  <a:txBody>
                    <a:bodyPr/>
                    <a:lstStyle/>
                    <a:p>
                      <a:pPr algn="ctr"/>
                      <a:r>
                        <a:rPr lang="en-US" dirty="0">
                          <a:latin typeface="Times New Roman" panose="02020603050405020304" pitchFamily="18" charset="0"/>
                          <a:cs typeface="Times New Roman" panose="02020603050405020304" pitchFamily="18" charset="0"/>
                        </a:rPr>
                        <a:t>4</a:t>
                      </a:r>
                      <a:endParaRPr lang="ru-RU"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Onlayn</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savdo</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platformalarini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tahlil</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qilish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ularni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solishtirish</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2976976"/>
                  </a:ext>
                </a:extLst>
              </a:tr>
              <a:tr h="414999">
                <a:tc>
                  <a:txBody>
                    <a:bodyPr/>
                    <a:lstStyle/>
                    <a:p>
                      <a:pPr algn="ctr"/>
                      <a:r>
                        <a:rPr lang="en-US" dirty="0">
                          <a:latin typeface="Times New Roman" panose="02020603050405020304" pitchFamily="18" charset="0"/>
                          <a:cs typeface="Times New Roman" panose="02020603050405020304" pitchFamily="18" charset="0"/>
                        </a:rPr>
                        <a:t>5</a:t>
                      </a:r>
                      <a:endParaRPr lang="ru-RU"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Elektron</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audiokitoblarni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ishlab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chiqish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jarayonlari</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2775812"/>
                  </a:ext>
                </a:extLst>
              </a:tr>
              <a:tr h="414999">
                <a:tc>
                  <a:txBody>
                    <a:bodyPr/>
                    <a:lstStyle/>
                    <a:p>
                      <a:pPr algn="ctr"/>
                      <a:r>
                        <a:rPr lang="en-US" dirty="0">
                          <a:latin typeface="Times New Roman" panose="02020603050405020304" pitchFamily="18" charset="0"/>
                          <a:cs typeface="Times New Roman" panose="02020603050405020304" pitchFamily="18" charset="0"/>
                        </a:rPr>
                        <a:t>6</a:t>
                      </a:r>
                      <a:endParaRPr lang="ru-RU"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Ijtimoiy</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tarmoqlar</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orqali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targ‘iboti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reklama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uslublari</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4</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62942859"/>
                  </a:ext>
                </a:extLst>
              </a:tr>
              <a:tr h="414999">
                <a:tc>
                  <a:txBody>
                    <a:bodyPr/>
                    <a:lstStyle/>
                    <a:p>
                      <a:pPr algn="ctr"/>
                      <a:r>
                        <a:rPr lang="en-US" dirty="0">
                          <a:latin typeface="Times New Roman" panose="02020603050405020304" pitchFamily="18" charset="0"/>
                          <a:cs typeface="Times New Roman" panose="02020603050405020304" pitchFamily="18" charset="0"/>
                        </a:rPr>
                        <a:t>7</a:t>
                      </a:r>
                      <a:endParaRPr lang="ru-RU"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xaridor</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segmentlarini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o‘rganish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auditoriya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tahlili</a:t>
                      </a:r>
                      <a:r>
                        <a:rPr lang="en-GB" sz="1400" dirty="0">
                          <a:latin typeface="Times New Roman" panose="02020603050405020304" pitchFamily="18" charset="0"/>
                          <a:cs typeface="Times New Roman" panose="02020603050405020304" pitchFamily="18" charset="0"/>
                        </a:rPr>
                        <a:t>)</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1921047"/>
                  </a:ext>
                </a:extLst>
              </a:tr>
              <a:tr h="414998">
                <a:tc>
                  <a:txBody>
                    <a:bodyPr/>
                    <a:lstStyle/>
                    <a:p>
                      <a:pPr algn="ctr"/>
                      <a:r>
                        <a:rPr lang="en-US" dirty="0">
                          <a:latin typeface="Times New Roman" panose="02020603050405020304" pitchFamily="18" charset="0"/>
                          <a:cs typeface="Times New Roman" panose="02020603050405020304" pitchFamily="18" charset="0"/>
                        </a:rPr>
                        <a:t>8</a:t>
                      </a:r>
                      <a:endParaRPr lang="ru-RU" dirty="0">
                        <a:latin typeface="Times New Roman" panose="02020603050405020304" pitchFamily="18" charset="0"/>
                        <a:cs typeface="Times New Roman" panose="02020603050405020304" pitchFamily="18" charset="0"/>
                      </a:endParaRPr>
                    </a:p>
                  </a:txBody>
                  <a:tcPr/>
                </a:tc>
                <a:tc>
                  <a:txBody>
                    <a:bodyPr/>
                    <a:lstStyle/>
                    <a:p>
                      <a:pPr marL="133985">
                        <a:lnSpc>
                          <a:spcPct val="107000"/>
                        </a:lnSpc>
                        <a:spcAft>
                          <a:spcPts val="0"/>
                        </a:spcAft>
                      </a:pPr>
                      <a:r>
                        <a:rPr lang="en-GB" sz="1400" dirty="0" err="1">
                          <a:latin typeface="Times New Roman" panose="02020603050405020304" pitchFamily="18" charset="0"/>
                          <a:cs typeface="Times New Roman" panose="02020603050405020304" pitchFamily="18" charset="0"/>
                        </a:rPr>
                        <a:t>Kitob</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yarmarka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va</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festivalini</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tashkil</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etish</a:t>
                      </a:r>
                      <a:r>
                        <a:rPr lang="en-GB" sz="1400" dirty="0">
                          <a:latin typeface="Times New Roman" panose="02020603050405020304" pitchFamily="18" charset="0"/>
                          <a:cs typeface="Times New Roman" panose="02020603050405020304" pitchFamily="18" charset="0"/>
                        </a:rPr>
                        <a:t> (</a:t>
                      </a:r>
                      <a:r>
                        <a:rPr lang="en-GB" sz="1400" dirty="0" err="1">
                          <a:latin typeface="Times New Roman" panose="02020603050405020304" pitchFamily="18" charset="0"/>
                          <a:cs typeface="Times New Roman" panose="02020603050405020304" pitchFamily="18" charset="0"/>
                        </a:rPr>
                        <a:t>tajriba</a:t>
                      </a:r>
                      <a:r>
                        <a:rPr lang="en-GB" sz="1400" dirty="0">
                          <a:latin typeface="Times New Roman" panose="02020603050405020304" pitchFamily="18" charset="0"/>
                          <a:cs typeface="Times New Roman" panose="02020603050405020304" pitchFamily="18" charset="0"/>
                        </a:rPr>
                        <a:t>)</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30821009"/>
                  </a:ext>
                </a:extLst>
              </a:tr>
              <a:tr h="414999">
                <a:tc>
                  <a:txBody>
                    <a:bodyPr/>
                    <a:lstStyle/>
                    <a:p>
                      <a:pPr algn="ctr"/>
                      <a:r>
                        <a:rPr lang="en-US" dirty="0">
                          <a:latin typeface="Times New Roman" panose="02020603050405020304" pitchFamily="18" charset="0"/>
                          <a:cs typeface="Times New Roman" panose="02020603050405020304" pitchFamily="18" charset="0"/>
                        </a:rPr>
                        <a:t>9</a:t>
                      </a:r>
                      <a:endParaRPr lang="ru-RU" dirty="0">
                        <a:latin typeface="Times New Roman" panose="02020603050405020304" pitchFamily="18" charset="0"/>
                        <a:cs typeface="Times New Roman" panose="02020603050405020304" pitchFamily="18" charset="0"/>
                      </a:endParaRPr>
                    </a:p>
                  </a:txBody>
                  <a:tcPr/>
                </a:tc>
                <a:tc>
                  <a:txBody>
                    <a:bodyPr/>
                    <a:lstStyle/>
                    <a:p>
                      <a:r>
                        <a:rPr lang="en-GB" dirty="0" err="1">
                          <a:latin typeface="Times New Roman" panose="02020603050405020304" pitchFamily="18" charset="0"/>
                          <a:cs typeface="Times New Roman" panose="02020603050405020304" pitchFamily="18" charset="0"/>
                        </a:rPr>
                        <a:t>Kitob</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narxini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belgilash</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va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aksiyalarni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rejalashtirish</a:t>
                      </a:r>
                      <a:endParaRPr lang="en-GB" dirty="0">
                        <a:latin typeface="Times New Roman" panose="02020603050405020304" pitchFamily="18" charset="0"/>
                        <a:cs typeface="Times New Roman" panose="02020603050405020304" pitchFamily="18" charset="0"/>
                      </a:endParaRPr>
                    </a:p>
                  </a:txBody>
                  <a:tcPr anchor="ctr"/>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20765275"/>
                  </a:ext>
                </a:extLst>
              </a:tr>
            </a:tbl>
          </a:graphicData>
        </a:graphic>
      </p:graphicFrame>
    </p:spTree>
    <p:extLst>
      <p:ext uri="{BB962C8B-B14F-4D97-AF65-F5344CB8AC3E}">
        <p14:creationId xmlns:p14="http://schemas.microsoft.com/office/powerpoint/2010/main" val="2535011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r>
              <a:rPr lang="en-US" sz="2400" dirty="0">
                <a:solidFill>
                  <a:schemeClr val="tx1"/>
                </a:solidFill>
                <a:latin typeface="Times New Roman" panose="02020603050405020304" pitchFamily="18" charset="0"/>
                <a:cs typeface="Times New Roman" panose="02020603050405020304" pitchFamily="18" charset="0"/>
              </a:rPr>
              <a:t>MUSTAQIL TA’LIM MAVZULARI</a:t>
            </a:r>
            <a:endParaRPr lang="ru-RU" sz="2400"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672446027"/>
              </p:ext>
            </p:extLst>
          </p:nvPr>
        </p:nvGraphicFramePr>
        <p:xfrm>
          <a:off x="791580" y="699542"/>
          <a:ext cx="7560840" cy="4254626"/>
        </p:xfrm>
        <a:graphic>
          <a:graphicData uri="http://schemas.openxmlformats.org/drawingml/2006/table">
            <a:tbl>
              <a:tblPr firstRow="1" bandRow="1">
                <a:tableStyleId>{5C22544A-7EE6-4342-B048-85BDC9FD1C3A}</a:tableStyleId>
              </a:tblPr>
              <a:tblGrid>
                <a:gridCol w="598877">
                  <a:extLst>
                    <a:ext uri="{9D8B030D-6E8A-4147-A177-3AD203B41FA5}">
                      <a16:colId xmlns:a16="http://schemas.microsoft.com/office/drawing/2014/main" val="2133851310"/>
                    </a:ext>
                  </a:extLst>
                </a:gridCol>
                <a:gridCol w="6138507">
                  <a:extLst>
                    <a:ext uri="{9D8B030D-6E8A-4147-A177-3AD203B41FA5}">
                      <a16:colId xmlns:a16="http://schemas.microsoft.com/office/drawing/2014/main" val="2527243882"/>
                    </a:ext>
                  </a:extLst>
                </a:gridCol>
                <a:gridCol w="823456">
                  <a:extLst>
                    <a:ext uri="{9D8B030D-6E8A-4147-A177-3AD203B41FA5}">
                      <a16:colId xmlns:a16="http://schemas.microsoft.com/office/drawing/2014/main" val="2795510976"/>
                    </a:ext>
                  </a:extLst>
                </a:gridCol>
              </a:tblGrid>
              <a:tr h="576064">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spcAft>
                          <a:spcPts val="0"/>
                        </a:spcAft>
                      </a:pP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Mashg‘ulotlar shakli: amaliy mashg‘ulot (A)</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(5-semestr)</a:t>
                      </a: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90</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40878787"/>
                  </a:ext>
                </a:extLst>
              </a:tr>
              <a:tr h="329047">
                <a:tc>
                  <a:txBody>
                    <a:bodyPr/>
                    <a:lstStyle/>
                    <a:p>
                      <a:pPr algn="ctr"/>
                      <a:r>
                        <a:rPr lang="en-US" sz="1400" dirty="0">
                          <a:latin typeface="Times New Roman" panose="02020603050405020304" pitchFamily="18" charset="0"/>
                          <a:cs typeface="Times New Roman" panose="02020603050405020304" pitchFamily="18" charset="0"/>
                        </a:rPr>
                        <a:t>1</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Kitob bozoridagi so‘nggi tendensiyalar va rivojlanish istiqbollari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99033071"/>
                  </a:ext>
                </a:extLst>
              </a:tr>
              <a:tr h="493570">
                <a:tc>
                  <a:txBody>
                    <a:bodyPr/>
                    <a:lstStyle/>
                    <a:p>
                      <a:pPr algn="ctr"/>
                      <a:r>
                        <a:rPr lang="en-US" sz="1400" dirty="0">
                          <a:latin typeface="Times New Roman" panose="02020603050405020304" pitchFamily="18" charset="0"/>
                          <a:cs typeface="Times New Roman" panose="02020603050405020304" pitchFamily="18" charset="0"/>
                        </a:rPr>
                        <a:t>2</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Nashriyot mahsulotlari bozorining tuzilishi va segmentatsiyasi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34999316"/>
                  </a:ext>
                </a:extLst>
              </a:tr>
              <a:tr h="493570">
                <a:tc>
                  <a:txBody>
                    <a:bodyPr/>
                    <a:lstStyle/>
                    <a:p>
                      <a:pPr algn="ctr"/>
                      <a:r>
                        <a:rPr lang="en-US" sz="1400" dirty="0">
                          <a:latin typeface="Times New Roman" panose="02020603050405020304" pitchFamily="18" charset="0"/>
                          <a:cs typeface="Times New Roman" panose="02020603050405020304" pitchFamily="18" charset="0"/>
                        </a:rPr>
                        <a:t>3</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Elektron kitoblar uchun raqamli marketing va tarqatish strategiyalari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8469960"/>
                  </a:ext>
                </a:extLst>
              </a:tr>
              <a:tr h="493570">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Onlayn savdo platformalari va ularning kitobxonlarga ta‘siri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2976976"/>
                  </a:ext>
                </a:extLst>
              </a:tr>
              <a:tr h="414172">
                <a:tc>
                  <a:txBody>
                    <a:bodyPr/>
                    <a:lstStyle/>
                    <a:p>
                      <a:pPr algn="ctr"/>
                      <a:r>
                        <a:rPr lang="en-US" sz="1400" dirty="0">
                          <a:latin typeface="Times New Roman" panose="02020603050405020304" pitchFamily="18" charset="0"/>
                          <a:cs typeface="Times New Roman" panose="02020603050405020304" pitchFamily="18" charset="0"/>
                        </a:rPr>
                        <a:t>5</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sv-SE" sz="1400" dirty="0">
                          <a:solidFill>
                            <a:srgbClr val="000000"/>
                          </a:solidFill>
                          <a:effectLst/>
                          <a:latin typeface="TimesUZ"/>
                          <a:ea typeface="Times New Roman" panose="02020603050405020304" pitchFamily="18" charset="0"/>
                          <a:cs typeface="Times New Roman" panose="02020603050405020304" pitchFamily="18" charset="0"/>
                        </a:rPr>
                        <a:t>Ijtimoiy tarmoqlarda kitob targ‘iboti: usullar va samaradorligi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2775812"/>
                  </a:ext>
                </a:extLst>
              </a:tr>
              <a:tr h="329047">
                <a:tc>
                  <a:txBody>
                    <a:bodyPr/>
                    <a:lstStyle/>
                    <a:p>
                      <a:pPr algn="ctr"/>
                      <a:r>
                        <a:rPr lang="en-US" sz="1400" dirty="0">
                          <a:latin typeface="Times New Roman" panose="02020603050405020304" pitchFamily="18" charset="0"/>
                          <a:cs typeface="Times New Roman" panose="02020603050405020304" pitchFamily="18" charset="0"/>
                        </a:rPr>
                        <a:t>6</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400" dirty="0" err="1">
                          <a:effectLst/>
                          <a:latin typeface="TimesUZ"/>
                          <a:ea typeface="Calibri" panose="020F0502020204030204" pitchFamily="34" charset="0"/>
                          <a:cs typeface="Times New Roman" panose="02020603050405020304" pitchFamily="18" charset="0"/>
                        </a:rPr>
                        <a:t>Nashriyot</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marketingida</a:t>
                      </a:r>
                      <a:r>
                        <a:rPr lang="en-US" sz="1400" dirty="0">
                          <a:effectLst/>
                          <a:latin typeface="TimesUZ"/>
                          <a:ea typeface="Calibri" panose="020F0502020204030204" pitchFamily="34" charset="0"/>
                          <a:cs typeface="Times New Roman" panose="02020603050405020304" pitchFamily="18" charset="0"/>
                        </a:rPr>
                        <a:t> SEO </a:t>
                      </a:r>
                      <a:r>
                        <a:rPr lang="en-US" sz="1400" dirty="0" err="1">
                          <a:effectLst/>
                          <a:latin typeface="TimesUZ"/>
                          <a:ea typeface="Calibri" panose="020F0502020204030204" pitchFamily="34" charset="0"/>
                          <a:cs typeface="Times New Roman" panose="02020603050405020304" pitchFamily="18" charset="0"/>
                        </a:rPr>
                        <a:t>va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kontent-marketingdan</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foydalanish</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62942859"/>
                  </a:ext>
                </a:extLst>
              </a:tr>
              <a:tr h="414172">
                <a:tc>
                  <a:txBody>
                    <a:bodyPr/>
                    <a:lstStyle/>
                    <a:p>
                      <a:pPr algn="ctr"/>
                      <a:r>
                        <a:rPr lang="en-US" sz="1400" dirty="0">
                          <a:latin typeface="Times New Roman" panose="02020603050405020304" pitchFamily="18" charset="0"/>
                          <a:cs typeface="Times New Roman" panose="02020603050405020304" pitchFamily="18" charset="0"/>
                        </a:rPr>
                        <a:t>7</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400" dirty="0" err="1">
                          <a:solidFill>
                            <a:srgbClr val="000000"/>
                          </a:solidFill>
                          <a:effectLst/>
                          <a:latin typeface="TimesUZ"/>
                          <a:ea typeface="Times New Roman" panose="02020603050405020304" pitchFamily="18" charset="0"/>
                          <a:cs typeface="Times New Roman" panose="02020603050405020304" pitchFamily="18" charset="0"/>
                        </a:rPr>
                        <a:t>Bolalar</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kitoblari</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bozorini</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o‘rganish</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va</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targ‘ib</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qilish</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usullari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1921047"/>
                  </a:ext>
                </a:extLst>
              </a:tr>
              <a:tr h="355707">
                <a:tc>
                  <a:txBody>
                    <a:bodyPr/>
                    <a:lstStyle/>
                    <a:p>
                      <a:pPr algn="ctr"/>
                      <a:r>
                        <a:rPr lang="en-US" sz="1400" dirty="0">
                          <a:latin typeface="Times New Roman" panose="02020603050405020304" pitchFamily="18" charset="0"/>
                          <a:cs typeface="Times New Roman" panose="02020603050405020304" pitchFamily="18" charset="0"/>
                        </a:rPr>
                        <a:t>8</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400" dirty="0" err="1">
                          <a:effectLst/>
                          <a:latin typeface="TimesUZ"/>
                          <a:ea typeface="Calibri" panose="020F0502020204030204" pitchFamily="34" charset="0"/>
                          <a:cs typeface="Times New Roman" panose="02020603050405020304" pitchFamily="18" charset="0"/>
                        </a:rPr>
                        <a:t>Kitob</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yarmarkalari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va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festivallarini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tashkil</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etish</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va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marketingi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30821009"/>
                  </a:ext>
                </a:extLst>
              </a:tr>
              <a:tr h="355707">
                <a:tc>
                  <a:txBody>
                    <a:bodyPr/>
                    <a:lstStyle/>
                    <a:p>
                      <a:pPr algn="ctr"/>
                      <a:r>
                        <a:rPr lang="en-US" sz="1400" dirty="0">
                          <a:latin typeface="Times New Roman" panose="02020603050405020304" pitchFamily="18" charset="0"/>
                          <a:cs typeface="Times New Roman" panose="02020603050405020304" pitchFamily="18" charset="0"/>
                        </a:rPr>
                        <a:t>9</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Kitob</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do‘konida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savdo-sotiqni</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oshirish</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strategiyalari</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1295972"/>
                  </a:ext>
                </a:extLst>
              </a:tr>
            </a:tbl>
          </a:graphicData>
        </a:graphic>
      </p:graphicFrame>
    </p:spTree>
    <p:extLst>
      <p:ext uri="{BB962C8B-B14F-4D97-AF65-F5344CB8AC3E}">
        <p14:creationId xmlns:p14="http://schemas.microsoft.com/office/powerpoint/2010/main" val="3089987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2850858955"/>
              </p:ext>
            </p:extLst>
          </p:nvPr>
        </p:nvGraphicFramePr>
        <p:xfrm>
          <a:off x="539552" y="483518"/>
          <a:ext cx="3960439" cy="3842084"/>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133851310"/>
                    </a:ext>
                  </a:extLst>
                </a:gridCol>
                <a:gridCol w="3097057">
                  <a:extLst>
                    <a:ext uri="{9D8B030D-6E8A-4147-A177-3AD203B41FA5}">
                      <a16:colId xmlns:a16="http://schemas.microsoft.com/office/drawing/2014/main" val="2527243882"/>
                    </a:ext>
                  </a:extLst>
                </a:gridCol>
                <a:gridCol w="431334">
                  <a:extLst>
                    <a:ext uri="{9D8B030D-6E8A-4147-A177-3AD203B41FA5}">
                      <a16:colId xmlns:a16="http://schemas.microsoft.com/office/drawing/2014/main" val="2795510976"/>
                    </a:ext>
                  </a:extLst>
                </a:gridCol>
              </a:tblGrid>
              <a:tr h="504056">
                <a:tc>
                  <a:txBody>
                    <a:bodyPr/>
                    <a:lstStyle/>
                    <a:p>
                      <a:pPr algn="ctr"/>
                      <a:r>
                        <a:rPr lang="en-US" sz="1400" dirty="0"/>
                        <a:t>10</a:t>
                      </a:r>
                      <a:endParaRPr lang="ru-RU" sz="1400" dirty="0"/>
                    </a:p>
                  </a:txBody>
                  <a:tcPr anchor="ctr"/>
                </a:tc>
                <a:tc>
                  <a:txBody>
                    <a:bodyPr/>
                    <a:lstStyle/>
                    <a:p>
                      <a:pPr>
                        <a:spcAft>
                          <a:spcPts val="0"/>
                        </a:spcAft>
                      </a:pPr>
                      <a:r>
                        <a:rPr lang="en-US" sz="1400" dirty="0" err="1">
                          <a:effectLst/>
                          <a:latin typeface="TimesUZ"/>
                          <a:ea typeface="Calibri" panose="020F0502020204030204" pitchFamily="34" charset="0"/>
                          <a:cs typeface="Times New Roman" panose="02020603050405020304" pitchFamily="18" charset="0"/>
                        </a:rPr>
                        <a:t>Kitob</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narxini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belgilash</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va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chegirma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kampaniyalari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599033071"/>
                  </a:ext>
                </a:extLst>
              </a:tr>
              <a:tr h="671255">
                <a:tc>
                  <a:txBody>
                    <a:bodyPr/>
                    <a:lstStyle/>
                    <a:p>
                      <a:pPr algn="ctr"/>
                      <a:r>
                        <a:rPr lang="en-US" sz="1400" dirty="0"/>
                        <a:t>11</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Elektron kitob do‘konlari va platformalar tahlili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934999316"/>
                  </a:ext>
                </a:extLst>
              </a:tr>
              <a:tr h="455231">
                <a:tc>
                  <a:txBody>
                    <a:bodyPr/>
                    <a:lstStyle/>
                    <a:p>
                      <a:pPr algn="ctr"/>
                      <a:r>
                        <a:rPr lang="en-US" sz="1400" dirty="0"/>
                        <a:t>12</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O‘quvchilar orasida kitobxonlik madaniyatini rivojlantirish loyihalari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2938469960"/>
                  </a:ext>
                </a:extLst>
              </a:tr>
              <a:tr h="457690">
                <a:tc>
                  <a:txBody>
                    <a:bodyPr/>
                    <a:lstStyle/>
                    <a:p>
                      <a:pPr algn="ctr"/>
                      <a:r>
                        <a:rPr lang="en-US" sz="1400" dirty="0"/>
                        <a:t>13</a:t>
                      </a:r>
                      <a:endParaRPr lang="ru-RU" sz="1400" dirty="0"/>
                    </a:p>
                  </a:txBody>
                  <a:tcPr anchor="ctr"/>
                </a:tc>
                <a:tc>
                  <a:txBody>
                    <a:bodyPr/>
                    <a:lstStyle/>
                    <a:p>
                      <a:pPr>
                        <a:spcAft>
                          <a:spcPts val="0"/>
                        </a:spcAft>
                      </a:pPr>
                      <a:r>
                        <a:rPr lang="en-US" sz="1400" dirty="0" err="1">
                          <a:effectLst/>
                          <a:latin typeface="TimesUZ"/>
                          <a:ea typeface="Calibri" panose="020F0502020204030204" pitchFamily="34" charset="0"/>
                          <a:cs typeface="Times New Roman" panose="02020603050405020304" pitchFamily="18" charset="0"/>
                        </a:rPr>
                        <a:t>Nashriyot</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mahsulotlari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uchun</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mobil</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ilovalar</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va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yangi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texnologiyalar</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1802976976"/>
                  </a:ext>
                </a:extLst>
              </a:tr>
              <a:tr h="438463">
                <a:tc>
                  <a:txBody>
                    <a:bodyPr/>
                    <a:lstStyle/>
                    <a:p>
                      <a:pPr algn="ctr"/>
                      <a:r>
                        <a:rPr lang="en-US" sz="1400" dirty="0"/>
                        <a:t>14</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Kitob savdosi menejerining kasbiy malakasi va kompetensiyalari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172775812"/>
                  </a:ext>
                </a:extLst>
              </a:tr>
              <a:tr h="438463">
                <a:tc>
                  <a:txBody>
                    <a:bodyPr/>
                    <a:lstStyle/>
                    <a:p>
                      <a:pPr algn="ctr"/>
                      <a:r>
                        <a:rPr lang="en-US" sz="1400" dirty="0"/>
                        <a:t>15</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Nashriyot marketingidagi innovatsion yechimlar</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1937315913"/>
                  </a:ext>
                </a:extLst>
              </a:tr>
              <a:tr h="438463">
                <a:tc>
                  <a:txBody>
                    <a:bodyPr/>
                    <a:lstStyle/>
                    <a:p>
                      <a:pPr algn="ctr"/>
                      <a:r>
                        <a:rPr lang="en-US" sz="1400" dirty="0"/>
                        <a:t>16</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Mahalliy va xalqaro kutubxonalar bilan hamkorlik</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3104759782"/>
                  </a:ext>
                </a:extLst>
              </a:tr>
              <a:tr h="438463">
                <a:tc>
                  <a:txBody>
                    <a:bodyPr/>
                    <a:lstStyle/>
                    <a:p>
                      <a:pPr algn="ctr"/>
                      <a:r>
                        <a:rPr lang="en-US" sz="1400" dirty="0"/>
                        <a:t>17</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O‘zbek tilida nashr etilayotgan kitoblarning brendlash strategiyalari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245788789"/>
                  </a:ext>
                </a:extLst>
              </a:tr>
            </a:tbl>
          </a:graphicData>
        </a:graphic>
      </p:graphicFrame>
      <p:graphicFrame>
        <p:nvGraphicFramePr>
          <p:cNvPr id="4" name="Таблица 3">
            <a:extLst>
              <a:ext uri="{FF2B5EF4-FFF2-40B4-BE49-F238E27FC236}">
                <a16:creationId xmlns:a16="http://schemas.microsoft.com/office/drawing/2014/main" id="{6676A7B6-D8A5-48C0-B28D-6593A7597303}"/>
              </a:ext>
            </a:extLst>
          </p:cNvPr>
          <p:cNvGraphicFramePr>
            <a:graphicFrameLocks noGrp="1"/>
          </p:cNvGraphicFramePr>
          <p:nvPr>
            <p:extLst>
              <p:ext uri="{D42A27DB-BD31-4B8C-83A1-F6EECF244321}">
                <p14:modId xmlns:p14="http://schemas.microsoft.com/office/powerpoint/2010/main" val="3481316111"/>
              </p:ext>
            </p:extLst>
          </p:nvPr>
        </p:nvGraphicFramePr>
        <p:xfrm>
          <a:off x="4788024" y="483518"/>
          <a:ext cx="3960439" cy="4031958"/>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133851310"/>
                    </a:ext>
                  </a:extLst>
                </a:gridCol>
                <a:gridCol w="3097057">
                  <a:extLst>
                    <a:ext uri="{9D8B030D-6E8A-4147-A177-3AD203B41FA5}">
                      <a16:colId xmlns:a16="http://schemas.microsoft.com/office/drawing/2014/main" val="2527243882"/>
                    </a:ext>
                  </a:extLst>
                </a:gridCol>
                <a:gridCol w="431334">
                  <a:extLst>
                    <a:ext uri="{9D8B030D-6E8A-4147-A177-3AD203B41FA5}">
                      <a16:colId xmlns:a16="http://schemas.microsoft.com/office/drawing/2014/main" val="2795510976"/>
                    </a:ext>
                  </a:extLst>
                </a:gridCol>
              </a:tblGrid>
              <a:tr h="504056">
                <a:tc>
                  <a:txBody>
                    <a:bodyPr/>
                    <a:lstStyle/>
                    <a:p>
                      <a:pPr algn="ctr"/>
                      <a:r>
                        <a:rPr lang="en-US" sz="1400" dirty="0"/>
                        <a:t>18</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Nashriyot mahsulotlari va ekologiya (ekologik nashr)</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599033071"/>
                  </a:ext>
                </a:extLst>
              </a:tr>
              <a:tr h="671255">
                <a:tc>
                  <a:txBody>
                    <a:bodyPr/>
                    <a:lstStyle/>
                    <a:p>
                      <a:pPr algn="ctr"/>
                      <a:r>
                        <a:rPr lang="en-US" sz="1400" dirty="0"/>
                        <a:t>19</a:t>
                      </a:r>
                      <a:endParaRPr lang="ru-RU" sz="1400" dirty="0"/>
                    </a:p>
                  </a:txBody>
                  <a:tcPr anchor="ctr"/>
                </a:tc>
                <a:tc>
                  <a:txBody>
                    <a:bodyPr/>
                    <a:lstStyle/>
                    <a:p>
                      <a:pPr>
                        <a:spcAft>
                          <a:spcPts val="0"/>
                        </a:spcAft>
                      </a:pPr>
                      <a:r>
                        <a:rPr lang="en-GB" sz="1400" dirty="0" err="1">
                          <a:effectLst/>
                          <a:latin typeface="TimesUZ"/>
                          <a:ea typeface="Calibri" panose="020F0502020204030204" pitchFamily="34" charset="0"/>
                          <a:cs typeface="Times New Roman" panose="02020603050405020304" pitchFamily="18" charset="0"/>
                        </a:rPr>
                        <a:t>Kitob</a:t>
                      </a:r>
                      <a:r>
                        <a:rPr lang="en-GB" sz="1400" dirty="0">
                          <a:effectLst/>
                          <a:latin typeface="TimesUZ"/>
                          <a:ea typeface="Calibri" panose="020F0502020204030204" pitchFamily="34" charset="0"/>
                          <a:cs typeface="Times New Roman" panose="02020603050405020304" pitchFamily="18" charset="0"/>
                        </a:rPr>
                        <a:t> </a:t>
                      </a:r>
                      <a:r>
                        <a:rPr lang="en-GB" sz="1400" dirty="0" err="1">
                          <a:effectLst/>
                          <a:latin typeface="TimesUZ"/>
                          <a:ea typeface="Calibri" panose="020F0502020204030204" pitchFamily="34" charset="0"/>
                          <a:cs typeface="Times New Roman" panose="02020603050405020304" pitchFamily="18" charset="0"/>
                        </a:rPr>
                        <a:t>savdosi</a:t>
                      </a:r>
                      <a:r>
                        <a:rPr lang="en-GB" sz="1400" dirty="0">
                          <a:effectLst/>
                          <a:latin typeface="TimesUZ"/>
                          <a:ea typeface="Calibri" panose="020F0502020204030204" pitchFamily="34" charset="0"/>
                          <a:cs typeface="Times New Roman" panose="02020603050405020304" pitchFamily="18" charset="0"/>
                        </a:rPr>
                        <a:t> </a:t>
                      </a:r>
                      <a:r>
                        <a:rPr lang="en-GB" sz="1400" dirty="0" err="1">
                          <a:effectLst/>
                          <a:latin typeface="TimesUZ"/>
                          <a:ea typeface="Calibri" panose="020F0502020204030204" pitchFamily="34" charset="0"/>
                          <a:cs typeface="Times New Roman" panose="02020603050405020304" pitchFamily="18" charset="0"/>
                        </a:rPr>
                        <a:t>uchun</a:t>
                      </a:r>
                      <a:r>
                        <a:rPr lang="en-GB" sz="1400" dirty="0">
                          <a:effectLst/>
                          <a:latin typeface="TimesUZ"/>
                          <a:ea typeface="Calibri" panose="020F0502020204030204" pitchFamily="34" charset="0"/>
                          <a:cs typeface="Times New Roman" panose="02020603050405020304" pitchFamily="18" charset="0"/>
                        </a:rPr>
                        <a:t> CRM </a:t>
                      </a:r>
                      <a:r>
                        <a:rPr lang="en-GB" sz="1400" dirty="0" err="1">
                          <a:effectLst/>
                          <a:latin typeface="TimesUZ"/>
                          <a:ea typeface="Calibri" panose="020F0502020204030204" pitchFamily="34" charset="0"/>
                          <a:cs typeface="Times New Roman" panose="02020603050405020304" pitchFamily="18" charset="0"/>
                        </a:rPr>
                        <a:t>va</a:t>
                      </a:r>
                      <a:r>
                        <a:rPr lang="en-GB" sz="1400" dirty="0">
                          <a:effectLst/>
                          <a:latin typeface="TimesUZ"/>
                          <a:ea typeface="Calibri" panose="020F0502020204030204" pitchFamily="34" charset="0"/>
                          <a:cs typeface="Times New Roman" panose="02020603050405020304" pitchFamily="18" charset="0"/>
                        </a:rPr>
                        <a:t> </a:t>
                      </a:r>
                      <a:r>
                        <a:rPr lang="en-GB" sz="1400" dirty="0" err="1">
                          <a:effectLst/>
                          <a:latin typeface="TimesUZ"/>
                          <a:ea typeface="Calibri" panose="020F0502020204030204" pitchFamily="34" charset="0"/>
                          <a:cs typeface="Times New Roman" panose="02020603050405020304" pitchFamily="18" charset="0"/>
                        </a:rPr>
                        <a:t>analitik</a:t>
                      </a:r>
                      <a:r>
                        <a:rPr lang="en-GB" sz="1400" dirty="0">
                          <a:effectLst/>
                          <a:latin typeface="TimesUZ"/>
                          <a:ea typeface="Calibri" panose="020F0502020204030204" pitchFamily="34" charset="0"/>
                          <a:cs typeface="Times New Roman" panose="02020603050405020304" pitchFamily="18" charset="0"/>
                        </a:rPr>
                        <a:t> </a:t>
                      </a:r>
                      <a:r>
                        <a:rPr lang="en-GB" sz="1400" dirty="0" err="1">
                          <a:effectLst/>
                          <a:latin typeface="TimesUZ"/>
                          <a:ea typeface="Calibri" panose="020F0502020204030204" pitchFamily="34" charset="0"/>
                          <a:cs typeface="Times New Roman" panose="02020603050405020304" pitchFamily="18" charset="0"/>
                        </a:rPr>
                        <a:t>vositalari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934999316"/>
                  </a:ext>
                </a:extLst>
              </a:tr>
              <a:tr h="455231">
                <a:tc>
                  <a:txBody>
                    <a:bodyPr/>
                    <a:lstStyle/>
                    <a:p>
                      <a:pPr algn="ctr"/>
                      <a:r>
                        <a:rPr lang="en-US" sz="1400" dirty="0"/>
                        <a:t>20</a:t>
                      </a:r>
                      <a:endParaRPr lang="ru-RU" sz="1400" dirty="0"/>
                    </a:p>
                  </a:txBody>
                  <a:tcPr anchor="ctr"/>
                </a:tc>
                <a:tc>
                  <a:txBody>
                    <a:bodyPr/>
                    <a:lstStyle/>
                    <a:p>
                      <a:pPr>
                        <a:spcAft>
                          <a:spcPts val="0"/>
                        </a:spcAft>
                      </a:pPr>
                      <a:r>
                        <a:rPr lang="en-US" sz="1400" dirty="0" err="1">
                          <a:effectLst/>
                          <a:latin typeface="TimesUZ"/>
                          <a:ea typeface="Calibri" panose="020F0502020204030204" pitchFamily="34" charset="0"/>
                          <a:cs typeface="Times New Roman" panose="02020603050405020304" pitchFamily="18" charset="0"/>
                        </a:rPr>
                        <a:t>Mijozlar</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segmentatsiyasi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va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maqsadli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auditoriyani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aniqlash</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usullari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2938469960"/>
                  </a:ext>
                </a:extLst>
              </a:tr>
              <a:tr h="457690">
                <a:tc>
                  <a:txBody>
                    <a:bodyPr/>
                    <a:lstStyle/>
                    <a:p>
                      <a:pPr algn="ctr"/>
                      <a:r>
                        <a:rPr lang="en-US" sz="1400" dirty="0"/>
                        <a:t>21</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Nashriyot mahsulotlari narxini belgilash va raqobat strategiyalari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1802976976"/>
                  </a:ext>
                </a:extLst>
              </a:tr>
              <a:tr h="438463">
                <a:tc>
                  <a:txBody>
                    <a:bodyPr/>
                    <a:lstStyle/>
                    <a:p>
                      <a:pPr algn="ctr"/>
                      <a:r>
                        <a:rPr lang="en-US" sz="1400" dirty="0"/>
                        <a:t>22</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Kitobxonlikni rag‘batlantirish uchun ommaviy axborot vositalaridan foydalanish</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172775812"/>
                  </a:ext>
                </a:extLst>
              </a:tr>
              <a:tr h="368032">
                <a:tc>
                  <a:txBody>
                    <a:bodyPr/>
                    <a:lstStyle/>
                    <a:p>
                      <a:pPr algn="ctr"/>
                      <a:r>
                        <a:rPr lang="en-US" sz="1400" dirty="0"/>
                        <a:t>23</a:t>
                      </a:r>
                      <a:endParaRPr lang="ru-RU" sz="1400" dirty="0"/>
                    </a:p>
                  </a:txBody>
                  <a:tcPr anchor="ctr"/>
                </a:tc>
                <a:tc>
                  <a:txBody>
                    <a:bodyPr/>
                    <a:lstStyle/>
                    <a:p>
                      <a:pPr>
                        <a:spcAft>
                          <a:spcPts val="0"/>
                        </a:spcAft>
                      </a:pPr>
                      <a:r>
                        <a:rPr lang="fi-FI" sz="1400" dirty="0">
                          <a:effectLst/>
                          <a:latin typeface="TimesUZ"/>
                          <a:ea typeface="Calibri" panose="020F0502020204030204" pitchFamily="34" charset="0"/>
                          <a:cs typeface="Times New Roman" panose="02020603050405020304" pitchFamily="18" charset="0"/>
                        </a:rPr>
                        <a:t>Kitob savdosi menejeri va ijtimoiy mas‘uliyat (CSR)</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1937315913"/>
                  </a:ext>
                </a:extLst>
              </a:tr>
              <a:tr h="438463">
                <a:tc>
                  <a:txBody>
                    <a:bodyPr/>
                    <a:lstStyle/>
                    <a:p>
                      <a:pPr algn="ctr"/>
                      <a:r>
                        <a:rPr lang="en-US" sz="1400" dirty="0"/>
                        <a:t>24</a:t>
                      </a:r>
                      <a:endParaRPr lang="ru-RU" sz="1400" dirty="0"/>
                    </a:p>
                  </a:txBody>
                  <a:tcPr anchor="ctr"/>
                </a:tc>
                <a:tc>
                  <a:txBody>
                    <a:bodyPr/>
                    <a:lstStyle/>
                    <a:p>
                      <a:pPr>
                        <a:spcAft>
                          <a:spcPts val="0"/>
                        </a:spcAft>
                      </a:pPr>
                      <a:r>
                        <a:rPr lang="en-US" sz="1400" dirty="0" err="1">
                          <a:effectLst/>
                          <a:latin typeface="TimesUZ"/>
                          <a:ea typeface="Times New Roman" panose="02020603050405020304" pitchFamily="18" charset="0"/>
                          <a:cs typeface="Times New Roman" panose="02020603050405020304" pitchFamily="18" charset="0"/>
                        </a:rPr>
                        <a:t>Dunyo</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kitob</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bozori</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eng</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muvaffaqiyatli</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onlayn</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platformalar</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3104759782"/>
                  </a:ext>
                </a:extLst>
              </a:tr>
              <a:tr h="438463">
                <a:tc>
                  <a:txBody>
                    <a:bodyPr/>
                    <a:lstStyle/>
                    <a:p>
                      <a:pPr algn="ctr"/>
                      <a:r>
                        <a:rPr lang="en-US" sz="1400" dirty="0"/>
                        <a:t>25</a:t>
                      </a:r>
                      <a:endParaRPr lang="ru-RU" sz="1400" dirty="0"/>
                    </a:p>
                  </a:txBody>
                  <a:tcPr anchor="ctr"/>
                </a:tc>
                <a:tc>
                  <a:txBody>
                    <a:bodyPr/>
                    <a:lstStyle/>
                    <a:p>
                      <a:pPr>
                        <a:spcAft>
                          <a:spcPts val="0"/>
                        </a:spcAft>
                      </a:pPr>
                      <a:r>
                        <a:rPr lang="en-US" sz="1400" dirty="0" err="1">
                          <a:effectLst/>
                          <a:latin typeface="TimesUZ"/>
                          <a:ea typeface="Times New Roman" panose="02020603050405020304" pitchFamily="18" charset="0"/>
                          <a:cs typeface="Times New Roman" panose="02020603050405020304" pitchFamily="18" charset="0"/>
                        </a:rPr>
                        <a:t>Nashriyot</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tizimida</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zamonaviy</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muammolar</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va</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yechimlar</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245788789"/>
                  </a:ext>
                </a:extLst>
              </a:tr>
            </a:tbl>
          </a:graphicData>
        </a:graphic>
      </p:graphicFrame>
    </p:spTree>
    <p:extLst>
      <p:ext uri="{BB962C8B-B14F-4D97-AF65-F5344CB8AC3E}">
        <p14:creationId xmlns:p14="http://schemas.microsoft.com/office/powerpoint/2010/main" val="174530625"/>
      </p:ext>
    </p:extLst>
  </p:cSld>
  <p:clrMapOvr>
    <a:masterClrMapping/>
  </p:clrMapOvr>
</p:sld>
</file>

<file path=ppt/theme/theme1.xml><?xml version="1.0" encoding="utf-8"?>
<a:theme xmlns:a="http://schemas.openxmlformats.org/drawingml/2006/main" name="Contents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2AEB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Section Break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otalTime>2473</TotalTime>
  <Words>2114</Words>
  <Application>Microsoft Office PowerPoint</Application>
  <PresentationFormat>Экран (16:9)</PresentationFormat>
  <Paragraphs>272</Paragraphs>
  <Slides>16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4</vt:i4>
      </vt:variant>
      <vt:variant>
        <vt:lpstr>Заголовки слайдов</vt:lpstr>
      </vt:variant>
      <vt:variant>
        <vt:i4>16</vt:i4>
      </vt:variant>
    </vt:vector>
  </HeadingPairs>
  <TitlesOfParts>
    <vt:vector size="27" baseType="lpstr">
      <vt:lpstr>Arial</vt:lpstr>
      <vt:lpstr>Calibri</vt:lpstr>
      <vt:lpstr>Calibri Light</vt:lpstr>
      <vt:lpstr>Times New Roman</vt:lpstr>
      <vt:lpstr>TimesUZ</vt:lpstr>
      <vt:lpstr>Trebuchet MS</vt:lpstr>
      <vt:lpstr>Wingdings 3</vt:lpstr>
      <vt:lpstr>Contents Slide Master</vt:lpstr>
      <vt:lpstr>Section Break Slide Master</vt:lpstr>
      <vt:lpstr>Тема Office</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HP</cp:lastModifiedBy>
  <cp:revision>96</cp:revision>
  <dcterms:created xsi:type="dcterms:W3CDTF">2016-12-05T23:26:54Z</dcterms:created>
  <dcterms:modified xsi:type="dcterms:W3CDTF">2025-05-17T14:02:12Z</dcterms:modified>
</cp:coreProperties>
</file>