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Bahnschrift" panose="020B0502040204020203" pitchFamily="34" charset="0"/>
      <p:regular r:id="rId19"/>
      <p:bold r:id="rId20"/>
    </p:embeddedFont>
    <p:embeddedFont>
      <p:font typeface="Calibri" panose="020F050202020403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D6B"/>
    <a:srgbClr val="023B96"/>
    <a:srgbClr val="010438"/>
    <a:srgbClr val="0239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6517" autoAdjust="0"/>
  </p:normalViewPr>
  <p:slideViewPr>
    <p:cSldViewPr>
      <p:cViewPr varScale="1">
        <p:scale>
          <a:sx n="76" d="100"/>
          <a:sy n="76" d="100"/>
        </p:scale>
        <p:origin x="24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8" Type="http://schemas.openxmlformats.org/officeDocument/2006/relationships/hyperlink" Target="https://developer.mozilla.org/ru/docs/Learn/JavaScript/First_steps" TargetMode="External"/><Relationship Id="rId3" Type="http://schemas.openxmlformats.org/officeDocument/2006/relationships/image" Target="../media/image2.png"/><Relationship Id="rId7" Type="http://schemas.openxmlformats.org/officeDocument/2006/relationships/hyperlink" Target="https://metanit.com/web/javascript/15.1.php"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hyperlink" Target="https://www.youtube.com/channel/UCAXy1AxICqxlPfelvZwFz8A" TargetMode="External"/><Relationship Id="rId5" Type="http://schemas.openxmlformats.org/officeDocument/2006/relationships/image" Target="../media/image4.png"/><Relationship Id="rId10" Type="http://schemas.openxmlformats.org/officeDocument/2006/relationships/hyperlink" Target="http://code.mu/ru/javascript/book/prime/" TargetMode="External"/><Relationship Id="rId4" Type="http://schemas.openxmlformats.org/officeDocument/2006/relationships/image" Target="../media/image3.svg"/><Relationship Id="rId9" Type="http://schemas.openxmlformats.org/officeDocument/2006/relationships/hyperlink" Target="https://itproger.com/course/javascript"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hyperlink" Target="mailto:rasul_atamuratov@mail.ru"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089639" y="8469381"/>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5828219" y="1660619"/>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7" name="Group 7"/>
          <p:cNvGrpSpPr/>
          <p:nvPr/>
        </p:nvGrpSpPr>
        <p:grpSpPr>
          <a:xfrm>
            <a:off x="1987128" y="2460473"/>
            <a:ext cx="14313744" cy="5165829"/>
            <a:chOff x="0" y="0"/>
            <a:chExt cx="19084992" cy="6887772"/>
          </a:xfrm>
        </p:grpSpPr>
        <p:sp>
          <p:nvSpPr>
            <p:cNvPr id="8" name="Freeform 8"/>
            <p:cNvSpPr/>
            <p:nvPr/>
          </p:nvSpPr>
          <p:spPr>
            <a:xfrm>
              <a:off x="0" y="0"/>
              <a:ext cx="19084992" cy="6887772"/>
            </a:xfrm>
            <a:custGeom>
              <a:avLst/>
              <a:gdLst/>
              <a:ahLst/>
              <a:cxnLst/>
              <a:rect l="l" t="t" r="r" b="b"/>
              <a:pathLst>
                <a:path w="19084992" h="6887772">
                  <a:moveTo>
                    <a:pt x="0" y="0"/>
                  </a:moveTo>
                  <a:lnTo>
                    <a:pt x="19084992" y="0"/>
                  </a:lnTo>
                  <a:lnTo>
                    <a:pt x="19084992" y="6887772"/>
                  </a:lnTo>
                  <a:lnTo>
                    <a:pt x="0" y="6887772"/>
                  </a:lnTo>
                  <a:lnTo>
                    <a:pt x="0" y="0"/>
                  </a:lnTo>
                  <a:close/>
                </a:path>
              </a:pathLst>
            </a:custGeom>
            <a:blipFill>
              <a:blip r:embed="rId7">
                <a:extLst>
                  <a:ext uri="{96DAC541-7B7A-43D3-8B79-37D633B846F1}">
                    <asvg:svgBlip xmlns:asvg="http://schemas.microsoft.com/office/drawing/2016/SVG/main" r:embed="rId8"/>
                  </a:ext>
                </a:extLst>
              </a:blip>
              <a:stretch>
                <a:fillRect l="-48168" b="-58722"/>
              </a:stretch>
            </a:blipFill>
          </p:spPr>
        </p:sp>
        <p:sp>
          <p:nvSpPr>
            <p:cNvPr id="9" name="TextBox 9"/>
            <p:cNvSpPr txBox="1"/>
            <p:nvPr/>
          </p:nvSpPr>
          <p:spPr>
            <a:xfrm>
              <a:off x="5715940" y="1333462"/>
              <a:ext cx="8750716" cy="1321012"/>
            </a:xfrm>
            <a:prstGeom prst="rect">
              <a:avLst/>
            </a:prstGeom>
          </p:spPr>
          <p:txBody>
            <a:bodyPr lIns="0" tIns="0" rIns="0" bIns="0" rtlCol="0" anchor="t">
              <a:spAutoFit/>
            </a:bodyPr>
            <a:lstStyle/>
            <a:p>
              <a:pPr marL="0" lvl="0" indent="0" algn="ctr">
                <a:lnSpc>
                  <a:spcPts val="8259"/>
                </a:lnSpc>
                <a:spcBef>
                  <a:spcPct val="0"/>
                </a:spcBef>
              </a:pPr>
              <a:r>
                <a:rPr lang="en-US" sz="5899" dirty="0">
                  <a:solidFill>
                    <a:srgbClr val="FFFFFF"/>
                  </a:solidFill>
                  <a:latin typeface="Bahnschrift" panose="020B0502040204020203" pitchFamily="34" charset="0"/>
                  <a:ea typeface="TT Supermolot Neue Expanded"/>
                  <a:cs typeface="Arial" panose="020B0604020202020204" pitchFamily="34" charset="0"/>
                  <a:sym typeface="TT Supermolot Neue Expanded"/>
                </a:rPr>
                <a:t>Web </a:t>
              </a:r>
              <a:r>
                <a:rPr lang="en-US" sz="5899" dirty="0" err="1">
                  <a:solidFill>
                    <a:srgbClr val="FFFFFF"/>
                  </a:solidFill>
                  <a:latin typeface="Bahnschrift" panose="020B0502040204020203" pitchFamily="34" charset="0"/>
                  <a:ea typeface="TT Supermolot Neue Expanded"/>
                  <a:cs typeface="Arial" panose="020B0604020202020204" pitchFamily="34" charset="0"/>
                  <a:sym typeface="TT Supermolot Neue Expanded"/>
                </a:rPr>
                <a:t>sahifalar</a:t>
              </a:r>
              <a:r>
                <a:rPr lang="en-US" sz="5899" dirty="0">
                  <a:solidFill>
                    <a:srgbClr val="FFFFFF"/>
                  </a:solidFill>
                  <a:latin typeface="Bahnschrift" panose="020B0502040204020203" pitchFamily="34" charset="0"/>
                  <a:ea typeface="TT Supermolot Neue Expanded"/>
                  <a:cs typeface="Arial" panose="020B0604020202020204" pitchFamily="34" charset="0"/>
                  <a:sym typeface="TT Supermolot Neue Expanded"/>
                </a:rPr>
                <a:t> </a:t>
              </a:r>
            </a:p>
          </p:txBody>
        </p:sp>
        <p:sp>
          <p:nvSpPr>
            <p:cNvPr id="10" name="TextBox 10"/>
            <p:cNvSpPr txBox="1"/>
            <p:nvPr/>
          </p:nvSpPr>
          <p:spPr>
            <a:xfrm>
              <a:off x="854008" y="2565247"/>
              <a:ext cx="18230985" cy="2557186"/>
            </a:xfrm>
            <a:prstGeom prst="rect">
              <a:avLst/>
            </a:prstGeom>
          </p:spPr>
          <p:txBody>
            <a:bodyPr lIns="0" tIns="0" rIns="0" bIns="0" rtlCol="0" anchor="t">
              <a:spAutoFit/>
            </a:bodyPr>
            <a:lstStyle/>
            <a:p>
              <a:pPr marL="0" lvl="0" indent="0" algn="ctr">
                <a:lnSpc>
                  <a:spcPts val="16089"/>
                </a:lnSpc>
                <a:spcBef>
                  <a:spcPct val="0"/>
                </a:spcBef>
              </a:pPr>
              <a:r>
                <a:rPr lang="en-US" sz="11492" b="1" dirty="0">
                  <a:solidFill>
                    <a:srgbClr val="FFFFFF"/>
                  </a:solidFill>
                  <a:latin typeface="Bahnschrift" panose="020B0502040204020203" pitchFamily="34" charset="0"/>
                  <a:ea typeface="TT Supermolot Neue Expanded Bold"/>
                  <a:cs typeface="Arial" panose="020B0604020202020204" pitchFamily="34" charset="0"/>
                  <a:sym typeface="TT Supermolot Neue Expanded Bold"/>
                </a:rPr>
                <a:t>VERSTKASI</a:t>
              </a:r>
            </a:p>
          </p:txBody>
        </p:sp>
      </p:grpSp>
      <p:sp>
        <p:nvSpPr>
          <p:cNvPr id="14" name="TextBox 14"/>
          <p:cNvSpPr txBox="1"/>
          <p:nvPr/>
        </p:nvSpPr>
        <p:spPr>
          <a:xfrm>
            <a:off x="9219451" y="7978776"/>
            <a:ext cx="8307277" cy="1845120"/>
          </a:xfrm>
          <a:prstGeom prst="rect">
            <a:avLst/>
          </a:prstGeom>
        </p:spPr>
        <p:txBody>
          <a:bodyPr lIns="0" tIns="0" rIns="0" bIns="0" rtlCol="0" anchor="t">
            <a:spAutoFit/>
          </a:bodyPr>
          <a:lstStyle/>
          <a:p>
            <a:pPr algn="l">
              <a:lnSpc>
                <a:spcPts val="4900"/>
              </a:lnSpc>
            </a:pP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R.K.Atamuratov</a:t>
            </a:r>
            <a:r>
              <a:rPr lang="en-US" sz="3500" dirty="0">
                <a:solidFill>
                  <a:srgbClr val="FFFFFF"/>
                </a:solidFill>
                <a:latin typeface="Bahnschrift" panose="020B0502040204020203" pitchFamily="34" charset="0"/>
                <a:ea typeface="TT Supermolot Neue Expanded"/>
                <a:cs typeface="TT Supermolot Neue Expanded"/>
                <a:sym typeface="TT Supermolot Neue Expanded"/>
              </a:rPr>
              <a:t>, </a:t>
            </a:r>
          </a:p>
          <a:p>
            <a:pPr algn="l">
              <a:lnSpc>
                <a:spcPts val="4900"/>
              </a:lnSpc>
            </a:pP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pedagogika</a:t>
            </a:r>
            <a:r>
              <a:rPr lang="en-US" sz="35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fanlari</a:t>
            </a:r>
            <a:r>
              <a:rPr lang="en-US" sz="35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bo‘yicha</a:t>
            </a:r>
            <a:endParaRPr lang="en-US" sz="3500" dirty="0">
              <a:solidFill>
                <a:srgbClr val="FFFFFF"/>
              </a:solidFill>
              <a:latin typeface="Bahnschrift" panose="020B0502040204020203" pitchFamily="34" charset="0"/>
              <a:ea typeface="TT Supermolot Neue Expanded"/>
              <a:cs typeface="TT Supermolot Neue Expanded"/>
              <a:sym typeface="TT Supermolot Neue Expanded"/>
            </a:endParaRPr>
          </a:p>
          <a:p>
            <a:pPr algn="l">
              <a:lnSpc>
                <a:spcPts val="4900"/>
              </a:lnSpc>
            </a:pP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falsafa</a:t>
            </a:r>
            <a:r>
              <a:rPr lang="en-US" sz="35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doktori</a:t>
            </a:r>
            <a:r>
              <a:rPr lang="en-US" sz="3500" dirty="0">
                <a:solidFill>
                  <a:srgbClr val="FFFFFF"/>
                </a:solidFill>
                <a:latin typeface="Bahnschrift" panose="020B0502040204020203" pitchFamily="34" charset="0"/>
                <a:ea typeface="TT Supermolot Neue Expanded"/>
                <a:cs typeface="TT Supermolot Neue Expanded"/>
                <a:sym typeface="TT Supermolot Neue Expanded"/>
              </a:rPr>
              <a:t> (PhD), </a:t>
            </a:r>
            <a:r>
              <a:rPr lang="en-US" sz="3500" dirty="0" err="1">
                <a:solidFill>
                  <a:srgbClr val="FFFFFF"/>
                </a:solidFill>
                <a:latin typeface="Bahnschrift" panose="020B0502040204020203" pitchFamily="34" charset="0"/>
                <a:ea typeface="TT Supermolot Neue Expanded"/>
                <a:cs typeface="TT Supermolot Neue Expanded"/>
                <a:sym typeface="TT Supermolot Neue Expanded"/>
              </a:rPr>
              <a:t>dotsent</a:t>
            </a:r>
            <a:endParaRPr lang="en-US" sz="3500" dirty="0">
              <a:solidFill>
                <a:srgbClr val="FFFFFF"/>
              </a:solidFill>
              <a:latin typeface="Bahnschrift" panose="020B0502040204020203" pitchFamily="34" charset="0"/>
              <a:ea typeface="TT Supermolot Neue Expanded"/>
              <a:cs typeface="TT Supermolot Neue Expanded"/>
              <a:sym typeface="TT Supermolot Neue Expanded"/>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TextBox 3"/>
          <p:cNvSpPr txBox="1"/>
          <p:nvPr/>
        </p:nvSpPr>
        <p:spPr>
          <a:xfrm>
            <a:off x="3879605" y="633094"/>
            <a:ext cx="11249383" cy="656526"/>
          </a:xfrm>
          <a:prstGeom prst="rect">
            <a:avLst/>
          </a:prstGeom>
        </p:spPr>
        <p:txBody>
          <a:bodyPr lIns="0" tIns="0" rIns="0" bIns="0" rtlCol="0" anchor="t">
            <a:spAutoFit/>
          </a:bodyPr>
          <a:lstStyle/>
          <a:p>
            <a:pPr marL="0" lvl="0" indent="0" algn="ctr">
              <a:lnSpc>
                <a:spcPts val="5739"/>
              </a:lnSpc>
              <a:spcBef>
                <a:spcPct val="0"/>
              </a:spcBef>
            </a:pP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Laboratoriya</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mashg’ulotlari</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mavzulari</a:t>
            </a:r>
            <a:endParaRPr lang="en-US" sz="4099"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8" name="Таблица 7">
            <a:extLst>
              <a:ext uri="{FF2B5EF4-FFF2-40B4-BE49-F238E27FC236}">
                <a16:creationId xmlns:a16="http://schemas.microsoft.com/office/drawing/2014/main" id="{0346EA5F-477E-41C4-AFAA-916F1FA028E3}"/>
              </a:ext>
            </a:extLst>
          </p:cNvPr>
          <p:cNvGraphicFramePr>
            <a:graphicFrameLocks noGrp="1"/>
          </p:cNvGraphicFramePr>
          <p:nvPr>
            <p:extLst>
              <p:ext uri="{D42A27DB-BD31-4B8C-83A1-F6EECF244321}">
                <p14:modId xmlns:p14="http://schemas.microsoft.com/office/powerpoint/2010/main" val="1114068888"/>
              </p:ext>
            </p:extLst>
          </p:nvPr>
        </p:nvGraphicFramePr>
        <p:xfrm>
          <a:off x="3858503" y="1790700"/>
          <a:ext cx="12157187" cy="7304119"/>
        </p:xfrm>
        <a:graphic>
          <a:graphicData uri="http://schemas.openxmlformats.org/drawingml/2006/table">
            <a:tbl>
              <a:tblPr firstRow="1" firstCol="1" bandRow="1">
                <a:tableStyleId>{2D5ABB26-0587-4C30-8999-92F81FD0307C}</a:tableStyleId>
              </a:tblPr>
              <a:tblGrid>
                <a:gridCol w="975006">
                  <a:extLst>
                    <a:ext uri="{9D8B030D-6E8A-4147-A177-3AD203B41FA5}">
                      <a16:colId xmlns:a16="http://schemas.microsoft.com/office/drawing/2014/main" val="459097725"/>
                    </a:ext>
                  </a:extLst>
                </a:gridCol>
                <a:gridCol w="10036974">
                  <a:extLst>
                    <a:ext uri="{9D8B030D-6E8A-4147-A177-3AD203B41FA5}">
                      <a16:colId xmlns:a16="http://schemas.microsoft.com/office/drawing/2014/main" val="3977933174"/>
                    </a:ext>
                  </a:extLst>
                </a:gridCol>
                <a:gridCol w="1145207">
                  <a:extLst>
                    <a:ext uri="{9D8B030D-6E8A-4147-A177-3AD203B41FA5}">
                      <a16:colId xmlns:a16="http://schemas.microsoft.com/office/drawing/2014/main" val="3745980339"/>
                    </a:ext>
                  </a:extLst>
                </a:gridCol>
              </a:tblGrid>
              <a:tr h="1102995">
                <a:tc gridSpan="2">
                  <a:txBody>
                    <a:bodyPr/>
                    <a:lstStyle/>
                    <a:p>
                      <a:pPr algn="ctr"/>
                      <a:r>
                        <a:rPr lang="uz-Cyrl-UZ" sz="2500" dirty="0">
                          <a:solidFill>
                            <a:schemeClr val="bg1"/>
                          </a:solidFill>
                          <a:effectLst/>
                          <a:latin typeface="Bahnschrift" panose="020B0502040204020203" pitchFamily="34" charset="0"/>
                        </a:rPr>
                        <a:t>Mashg‘ulotlar shakli: </a:t>
                      </a:r>
                      <a:r>
                        <a:rPr lang="en-US" sz="2500" dirty="0" err="1">
                          <a:solidFill>
                            <a:schemeClr val="bg1"/>
                          </a:solidFill>
                          <a:effectLst/>
                          <a:latin typeface="Bahnschrift" panose="020B0502040204020203" pitchFamily="34" charset="0"/>
                        </a:rPr>
                        <a:t>laboratoriya</a:t>
                      </a:r>
                      <a:r>
                        <a:rPr lang="en-US" sz="2500" dirty="0">
                          <a:solidFill>
                            <a:schemeClr val="bg1"/>
                          </a:solidFill>
                          <a:effectLst/>
                          <a:latin typeface="Bahnschrift" panose="020B0502040204020203" pitchFamily="34" charset="0"/>
                        </a:rPr>
                        <a:t> </a:t>
                      </a:r>
                      <a:r>
                        <a:rPr lang="uz-Cyrl-UZ" sz="2500" dirty="0">
                          <a:solidFill>
                            <a:schemeClr val="bg1"/>
                          </a:solidFill>
                          <a:effectLst/>
                          <a:latin typeface="Bahnschrift" panose="020B0502040204020203" pitchFamily="34" charset="0"/>
                        </a:rPr>
                        <a:t>(M)</a:t>
                      </a:r>
                      <a:r>
                        <a:rPr lang="en-US" sz="2500" dirty="0">
                          <a:solidFill>
                            <a:schemeClr val="bg1"/>
                          </a:solidFill>
                          <a:effectLst/>
                          <a:latin typeface="Bahnschrift" panose="020B0502040204020203" pitchFamily="34" charset="0"/>
                        </a:rPr>
                        <a:t> (4-semestr)</a:t>
                      </a:r>
                      <a:endParaRPr lang="ru-RU" sz="2500" dirty="0">
                        <a:solidFill>
                          <a:schemeClr val="bg1"/>
                        </a:solidFill>
                        <a:effectLst/>
                        <a:latin typeface="Bahnschrift" panose="020B0502040204020203" pitchFamily="34" charset="0"/>
                        <a:ea typeface="Calibri" panose="020F0502020204030204" pitchFamily="34" charset="0"/>
                      </a:endParaRPr>
                    </a:p>
                  </a:txBody>
                  <a:tcPr marL="96950" marR="96950" marT="48475" marB="484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algn="ctr"/>
                      <a:r>
                        <a:rPr lang="en-US" sz="2500">
                          <a:solidFill>
                            <a:schemeClr val="bg1"/>
                          </a:solidFill>
                          <a:effectLst/>
                          <a:latin typeface="Bahnschrift" panose="020B0502040204020203" pitchFamily="34" charset="0"/>
                        </a:rPr>
                        <a:t>20</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4800650"/>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M1</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o‘rnatish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oddiy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sahifa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3263991"/>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Grid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tizimi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asosida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turli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formatdagi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sahifa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tuzilmalari</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96487493"/>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M3</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Navigatsiya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paneli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menyu</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9852208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kartalar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mediya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elementlari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ishlash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z-Cyrl-UZ"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01255571"/>
                  </a:ext>
                </a:extLst>
              </a:tr>
              <a:tr h="1053821">
                <a:tc>
                  <a:txBody>
                    <a:bodyPr/>
                    <a:lstStyle/>
                    <a:p>
                      <a:pPr marL="0" lvl="0" indent="0" algn="ctr">
                        <a:buFont typeface="+mj-lt"/>
                        <a:buNone/>
                      </a:pPr>
                      <a:r>
                        <a:rPr lang="en-US" sz="2500" dirty="0">
                          <a:solidFill>
                            <a:schemeClr val="bg1"/>
                          </a:solidFill>
                          <a:effectLst/>
                          <a:latin typeface="Bahnschrift" panose="020B0502040204020203" pitchFamily="34" charset="0"/>
                        </a:rPr>
                        <a:t>M5</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Formalarni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validatsiya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qilish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lnSpc>
                          <a:spcPct val="150000"/>
                        </a:lnSpc>
                        <a:spcBef>
                          <a:spcPts val="1200"/>
                        </a:spcBef>
                        <a:spcAft>
                          <a:spcPts val="1200"/>
                        </a:spcAft>
                        <a:tabLst>
                          <a:tab pos="619125" algn="l"/>
                        </a:tabLst>
                      </a:pPr>
                      <a:r>
                        <a:rPr lang="en-US" sz="2500" dirty="0">
                          <a:solidFill>
                            <a:schemeClr val="bg1"/>
                          </a:solidFill>
                          <a:effectLst/>
                          <a:latin typeface="Bahnschrift" panose="020B0502040204020203" pitchFamily="34" charset="0"/>
                        </a:rPr>
                        <a:t>4</a:t>
                      </a:r>
                      <a:endParaRPr lang="ru-RU" sz="2500" b="1" dirty="0">
                        <a:solidFill>
                          <a:schemeClr val="bg1"/>
                        </a:solidFill>
                        <a:effectLst/>
                        <a:latin typeface="Bahnschrift" panose="020B0502040204020203" pitchFamily="34" charset="0"/>
                        <a:ea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4509154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M6</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Modal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oynalar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alertlarni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sozlash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a:solidFill>
                            <a:schemeClr val="bg1"/>
                          </a:solidFill>
                          <a:effectLst/>
                          <a:latin typeface="Bahnschrift" panose="020B0502040204020203" pitchFamily="34" charset="0"/>
                        </a:rPr>
                        <a:t>2</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30968652"/>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M7</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Carousel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tooltip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elementlarini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qo‘llash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9004551"/>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M8</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Bootstrapning</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Sass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fayllarini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tahrirlash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maxsus</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tema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ea typeface="Calibri" panose="020F0502020204030204"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50008152"/>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TextBox 3"/>
          <p:cNvSpPr txBox="1"/>
          <p:nvPr/>
        </p:nvSpPr>
        <p:spPr>
          <a:xfrm>
            <a:off x="3962400" y="250232"/>
            <a:ext cx="11249383" cy="656526"/>
          </a:xfrm>
          <a:prstGeom prst="rect">
            <a:avLst/>
          </a:prstGeom>
        </p:spPr>
        <p:txBody>
          <a:bodyPr lIns="0" tIns="0" rIns="0" bIns="0" rtlCol="0" anchor="t">
            <a:spAutoFit/>
          </a:bodyPr>
          <a:lstStyle/>
          <a:p>
            <a:pPr marL="0" lvl="0" indent="0" algn="ctr">
              <a:lnSpc>
                <a:spcPts val="5739"/>
              </a:lnSpc>
              <a:spcBef>
                <a:spcPct val="0"/>
              </a:spcBef>
            </a:pP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ta’lim</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mavzulari</a:t>
            </a:r>
            <a:endParaRPr lang="en-US" sz="4099"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8" name="Таблица 7">
            <a:extLst>
              <a:ext uri="{FF2B5EF4-FFF2-40B4-BE49-F238E27FC236}">
                <a16:creationId xmlns:a16="http://schemas.microsoft.com/office/drawing/2014/main" id="{AD865239-80A7-4472-9095-2210D7192142}"/>
              </a:ext>
            </a:extLst>
          </p:cNvPr>
          <p:cNvGraphicFramePr>
            <a:graphicFrameLocks noGrp="1"/>
          </p:cNvGraphicFramePr>
          <p:nvPr>
            <p:extLst>
              <p:ext uri="{D42A27DB-BD31-4B8C-83A1-F6EECF244321}">
                <p14:modId xmlns:p14="http://schemas.microsoft.com/office/powerpoint/2010/main" val="926382828"/>
              </p:ext>
            </p:extLst>
          </p:nvPr>
        </p:nvGraphicFramePr>
        <p:xfrm>
          <a:off x="3483501" y="1120659"/>
          <a:ext cx="13018196" cy="8326232"/>
        </p:xfrm>
        <a:graphic>
          <a:graphicData uri="http://schemas.openxmlformats.org/drawingml/2006/table">
            <a:tbl>
              <a:tblPr firstRow="1" firstCol="1" bandRow="1">
                <a:tableStyleId>{2D5ABB26-0587-4C30-8999-92F81FD0307C}</a:tableStyleId>
              </a:tblPr>
              <a:tblGrid>
                <a:gridCol w="1044058">
                  <a:extLst>
                    <a:ext uri="{9D8B030D-6E8A-4147-A177-3AD203B41FA5}">
                      <a16:colId xmlns:a16="http://schemas.microsoft.com/office/drawing/2014/main" val="459097725"/>
                    </a:ext>
                  </a:extLst>
                </a:gridCol>
                <a:gridCol w="10747824">
                  <a:extLst>
                    <a:ext uri="{9D8B030D-6E8A-4147-A177-3AD203B41FA5}">
                      <a16:colId xmlns:a16="http://schemas.microsoft.com/office/drawing/2014/main" val="3977933174"/>
                    </a:ext>
                  </a:extLst>
                </a:gridCol>
                <a:gridCol w="1226314">
                  <a:extLst>
                    <a:ext uri="{9D8B030D-6E8A-4147-A177-3AD203B41FA5}">
                      <a16:colId xmlns:a16="http://schemas.microsoft.com/office/drawing/2014/main" val="3745980339"/>
                    </a:ext>
                  </a:extLst>
                </a:gridCol>
              </a:tblGrid>
              <a:tr h="747463">
                <a:tc gridSpan="2">
                  <a:txBody>
                    <a:bodyPr/>
                    <a:lstStyle/>
                    <a:p>
                      <a:pPr marL="0" indent="0" algn="ctr">
                        <a:buFont typeface="+mj-lt"/>
                        <a:buNone/>
                      </a:pPr>
                      <a:r>
                        <a:rPr lang="uz-Cyrl-UZ" sz="2500" dirty="0">
                          <a:solidFill>
                            <a:schemeClr val="bg1"/>
                          </a:solidFill>
                          <a:effectLst/>
                          <a:latin typeface="Bahnschrift" panose="020B0502040204020203" pitchFamily="34" charset="0"/>
                        </a:rPr>
                        <a:t>Mashg‘ulotlar shakli: </a:t>
                      </a:r>
                      <a:r>
                        <a:rPr lang="en-US" sz="2500" dirty="0" err="1">
                          <a:solidFill>
                            <a:schemeClr val="bg1"/>
                          </a:solidFill>
                          <a:effectLst/>
                          <a:latin typeface="Bahnschrift" panose="020B0502040204020203" pitchFamily="34" charset="0"/>
                        </a:rPr>
                        <a:t>mustaqil</a:t>
                      </a:r>
                      <a:r>
                        <a:rPr lang="en-US" sz="2500" dirty="0">
                          <a:solidFill>
                            <a:schemeClr val="bg1"/>
                          </a:solidFill>
                          <a:effectLst/>
                          <a:latin typeface="Bahnschrift" panose="020B0502040204020203" pitchFamily="34" charset="0"/>
                        </a:rPr>
                        <a:t> </a:t>
                      </a:r>
                      <a:r>
                        <a:rPr lang="en-US" sz="2500" dirty="0" err="1">
                          <a:solidFill>
                            <a:schemeClr val="bg1"/>
                          </a:solidFill>
                          <a:effectLst/>
                          <a:latin typeface="Bahnschrift" panose="020B0502040204020203" pitchFamily="34" charset="0"/>
                        </a:rPr>
                        <a:t>ta’lim</a:t>
                      </a:r>
                      <a:r>
                        <a:rPr lang="uz-Cyrl-UZ" sz="2500" dirty="0">
                          <a:solidFill>
                            <a:schemeClr val="bg1"/>
                          </a:solidFill>
                          <a:effectLst/>
                          <a:latin typeface="Bahnschrift" panose="020B0502040204020203" pitchFamily="34" charset="0"/>
                        </a:rPr>
                        <a:t> (M)</a:t>
                      </a:r>
                      <a:r>
                        <a:rPr lang="en-US" sz="2500" dirty="0">
                          <a:solidFill>
                            <a:schemeClr val="bg1"/>
                          </a:solidFill>
                          <a:effectLst/>
                          <a:latin typeface="Bahnschrift" panose="020B0502040204020203" pitchFamily="34" charset="0"/>
                        </a:rPr>
                        <a:t> (4-semestr)</a:t>
                      </a:r>
                      <a:endParaRPr lang="ru-RU" sz="2500" dirty="0">
                        <a:solidFill>
                          <a:schemeClr val="bg1"/>
                        </a:solidFill>
                        <a:effectLst/>
                        <a:latin typeface="Bahnschrift" panose="020B0502040204020203" pitchFamily="34" charset="0"/>
                        <a:ea typeface="Calibri" panose="020F0502020204030204" pitchFamily="34" charset="0"/>
                      </a:endParaRPr>
                    </a:p>
                  </a:txBody>
                  <a:tcPr marL="81023" marR="81023" marT="40511" marB="4051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algn="ctr"/>
                      <a:r>
                        <a:rPr lang="en-US" sz="2500" dirty="0">
                          <a:solidFill>
                            <a:schemeClr val="bg1"/>
                          </a:solidFill>
                          <a:effectLst/>
                          <a:latin typeface="Bahnschrift" panose="020B0502040204020203" pitchFamily="34" charset="0"/>
                        </a:rPr>
                        <a:t>90</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4800650"/>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M1</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rasmiy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hujjatlari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tanishish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3263991"/>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M2</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HTML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CSS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asoslarini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mustahkamlash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96487493"/>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M3</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grid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tizimi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amaliy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mashqlar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bajarish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98522086"/>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M4</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komponentlarini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moslashtirish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01255571"/>
                  </a:ext>
                </a:extLst>
              </a:tr>
              <a:tr h="603984">
                <a:tc>
                  <a:txBody>
                    <a:bodyPr/>
                    <a:lstStyle/>
                    <a:p>
                      <a:pPr marL="0" lvl="0" indent="0" algn="ctr">
                        <a:buFont typeface="+mj-lt"/>
                        <a:buNone/>
                      </a:pPr>
                      <a:r>
                        <a:rPr lang="en-US" sz="2500" dirty="0">
                          <a:solidFill>
                            <a:schemeClr val="bg1"/>
                          </a:solidFill>
                          <a:effectLst/>
                          <a:latin typeface="Bahnschrift" panose="020B0502040204020203" pitchFamily="34" charset="0"/>
                        </a:rPr>
                        <a:t>M5</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Responsiv</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dizayn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prinsiplari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media queries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bo‘yicha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mustaqil</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ishlash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45091546"/>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M6</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utilitalari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yordamchi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sinflarini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o‘rganish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30968652"/>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rPr>
                        <a:t>M7</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JavaScript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komponentlarini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o‘rganish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amaliy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qo‘llash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9004551"/>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M8</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Sass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ishlash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mavzularini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o‘zgartirish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50008152"/>
                  </a:ext>
                </a:extLst>
              </a:tr>
              <a:tr h="531922">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M9</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Amaliy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loyihalar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ustida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mustaqil</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ishlash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28722114"/>
                  </a:ext>
                </a:extLst>
              </a:tr>
              <a:tr h="662009">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M10</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asosida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kichik</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jamoaviy</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loyiha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tashkil</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qilish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(agar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imkon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bo‘lsa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22748767"/>
                  </a:ext>
                </a:extLst>
              </a:tr>
              <a:tr h="685800">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M11</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versiyalari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ularning</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farqlari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tanishish</a:t>
                      </a:r>
                      <a:endPar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94664733"/>
                  </a:ext>
                </a:extLst>
              </a:tr>
              <a:tr h="685800">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M12</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asosida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saytni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optimallashtirish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30372965"/>
                  </a:ext>
                </a:extLst>
              </a:tr>
              <a:tr h="685800">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M13</a:t>
                      </a:r>
                      <a:endParaRPr lang="ru-RU" sz="2500" dirty="0">
                        <a:solidFill>
                          <a:schemeClr val="bg1"/>
                        </a:solidFill>
                        <a:effectLst/>
                        <a:latin typeface="Bahnschrift" panose="020B0502040204020203" pitchFamily="34" charset="0"/>
                        <a:ea typeface="Calibri" panose="020F0502020204030204" pitchFamily="34"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birgalikda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boshqa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texnologiyalarni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o‘rganish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11934" marR="11193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fr-FR" sz="2500" dirty="0">
                          <a:solidFill>
                            <a:schemeClr val="bg1"/>
                          </a:solidFill>
                          <a:effectLst/>
                          <a:latin typeface="Bahnschrift" panose="020B0502040204020203" pitchFamily="34" charset="0"/>
                        </a:rPr>
                        <a:t>6</a:t>
                      </a:r>
                      <a:endParaRPr lang="ru-RU" sz="2500" dirty="0">
                        <a:solidFill>
                          <a:schemeClr val="bg1"/>
                        </a:solidFill>
                        <a:effectLst/>
                        <a:latin typeface="Bahnschrift" panose="020B0502040204020203" pitchFamily="34" charset="0"/>
                        <a:ea typeface="Calibri" panose="020F0502020204030204" pitchFamily="34" charset="0"/>
                      </a:endParaRPr>
                    </a:p>
                  </a:txBody>
                  <a:tcPr marL="44771" marR="4477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97436491"/>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Freeform 3"/>
          <p:cNvSpPr/>
          <p:nvPr/>
        </p:nvSpPr>
        <p:spPr>
          <a:xfrm>
            <a:off x="-722434" y="1490919"/>
            <a:ext cx="1751134" cy="1124105"/>
          </a:xfrm>
          <a:custGeom>
            <a:avLst/>
            <a:gdLst/>
            <a:ahLst/>
            <a:cxnLst/>
            <a:rect l="l" t="t" r="r" b="b"/>
            <a:pathLst>
              <a:path w="1751134" h="1124105">
                <a:moveTo>
                  <a:pt x="0" y="0"/>
                </a:moveTo>
                <a:lnTo>
                  <a:pt x="1751134" y="0"/>
                </a:lnTo>
                <a:lnTo>
                  <a:pt x="1751134"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98510" y="9258300"/>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7046176" y="0"/>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694605" y="598805"/>
            <a:ext cx="15849154" cy="712567"/>
          </a:xfrm>
          <a:prstGeom prst="rect">
            <a:avLst/>
          </a:prstGeom>
        </p:spPr>
        <p:txBody>
          <a:bodyPr lIns="0" tIns="0" rIns="0" bIns="0" rtlCol="0" anchor="t">
            <a:spAutoFit/>
          </a:bodyPr>
          <a:lstStyle/>
          <a:p>
            <a:pPr marL="0" lvl="0" indent="0" algn="ctr">
              <a:lnSpc>
                <a:spcPts val="6160"/>
              </a:lnSpc>
              <a:spcBef>
                <a:spcPct val="0"/>
              </a:spcBef>
            </a:pPr>
            <a:r>
              <a:rPr lang="en-US" sz="4400" b="1">
                <a:solidFill>
                  <a:srgbClr val="FFFFFF"/>
                </a:solidFill>
                <a:latin typeface="Bahnschrift" panose="020B0502040204020203" pitchFamily="34" charset="0"/>
                <a:ea typeface="TT Supermolot Neue Expanded Bold"/>
                <a:cs typeface="TT Supermolot Neue Expanded Bold"/>
                <a:sym typeface="TT Supermolot Neue Expanded Bold"/>
              </a:rPr>
              <a:t>TALABALARNING KREDITLARNI OLISH TARTIBI</a:t>
            </a:r>
          </a:p>
        </p:txBody>
      </p:sp>
      <p:sp>
        <p:nvSpPr>
          <p:cNvPr id="8" name="TextBox 8"/>
          <p:cNvSpPr txBox="1"/>
          <p:nvPr/>
        </p:nvSpPr>
        <p:spPr>
          <a:xfrm>
            <a:off x="1412328" y="2116565"/>
            <a:ext cx="7731672" cy="6722289"/>
          </a:xfrm>
          <a:prstGeom prst="rect">
            <a:avLst/>
          </a:prstGeom>
        </p:spPr>
        <p:txBody>
          <a:bodyPr lIns="0" tIns="0" rIns="0" bIns="0" rtlCol="0" anchor="t">
            <a:spAutoFit/>
          </a:bodyPr>
          <a:lstStyle/>
          <a:p>
            <a:pPr algn="just">
              <a:lnSpc>
                <a:spcPts val="3080"/>
              </a:lnSpc>
            </a:pPr>
            <a:r>
              <a:rPr lang="en-US" sz="2400" dirty="0" err="1">
                <a:solidFill>
                  <a:srgbClr val="FFFFFF"/>
                </a:solidFill>
                <a:latin typeface="Bahnschrift" panose="020B0502040204020203" pitchFamily="34" charset="0"/>
                <a:ea typeface="Open Sans"/>
                <a:cs typeface="Open Sans"/>
                <a:sym typeface="Open Sans"/>
              </a:rPr>
              <a:t>O‘zbekiston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Respublikasi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Vazirlar</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Mahkamasining</a:t>
            </a:r>
            <a:r>
              <a:rPr lang="en-US" sz="2400" dirty="0">
                <a:solidFill>
                  <a:srgbClr val="FFFFFF"/>
                </a:solidFill>
                <a:latin typeface="Bahnschrift" panose="020B0502040204020203" pitchFamily="34" charset="0"/>
                <a:ea typeface="Open Sans"/>
                <a:cs typeface="Open Sans"/>
                <a:sym typeface="Open Sans"/>
              </a:rPr>
              <a:t> 2020-yil 31-dekabrdagi 824-sonli </a:t>
            </a:r>
            <a:r>
              <a:rPr lang="en-US" sz="2400" dirty="0" err="1">
                <a:solidFill>
                  <a:srgbClr val="FFFFFF"/>
                </a:solidFill>
                <a:latin typeface="Bahnschrift" panose="020B0502040204020203" pitchFamily="34" charset="0"/>
                <a:ea typeface="Open Sans"/>
                <a:cs typeface="Open Sans"/>
                <a:sym typeface="Open Sans"/>
              </a:rPr>
              <a:t>qarori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bilan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tasdiqlangan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OTMlarda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o‘quv</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jarayoniga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kredit-modul</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tizimini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joriy</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etish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tartibi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to‘g‘risida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Nizom”ning</a:t>
            </a:r>
            <a:r>
              <a:rPr lang="en-US" sz="2400" dirty="0">
                <a:solidFill>
                  <a:srgbClr val="FFFFFF"/>
                </a:solidFill>
                <a:latin typeface="Bahnschrift" panose="020B0502040204020203" pitchFamily="34" charset="0"/>
                <a:ea typeface="Open Sans"/>
                <a:cs typeface="Open Sans"/>
                <a:sym typeface="Open Sans"/>
              </a:rPr>
              <a:t> 15- </a:t>
            </a:r>
            <a:r>
              <a:rPr lang="en-US" sz="2400" dirty="0" err="1">
                <a:solidFill>
                  <a:srgbClr val="FFFFFF"/>
                </a:solidFill>
                <a:latin typeface="Bahnschrift" panose="020B0502040204020203" pitchFamily="34" charset="0"/>
                <a:ea typeface="Open Sans"/>
                <a:cs typeface="Open Sans"/>
                <a:sym typeface="Open Sans"/>
              </a:rPr>
              <a:t>va</a:t>
            </a:r>
            <a:r>
              <a:rPr lang="en-US" sz="2400" dirty="0">
                <a:solidFill>
                  <a:srgbClr val="FFFFFF"/>
                </a:solidFill>
                <a:latin typeface="Bahnschrift" panose="020B0502040204020203" pitchFamily="34" charset="0"/>
                <a:ea typeface="Open Sans"/>
                <a:cs typeface="Open Sans"/>
                <a:sym typeface="Open Sans"/>
              </a:rPr>
              <a:t> 30-bandlariga </a:t>
            </a:r>
            <a:r>
              <a:rPr lang="en-US" sz="2400" dirty="0" err="1">
                <a:solidFill>
                  <a:srgbClr val="FFFFFF"/>
                </a:solidFill>
                <a:latin typeface="Bahnschrift" panose="020B0502040204020203" pitchFamily="34" charset="0"/>
                <a:ea typeface="Open Sans"/>
                <a:cs typeface="Open Sans"/>
                <a:sym typeface="Open Sans"/>
              </a:rPr>
              <a:t>asosan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Dinamik</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sahifalarni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loyihalashtirish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fanidan</a:t>
            </a:r>
            <a:r>
              <a:rPr lang="en-US" sz="2400" dirty="0">
                <a:solidFill>
                  <a:srgbClr val="FFFFFF"/>
                </a:solidFill>
                <a:latin typeface="Bahnschrift" panose="020B0502040204020203" pitchFamily="34" charset="0"/>
                <a:ea typeface="Open Sans"/>
                <a:cs typeface="Open Sans"/>
                <a:sym typeface="Open Sans"/>
              </a:rPr>
              <a:t> 120 </a:t>
            </a:r>
            <a:r>
              <a:rPr lang="en-US" sz="2400" dirty="0" err="1">
                <a:solidFill>
                  <a:srgbClr val="FFFFFF"/>
                </a:solidFill>
                <a:latin typeface="Bahnschrift" panose="020B0502040204020203" pitchFamily="34" charset="0"/>
                <a:ea typeface="Open Sans"/>
                <a:cs typeface="Open Sans"/>
                <a:sym typeface="Open Sans"/>
              </a:rPr>
              <a:t>soat</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o‘quv</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yuklamasini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o‘zlashtirgan</a:t>
            </a:r>
            <a:r>
              <a:rPr lang="en-US" sz="2400" dirty="0">
                <a:solidFill>
                  <a:srgbClr val="FFFFFF"/>
                </a:solidFill>
                <a:latin typeface="Bahnschrift" panose="020B0502040204020203" pitchFamily="34" charset="0"/>
                <a:ea typeface="Open Sans"/>
                <a:cs typeface="Open Sans"/>
                <a:sym typeface="Open Sans"/>
              </a:rPr>
              <a:t>, fan dasturi (</a:t>
            </a:r>
            <a:r>
              <a:rPr lang="en-US" sz="2400" dirty="0" err="1">
                <a:solidFill>
                  <a:srgbClr val="FFFFFF"/>
                </a:solidFill>
                <a:latin typeface="Bahnschrift" panose="020B0502040204020203" pitchFamily="34" charset="0"/>
                <a:ea typeface="Open Sans"/>
                <a:cs typeface="Open Sans"/>
                <a:sym typeface="Open Sans"/>
              </a:rPr>
              <a:t>sillabus</a:t>
            </a:r>
            <a:r>
              <a:rPr lang="en-US" sz="2400" dirty="0">
                <a:solidFill>
                  <a:srgbClr val="FFFFFF"/>
                </a:solidFill>
                <a:latin typeface="Bahnschrift" panose="020B0502040204020203" pitchFamily="34" charset="0"/>
                <a:ea typeface="Open Sans"/>
                <a:cs typeface="Open Sans"/>
                <a:sym typeface="Open Sans"/>
              </a:rPr>
              <a:t>)da </a:t>
            </a:r>
            <a:r>
              <a:rPr lang="en-US" sz="2400" dirty="0" err="1">
                <a:solidFill>
                  <a:srgbClr val="FFFFFF"/>
                </a:solidFill>
                <a:latin typeface="Bahnschrift" panose="020B0502040204020203" pitchFamily="34" charset="0"/>
                <a:ea typeface="Open Sans"/>
                <a:cs typeface="Open Sans"/>
                <a:sym typeface="Open Sans"/>
              </a:rPr>
              <a:t>belgilangan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baholash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tartibiga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ko‘ra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ijobiy</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baholanibkasbiy</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kompetensiyalarni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yetarli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darajada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egallagan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talabaga</a:t>
            </a:r>
            <a:r>
              <a:rPr lang="en-US" sz="2400" dirty="0">
                <a:solidFill>
                  <a:srgbClr val="FFFFFF"/>
                </a:solidFill>
                <a:latin typeface="Bahnschrift" panose="020B0502040204020203" pitchFamily="34" charset="0"/>
                <a:ea typeface="Open Sans"/>
                <a:cs typeface="Open Sans"/>
                <a:sym typeface="Open Sans"/>
              </a:rPr>
              <a:t> 6kredit </a:t>
            </a:r>
            <a:r>
              <a:rPr lang="en-US" sz="2400" dirty="0" err="1">
                <a:solidFill>
                  <a:srgbClr val="FFFFFF"/>
                </a:solidFill>
                <a:latin typeface="Bahnschrift" panose="020B0502040204020203" pitchFamily="34" charset="0"/>
                <a:ea typeface="Open Sans"/>
                <a:cs typeface="Open Sans"/>
                <a:sym typeface="Open Sans"/>
              </a:rPr>
              <a:t>beriladi</a:t>
            </a:r>
            <a:r>
              <a:rPr lang="en-US" sz="2400" dirty="0">
                <a:solidFill>
                  <a:srgbClr val="FFFFFF"/>
                </a:solidFill>
                <a:latin typeface="Bahnschrift" panose="020B0502040204020203" pitchFamily="34" charset="0"/>
                <a:ea typeface="Open Sans"/>
                <a:cs typeface="Open Sans"/>
                <a:sym typeface="Open Sans"/>
              </a:rPr>
              <a:t>.</a:t>
            </a:r>
          </a:p>
          <a:p>
            <a:pPr algn="just">
              <a:lnSpc>
                <a:spcPts val="3080"/>
              </a:lnSpc>
            </a:pPr>
            <a:r>
              <a:rPr lang="en-US" sz="2400" dirty="0" err="1">
                <a:solidFill>
                  <a:srgbClr val="FFFFFF"/>
                </a:solidFill>
                <a:latin typeface="Bahnschrift" panose="020B0502040204020203" pitchFamily="34" charset="0"/>
                <a:ea typeface="Open Sans"/>
                <a:cs typeface="Open Sans"/>
                <a:sym typeface="Open Sans"/>
              </a:rPr>
              <a:t>Talaba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belgilangan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ta’lim</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olish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natijalariga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erisha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olmagan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taqdirdakreditlar</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berilmaydi</a:t>
            </a:r>
            <a:r>
              <a:rPr lang="en-US" sz="2400" dirty="0">
                <a:solidFill>
                  <a:srgbClr val="FFFFFF"/>
                </a:solidFill>
                <a:latin typeface="Bahnschrift" panose="020B0502040204020203" pitchFamily="34" charset="0"/>
                <a:ea typeface="Open Sans"/>
                <a:cs typeface="Open Sans"/>
                <a:sym typeface="Open Sans"/>
              </a:rPr>
              <a:t>.</a:t>
            </a:r>
          </a:p>
          <a:p>
            <a:pPr algn="just">
              <a:lnSpc>
                <a:spcPts val="3080"/>
              </a:lnSpc>
            </a:pPr>
            <a:r>
              <a:rPr lang="en-US" sz="2400" dirty="0" err="1">
                <a:solidFill>
                  <a:srgbClr val="FFFFFF"/>
                </a:solidFill>
                <a:latin typeface="Bahnschrift" panose="020B0502040204020203" pitchFamily="34" charset="0"/>
                <a:ea typeface="Open Sans"/>
                <a:cs typeface="Open Sans"/>
                <a:sym typeface="Open Sans"/>
              </a:rPr>
              <a:t>Talabalarning</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bilimini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baholash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O‘zbekiton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Respublikasi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Oliy</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va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o‘rta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maxsus</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ta’lim</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vazirining</a:t>
            </a:r>
            <a:r>
              <a:rPr lang="en-US" sz="2400" dirty="0">
                <a:solidFill>
                  <a:srgbClr val="FFFFFF"/>
                </a:solidFill>
                <a:latin typeface="Bahnschrift" panose="020B0502040204020203" pitchFamily="34" charset="0"/>
                <a:ea typeface="Open Sans"/>
                <a:cs typeface="Open Sans"/>
                <a:sym typeface="Open Sans"/>
              </a:rPr>
              <a:t> 2018-yil 9-avgustdagi 19-2018-son </a:t>
            </a:r>
            <a:r>
              <a:rPr lang="en-US" sz="2400" dirty="0" err="1">
                <a:solidFill>
                  <a:srgbClr val="FFFFFF"/>
                </a:solidFill>
                <a:latin typeface="Bahnschrift" panose="020B0502040204020203" pitchFamily="34" charset="0"/>
                <a:ea typeface="Open Sans"/>
                <a:cs typeface="Open Sans"/>
                <a:sym typeface="Open Sans"/>
              </a:rPr>
              <a:t>buyrug‘i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bilan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tasdiqlangan</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Oliy</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ta’lim</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muassasalarida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talabalar</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bilimini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nazorat</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qilish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va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baholash</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tizimi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to‘g‘risida”gi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Nizom</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talablari</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asosida</a:t>
            </a:r>
            <a:r>
              <a:rPr lang="en-US" sz="2400" dirty="0">
                <a:solidFill>
                  <a:srgbClr val="FFFFFF"/>
                </a:solidFill>
                <a:latin typeface="Bahnschrift" panose="020B0502040204020203" pitchFamily="34" charset="0"/>
                <a:ea typeface="Open Sans"/>
                <a:cs typeface="Open Sans"/>
                <a:sym typeface="Open Sans"/>
              </a:rPr>
              <a:t> </a:t>
            </a:r>
            <a:r>
              <a:rPr lang="en-US" sz="2400" dirty="0" err="1">
                <a:solidFill>
                  <a:srgbClr val="FFFFFF"/>
                </a:solidFill>
                <a:latin typeface="Bahnschrift" panose="020B0502040204020203" pitchFamily="34" charset="0"/>
                <a:ea typeface="Open Sans"/>
                <a:cs typeface="Open Sans"/>
                <a:sym typeface="Open Sans"/>
              </a:rPr>
              <a:t>belgilanadi</a:t>
            </a:r>
            <a:r>
              <a:rPr lang="en-US" sz="2400" dirty="0">
                <a:solidFill>
                  <a:srgbClr val="FFFFFF"/>
                </a:solidFill>
                <a:latin typeface="Bahnschrift" panose="020B0502040204020203" pitchFamily="34" charset="0"/>
                <a:ea typeface="Open Sans"/>
                <a:cs typeface="Open Sans"/>
                <a:sym typeface="Open Sans"/>
              </a:rPr>
              <a:t>.</a:t>
            </a:r>
          </a:p>
        </p:txBody>
      </p:sp>
      <p:sp>
        <p:nvSpPr>
          <p:cNvPr id="9" name="Freeform 9"/>
          <p:cNvSpPr/>
          <p:nvPr/>
        </p:nvSpPr>
        <p:spPr>
          <a:xfrm>
            <a:off x="10341938" y="2256359"/>
            <a:ext cx="7286866" cy="6770181"/>
          </a:xfrm>
          <a:custGeom>
            <a:avLst/>
            <a:gdLst/>
            <a:ahLst/>
            <a:cxnLst/>
            <a:rect l="l" t="t" r="r" b="b"/>
            <a:pathLst>
              <a:path w="7286866" h="6770181">
                <a:moveTo>
                  <a:pt x="0" y="0"/>
                </a:moveTo>
                <a:lnTo>
                  <a:pt x="7286867" y="0"/>
                </a:lnTo>
                <a:lnTo>
                  <a:pt x="7286867" y="6770181"/>
                </a:lnTo>
                <a:lnTo>
                  <a:pt x="0" y="6770181"/>
                </a:lnTo>
                <a:lnTo>
                  <a:pt x="0" y="0"/>
                </a:lnTo>
                <a:close/>
              </a:path>
            </a:pathLst>
          </a:custGeom>
          <a:blipFill>
            <a:blip r:embed="rId7"/>
            <a:stretch>
              <a:fillRect b="-1173"/>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030000" flipH="1">
            <a:off x="-641150" y="-5183904"/>
            <a:ext cx="19570301" cy="20654807"/>
          </a:xfrm>
          <a:custGeom>
            <a:avLst/>
            <a:gdLst/>
            <a:ahLst/>
            <a:cxnLst/>
            <a:rect l="l" t="t" r="r" b="b"/>
            <a:pathLst>
              <a:path w="19570301" h="20654807">
                <a:moveTo>
                  <a:pt x="19570300" y="14111471"/>
                </a:moveTo>
                <a:lnTo>
                  <a:pt x="7937702" y="0"/>
                </a:lnTo>
                <a:lnTo>
                  <a:pt x="0" y="6543337"/>
                </a:lnTo>
                <a:lnTo>
                  <a:pt x="11632598" y="20654808"/>
                </a:lnTo>
                <a:lnTo>
                  <a:pt x="19570300" y="14111471"/>
                </a:lnTo>
                <a:close/>
              </a:path>
            </a:pathLst>
          </a:custGeom>
          <a:blipFill>
            <a:blip r:embed="rId2"/>
            <a:stretch>
              <a:fillRect l="-38000" t="-269" r="-30519" b="-6112"/>
            </a:stretch>
          </a:blipFill>
        </p:spPr>
      </p:sp>
      <p:sp>
        <p:nvSpPr>
          <p:cNvPr id="3" name="TextBox 3"/>
          <p:cNvSpPr txBox="1"/>
          <p:nvPr/>
        </p:nvSpPr>
        <p:spPr>
          <a:xfrm>
            <a:off x="1219423" y="553056"/>
            <a:ext cx="15849154" cy="712567"/>
          </a:xfrm>
          <a:prstGeom prst="rect">
            <a:avLst/>
          </a:prstGeom>
        </p:spPr>
        <p:txBody>
          <a:bodyPr lIns="0" tIns="0" rIns="0" bIns="0" rtlCol="0" anchor="t">
            <a:spAutoFit/>
          </a:bodyPr>
          <a:lstStyle/>
          <a:p>
            <a:pPr algn="ctr">
              <a:lnSpc>
                <a:spcPts val="6160"/>
              </a:lnSpc>
            </a:pPr>
            <a:r>
              <a:rPr lang="en-US" sz="4400" b="1" dirty="0">
                <a:solidFill>
                  <a:srgbClr val="FFFFFF"/>
                </a:solidFill>
                <a:latin typeface="Bahnschrift" panose="020B0502040204020203" pitchFamily="34" charset="0"/>
                <a:ea typeface="TT Supermolot Neue Expanded Bold"/>
                <a:cs typeface="TT Supermolot Neue Expanded Bold"/>
                <a:sym typeface="TT Supermolot Neue Expanded Bold"/>
              </a:rPr>
              <a:t>TALABALARNING BILIMINI BAHOLASH MEZONLARI</a:t>
            </a:r>
          </a:p>
        </p:txBody>
      </p:sp>
      <p:sp>
        <p:nvSpPr>
          <p:cNvPr id="4" name="TextBox 4"/>
          <p:cNvSpPr txBox="1"/>
          <p:nvPr/>
        </p:nvSpPr>
        <p:spPr>
          <a:xfrm>
            <a:off x="8034015" y="2495608"/>
            <a:ext cx="8630615" cy="5927200"/>
          </a:xfrm>
          <a:prstGeom prst="rect">
            <a:avLst/>
          </a:prstGeom>
        </p:spPr>
        <p:txBody>
          <a:bodyPr lIns="0" tIns="0" rIns="0" bIns="0" rtlCol="0" anchor="t">
            <a:spAutoFit/>
          </a:bodyPr>
          <a:lstStyle/>
          <a:p>
            <a:pPr algn="just">
              <a:lnSpc>
                <a:spcPts val="3079"/>
              </a:lnSpc>
            </a:pPr>
            <a:r>
              <a:rPr lang="en-US" sz="2400" dirty="0">
                <a:solidFill>
                  <a:srgbClr val="FFFFFF"/>
                </a:solidFill>
                <a:latin typeface="Bahnschrift" panose="020B0502040204020203" pitchFamily="34" charset="0"/>
                <a:ea typeface="TT Supermolot Neue Expanded"/>
                <a:cs typeface="TT Supermolot Neue Expanded"/>
                <a:sym typeface="TT Supermolot Neue Expanded"/>
              </a:rPr>
              <a:t>5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a’lo</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baho:talaba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xulosa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qaror</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qabul</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qiladi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ijodiy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fikrlay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mushohada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yuritadi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olgan</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bilimini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amalda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qo‘llay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fanning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mohiyatini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tushunadi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ifodalay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aytib</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beradi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hamda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tasavvurga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deb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topilganda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3079"/>
              </a:lnSpc>
            </a:pP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4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yaxshi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baho: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talaba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mushohada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yuritadi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olgan</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bilimini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amalda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qo‘llay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fanning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mohiyatni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tushunadi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ifodalay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aytib</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beradi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hamda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tasavvurga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deb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topilganda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3079"/>
              </a:lnSpc>
            </a:pP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3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qoniqarli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baho: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talaba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olgan</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bilimini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amalda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qo‘llay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fanning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mohiyatni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tushunadi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biladi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ifodalay</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oladi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aytib</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beradi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hamda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tasavvurga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deb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topilganda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a:t>
            </a:r>
          </a:p>
          <a:p>
            <a:pPr marL="0" lvl="0" indent="0" algn="just">
              <a:lnSpc>
                <a:spcPts val="3079"/>
              </a:lnSpc>
              <a:spcBef>
                <a:spcPct val="0"/>
              </a:spcBef>
            </a:pPr>
            <a:r>
              <a:rPr lang="en-US" sz="2400" dirty="0">
                <a:solidFill>
                  <a:srgbClr val="FFFFFF"/>
                </a:solidFill>
                <a:latin typeface="Bahnschrift" panose="020B0502040204020203" pitchFamily="34" charset="0"/>
                <a:ea typeface="TT Supermolot Neue Expanded"/>
                <a:cs typeface="TT Supermolot Neue Expanded"/>
                <a:sym typeface="TT Supermolot Neue Expanded"/>
              </a:rPr>
              <a:t>2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qoniqarsiz</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baho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talaba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dasturini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o‘zlashtirmagan</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fanning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mohiyatini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tushunmaydi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hamda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fan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tasavvurga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emas</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deb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topilganda</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400" dirty="0" err="1">
                <a:solidFill>
                  <a:srgbClr val="FFFFFF"/>
                </a:solidFill>
                <a:latin typeface="Bahnschrift" panose="020B0502040204020203" pitchFamily="34" charset="0"/>
                <a:ea typeface="TT Supermolot Neue Expanded"/>
                <a:cs typeface="TT Supermolot Neue Expanded"/>
                <a:sym typeface="TT Supermolot Neue Expanded"/>
              </a:rPr>
              <a:t>qoniqarsizbaholanadi</a:t>
            </a:r>
            <a:r>
              <a:rPr lang="en-US" sz="2400" dirty="0">
                <a:solidFill>
                  <a:srgbClr val="FFFFFF"/>
                </a:solidFill>
                <a:latin typeface="Bahnschrift" panose="020B0502040204020203" pitchFamily="34" charset="0"/>
                <a:ea typeface="TT Supermolot Neue Expanded"/>
                <a:cs typeface="TT Supermolot Neue Expanded"/>
                <a:sym typeface="TT Supermolot Neue Expanded"/>
              </a:rPr>
              <a:t>.</a:t>
            </a:r>
          </a:p>
        </p:txBody>
      </p:sp>
      <p:pic>
        <p:nvPicPr>
          <p:cNvPr id="5" name="Picture 5"/>
          <p:cNvPicPr>
            <a:picLocks noChangeAspect="1"/>
          </p:cNvPicPr>
          <p:nvPr/>
        </p:nvPicPr>
        <p:blipFill>
          <a:blip r:embed="rId3"/>
          <a:stretch>
            <a:fillRect/>
          </a:stretch>
        </p:blipFill>
        <p:spPr>
          <a:xfrm>
            <a:off x="1095957" y="1717145"/>
            <a:ext cx="6187425" cy="7230637"/>
          </a:xfrm>
          <a:prstGeom prst="rect">
            <a:avLst/>
          </a:prstGeom>
        </p:spPr>
      </p:pic>
      <p:sp>
        <p:nvSpPr>
          <p:cNvPr id="6" name="Freeform 6"/>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6543759" y="1639594"/>
            <a:ext cx="3397020" cy="562052"/>
          </a:xfrm>
          <a:custGeom>
            <a:avLst/>
            <a:gdLst/>
            <a:ahLst/>
            <a:cxnLst/>
            <a:rect l="l" t="t" r="r" b="b"/>
            <a:pathLst>
              <a:path w="3397020" h="562052">
                <a:moveTo>
                  <a:pt x="0" y="0"/>
                </a:moveTo>
                <a:lnTo>
                  <a:pt x="3397020" y="0"/>
                </a:lnTo>
                <a:lnTo>
                  <a:pt x="3397020" y="562053"/>
                </a:lnTo>
                <a:lnTo>
                  <a:pt x="0" y="56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TextBox 3"/>
          <p:cNvSpPr txBox="1"/>
          <p:nvPr/>
        </p:nvSpPr>
        <p:spPr>
          <a:xfrm>
            <a:off x="3671755" y="789863"/>
            <a:ext cx="11249383" cy="700256"/>
          </a:xfrm>
          <a:prstGeom prst="rect">
            <a:avLst/>
          </a:prstGeom>
        </p:spPr>
        <p:txBody>
          <a:bodyPr lIns="0" tIns="0" rIns="0" bIns="0" rtlCol="0" anchor="t">
            <a:spAutoFit/>
          </a:bodyPr>
          <a:lstStyle/>
          <a:p>
            <a:pPr algn="just">
              <a:lnSpc>
                <a:spcPct val="115000"/>
              </a:lnSpc>
              <a:spcAft>
                <a:spcPts val="0"/>
              </a:spcAft>
            </a:pPr>
            <a:r>
              <a:rPr lang="uz-Latn-UZ" sz="4400" b="1"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NAZORATLARNI AMALGA OSHIRISH TARTIBI</a:t>
            </a:r>
            <a:endParaRPr lang="ru-RU" sz="4400" dirty="0">
              <a:solidFill>
                <a:schemeClr val="bg1"/>
              </a:solidFill>
              <a:latin typeface="Bahnschrift" panose="020B0502040204020203" pitchFamily="34" charset="0"/>
              <a:ea typeface="Calibri" panose="020F0502020204030204" pitchFamily="34" charset="0"/>
            </a:endParaRPr>
          </a:p>
        </p:txBody>
      </p:sp>
      <p:sp>
        <p:nvSpPr>
          <p:cNvPr id="4" name="Freeform 4"/>
          <p:cNvSpPr/>
          <p:nvPr/>
        </p:nvSpPr>
        <p:spPr>
          <a:xfrm>
            <a:off x="16536866" y="-30716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Прямоугольник 8">
            <a:extLst>
              <a:ext uri="{FF2B5EF4-FFF2-40B4-BE49-F238E27FC236}">
                <a16:creationId xmlns:a16="http://schemas.microsoft.com/office/drawing/2014/main" id="{05ADE4E0-692D-4B33-8964-7CF709B982A2}"/>
              </a:ext>
            </a:extLst>
          </p:cNvPr>
          <p:cNvSpPr/>
          <p:nvPr/>
        </p:nvSpPr>
        <p:spPr>
          <a:xfrm>
            <a:off x="4778638" y="1928337"/>
            <a:ext cx="9035618" cy="474297"/>
          </a:xfrm>
          <a:prstGeom prst="rect">
            <a:avLst/>
          </a:prstGeom>
        </p:spPr>
        <p:txBody>
          <a:bodyPr wrap="square">
            <a:spAutoFit/>
          </a:bodyPr>
          <a:lstStyle/>
          <a:p>
            <a:pPr algn="just">
              <a:lnSpc>
                <a:spcPct val="115000"/>
              </a:lnSpc>
              <a:spcAft>
                <a:spcPts val="0"/>
              </a:spcAft>
            </a:pPr>
            <a:r>
              <a:rPr lang="uz-Latn-UZ" sz="2400" b="1"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Oraliq nazorat: </a:t>
            </a:r>
            <a:r>
              <a:rPr lang="uz-Latn-UZ" sz="24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o‘tilgan mavzular asosida </a:t>
            </a:r>
            <a:r>
              <a:rPr lang="uz-Latn-UZ" sz="2400" b="1"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test</a:t>
            </a:r>
            <a:r>
              <a:rPr lang="uz-Latn-UZ" sz="24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shaklda o‘tkaziladi.</a:t>
            </a:r>
            <a:endParaRPr lang="ru-RU" sz="2400" dirty="0">
              <a:solidFill>
                <a:schemeClr val="bg1"/>
              </a:solidFill>
              <a:latin typeface="Bahnschrift" panose="020B0502040204020203" pitchFamily="34" charset="0"/>
              <a:ea typeface="Calibri" panose="020F0502020204030204" pitchFamily="34" charset="0"/>
            </a:endParaRPr>
          </a:p>
        </p:txBody>
      </p:sp>
      <p:sp>
        <p:nvSpPr>
          <p:cNvPr id="10" name="Прямоугольник 9">
            <a:extLst>
              <a:ext uri="{FF2B5EF4-FFF2-40B4-BE49-F238E27FC236}">
                <a16:creationId xmlns:a16="http://schemas.microsoft.com/office/drawing/2014/main" id="{70619AEA-F2A5-4E25-A8E7-A1E4BFEAAC68}"/>
              </a:ext>
            </a:extLst>
          </p:cNvPr>
          <p:cNvSpPr/>
          <p:nvPr/>
        </p:nvSpPr>
        <p:spPr>
          <a:xfrm>
            <a:off x="8285431" y="3169188"/>
            <a:ext cx="1717137" cy="474297"/>
          </a:xfrm>
          <a:prstGeom prst="rect">
            <a:avLst/>
          </a:prstGeom>
        </p:spPr>
        <p:txBody>
          <a:bodyPr wrap="none">
            <a:spAutoFit/>
          </a:bodyPr>
          <a:lstStyle/>
          <a:p>
            <a:pPr algn="just">
              <a:lnSpc>
                <a:spcPct val="115000"/>
              </a:lnSpc>
              <a:spcAft>
                <a:spcPts val="0"/>
              </a:spcAft>
            </a:pPr>
            <a:r>
              <a:rPr lang="en-US" sz="2400" b="1" i="1"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Namunalar</a:t>
            </a:r>
            <a:endParaRPr lang="en-US" sz="2400" b="1" i="1"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p:txBody>
      </p:sp>
      <p:grpSp>
        <p:nvGrpSpPr>
          <p:cNvPr id="33" name="Группа 32">
            <a:extLst>
              <a:ext uri="{FF2B5EF4-FFF2-40B4-BE49-F238E27FC236}">
                <a16:creationId xmlns:a16="http://schemas.microsoft.com/office/drawing/2014/main" id="{CC37C6F7-38B7-4AA3-9081-4B209593CB5D}"/>
              </a:ext>
            </a:extLst>
          </p:cNvPr>
          <p:cNvGrpSpPr/>
          <p:nvPr/>
        </p:nvGrpSpPr>
        <p:grpSpPr>
          <a:xfrm>
            <a:off x="1698510" y="4569462"/>
            <a:ext cx="6120000" cy="3753152"/>
            <a:chOff x="3751528" y="3321238"/>
            <a:chExt cx="6120000" cy="3753152"/>
          </a:xfrm>
        </p:grpSpPr>
        <p:grpSp>
          <p:nvGrpSpPr>
            <p:cNvPr id="11" name="Группа 10">
              <a:extLst>
                <a:ext uri="{FF2B5EF4-FFF2-40B4-BE49-F238E27FC236}">
                  <a16:creationId xmlns:a16="http://schemas.microsoft.com/office/drawing/2014/main" id="{AFBF8A93-924D-4D5F-B522-FB385A5B51B2}"/>
                </a:ext>
              </a:extLst>
            </p:cNvPr>
            <p:cNvGrpSpPr/>
            <p:nvPr/>
          </p:nvGrpSpPr>
          <p:grpSpPr>
            <a:xfrm>
              <a:off x="3751528" y="3321238"/>
              <a:ext cx="6120000" cy="1737025"/>
              <a:chOff x="770030" y="2764273"/>
              <a:chExt cx="6120000" cy="1737025"/>
            </a:xfrm>
          </p:grpSpPr>
          <p:sp>
            <p:nvSpPr>
              <p:cNvPr id="12" name="Прямоугольник: скругленные верхние углы 11">
                <a:extLst>
                  <a:ext uri="{FF2B5EF4-FFF2-40B4-BE49-F238E27FC236}">
                    <a16:creationId xmlns:a16="http://schemas.microsoft.com/office/drawing/2014/main" id="{BF1856EE-1003-4969-9466-0BC7E10B12AC}"/>
                  </a:ext>
                </a:extLst>
              </p:cNvPr>
              <p:cNvSpPr/>
              <p:nvPr/>
            </p:nvSpPr>
            <p:spPr>
              <a:xfrm rot="16200000">
                <a:off x="2961517" y="572786"/>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3" name="Прямоугольник: скругленные верхние углы 12">
                <a:extLst>
                  <a:ext uri="{FF2B5EF4-FFF2-40B4-BE49-F238E27FC236}">
                    <a16:creationId xmlns:a16="http://schemas.microsoft.com/office/drawing/2014/main" id="{AFCCB69E-A99A-4675-BB4D-EB3B94A39CA2}"/>
                  </a:ext>
                </a:extLst>
              </p:cNvPr>
              <p:cNvSpPr/>
              <p:nvPr/>
            </p:nvSpPr>
            <p:spPr>
              <a:xfrm rot="16200000">
                <a:off x="3588521" y="-54217"/>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TextBox 13">
                <a:extLst>
                  <a:ext uri="{FF2B5EF4-FFF2-40B4-BE49-F238E27FC236}">
                    <a16:creationId xmlns:a16="http://schemas.microsoft.com/office/drawing/2014/main" id="{EA382BAE-2137-4525-9B51-7261643CCE27}"/>
                  </a:ext>
                </a:extLst>
              </p:cNvPr>
              <p:cNvSpPr txBox="1"/>
              <p:nvPr/>
            </p:nvSpPr>
            <p:spPr>
              <a:xfrm>
                <a:off x="916752" y="2815192"/>
                <a:ext cx="5931724" cy="346954"/>
              </a:xfrm>
              <a:prstGeom prst="rect">
                <a:avLst/>
              </a:prstGeom>
              <a:noFill/>
            </p:spPr>
            <p:txBody>
              <a:bodyPr wrap="square">
                <a:spAutoFit/>
              </a:bodyPr>
              <a:lstStyle/>
              <a:p>
                <a:pPr>
                  <a:lnSpc>
                    <a:spcPct val="115000"/>
                  </a:lnSpc>
                  <a:spcAft>
                    <a:spcPts val="0"/>
                  </a:spcAft>
                </a:pPr>
                <a:r>
                  <a:rPr lang="uz-Latn-UZ" sz="1600" b="1" dirty="0">
                    <a:latin typeface="Bahnschrift" panose="020B0502040204020203" pitchFamily="34" charset="0"/>
                    <a:ea typeface="Calibri" panose="020F0502020204030204" pitchFamily="34" charset="0"/>
                    <a:cs typeface="Times New Roman" panose="02020603050405020304" pitchFamily="18" charset="0"/>
                  </a:rPr>
                  <a:t>O</a:t>
                </a:r>
                <a:r>
                  <a:rPr lang="en-US" sz="1600" b="1" dirty="0">
                    <a:latin typeface="Bahnschrift" panose="020B0502040204020203" pitchFamily="34" charset="0"/>
                    <a:ea typeface="Calibri" panose="020F0502020204030204" pitchFamily="34" charset="0"/>
                    <a:cs typeface="Times New Roman" panose="02020603050405020304" pitchFamily="18" charset="0"/>
                  </a:rPr>
                  <a:t>‘</a:t>
                </a:r>
                <a:r>
                  <a:rPr lang="uz-Latn-UZ" sz="1600" b="1" dirty="0">
                    <a:latin typeface="Bahnschrift" panose="020B0502040204020203" pitchFamily="34" charset="0"/>
                    <a:ea typeface="Calibri" panose="020F0502020204030204" pitchFamily="34" charset="0"/>
                    <a:cs typeface="Times New Roman" panose="02020603050405020304" pitchFamily="18" charset="0"/>
                  </a:rPr>
                  <a:t>zgaruvchilardan qaysi belgi tayinlash operatori ham deyiladi?</a:t>
                </a:r>
                <a:endParaRPr lang="ru-RU" sz="1600" b="1" dirty="0">
                  <a:latin typeface="Bahnschrift" panose="020B0502040204020203" pitchFamily="34" charset="0"/>
                  <a:ea typeface="Calibri" panose="020F0502020204030204" pitchFamily="34" charset="0"/>
                </a:endParaRPr>
              </a:p>
            </p:txBody>
          </p:sp>
          <p:sp>
            <p:nvSpPr>
              <p:cNvPr id="15" name="TextBox 14">
                <a:extLst>
                  <a:ext uri="{FF2B5EF4-FFF2-40B4-BE49-F238E27FC236}">
                    <a16:creationId xmlns:a16="http://schemas.microsoft.com/office/drawing/2014/main" id="{599F0EC1-CE26-4176-9338-E607B7D077CE}"/>
                  </a:ext>
                </a:extLst>
              </p:cNvPr>
              <p:cNvSpPr txBox="1"/>
              <p:nvPr/>
            </p:nvSpPr>
            <p:spPr>
              <a:xfrm>
                <a:off x="1013325" y="3219229"/>
                <a:ext cx="1539375"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a)  teng belgisi</a:t>
                </a:r>
                <a:endParaRPr lang="ru-RU" sz="1600" dirty="0">
                  <a:latin typeface="Bahnschrift" panose="020B0502040204020203" pitchFamily="34" charset="0"/>
                  <a:ea typeface="Calibri" panose="020F0502020204030204" pitchFamily="34" charset="0"/>
                </a:endParaRPr>
              </a:p>
            </p:txBody>
          </p:sp>
          <p:sp>
            <p:nvSpPr>
              <p:cNvPr id="16" name="TextBox 15">
                <a:extLst>
                  <a:ext uri="{FF2B5EF4-FFF2-40B4-BE49-F238E27FC236}">
                    <a16:creationId xmlns:a16="http://schemas.microsoft.com/office/drawing/2014/main" id="{4D8D767B-64FC-4918-B823-CB5972257946}"/>
                  </a:ext>
                </a:extLst>
              </p:cNvPr>
              <p:cNvSpPr txBox="1"/>
              <p:nvPr/>
            </p:nvSpPr>
            <p:spPr>
              <a:xfrm>
                <a:off x="1013325" y="3523886"/>
                <a:ext cx="2072776"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teng emas belgisi</a:t>
                </a:r>
                <a:endParaRPr lang="ru-RU" sz="1600" dirty="0">
                  <a:latin typeface="Bahnschrift" panose="020B0502040204020203" pitchFamily="34" charset="0"/>
                  <a:ea typeface="Calibri" panose="020F0502020204030204" pitchFamily="34" charset="0"/>
                </a:endParaRPr>
              </a:p>
            </p:txBody>
          </p:sp>
          <p:sp>
            <p:nvSpPr>
              <p:cNvPr id="17" name="TextBox 16">
                <a:extLst>
                  <a:ext uri="{FF2B5EF4-FFF2-40B4-BE49-F238E27FC236}">
                    <a16:creationId xmlns:a16="http://schemas.microsoft.com/office/drawing/2014/main" id="{63CCDBE3-31D3-4EEA-BACC-E5BBBB8BAEB7}"/>
                  </a:ext>
                </a:extLst>
              </p:cNvPr>
              <p:cNvSpPr txBox="1"/>
              <p:nvPr/>
            </p:nvSpPr>
            <p:spPr>
              <a:xfrm>
                <a:off x="1013325" y="3832472"/>
                <a:ext cx="1339350"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chiziqcha</a:t>
                </a:r>
                <a:endParaRPr lang="ru-RU" sz="1600" dirty="0">
                  <a:latin typeface="Bahnschrift" panose="020B0502040204020203" pitchFamily="34" charset="0"/>
                  <a:ea typeface="Calibri" panose="020F0502020204030204" pitchFamily="34" charset="0"/>
                </a:endParaRPr>
              </a:p>
            </p:txBody>
          </p:sp>
          <p:sp>
            <p:nvSpPr>
              <p:cNvPr id="18" name="TextBox 17">
                <a:extLst>
                  <a:ext uri="{FF2B5EF4-FFF2-40B4-BE49-F238E27FC236}">
                    <a16:creationId xmlns:a16="http://schemas.microsoft.com/office/drawing/2014/main" id="{99C066DF-B786-45B0-97A5-714EAFBACC92}"/>
                  </a:ext>
                </a:extLst>
              </p:cNvPr>
              <p:cNvSpPr txBox="1"/>
              <p:nvPr/>
            </p:nvSpPr>
            <p:spPr>
              <a:xfrm>
                <a:off x="1013325" y="4141058"/>
                <a:ext cx="1606050"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pastki chiziq</a:t>
                </a:r>
                <a:endParaRPr lang="ru-RU" sz="1600" dirty="0">
                  <a:latin typeface="Bahnschrift" panose="020B0502040204020203" pitchFamily="34" charset="0"/>
                  <a:ea typeface="Calibri" panose="020F0502020204030204" pitchFamily="34" charset="0"/>
                </a:endParaRPr>
              </a:p>
            </p:txBody>
          </p:sp>
          <p:cxnSp>
            <p:nvCxnSpPr>
              <p:cNvPr id="19" name="Прямая соединительная линия 18">
                <a:extLst>
                  <a:ext uri="{FF2B5EF4-FFF2-40B4-BE49-F238E27FC236}">
                    <a16:creationId xmlns:a16="http://schemas.microsoft.com/office/drawing/2014/main" id="{BA3AFD41-943C-4A80-8C56-AE7815EC1259}"/>
                  </a:ext>
                </a:extLst>
              </p:cNvPr>
              <p:cNvCxnSpPr/>
              <p:nvPr/>
            </p:nvCxnSpPr>
            <p:spPr>
              <a:xfrm>
                <a:off x="770030" y="3552461"/>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a:extLst>
                  <a:ext uri="{FF2B5EF4-FFF2-40B4-BE49-F238E27FC236}">
                    <a16:creationId xmlns:a16="http://schemas.microsoft.com/office/drawing/2014/main" id="{B8DFD93F-28E3-4A98-905C-4588F64C279C}"/>
                  </a:ext>
                </a:extLst>
              </p:cNvPr>
              <p:cNvCxnSpPr/>
              <p:nvPr/>
            </p:nvCxnSpPr>
            <p:spPr>
              <a:xfrm>
                <a:off x="770030" y="386471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a:extLst>
                  <a:ext uri="{FF2B5EF4-FFF2-40B4-BE49-F238E27FC236}">
                    <a16:creationId xmlns:a16="http://schemas.microsoft.com/office/drawing/2014/main" id="{F8C2996D-1CF1-4480-97F1-635AEFB72EA1}"/>
                  </a:ext>
                </a:extLst>
              </p:cNvPr>
              <p:cNvCxnSpPr/>
              <p:nvPr/>
            </p:nvCxnSpPr>
            <p:spPr>
              <a:xfrm>
                <a:off x="770030" y="4161963"/>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22" name="Группа 21">
              <a:extLst>
                <a:ext uri="{FF2B5EF4-FFF2-40B4-BE49-F238E27FC236}">
                  <a16:creationId xmlns:a16="http://schemas.microsoft.com/office/drawing/2014/main" id="{8CB2D5F1-9576-4DAD-89BA-E21419550299}"/>
                </a:ext>
              </a:extLst>
            </p:cNvPr>
            <p:cNvGrpSpPr/>
            <p:nvPr/>
          </p:nvGrpSpPr>
          <p:grpSpPr>
            <a:xfrm>
              <a:off x="3751528" y="5337365"/>
              <a:ext cx="6120000" cy="1737025"/>
              <a:chOff x="770030" y="4780400"/>
              <a:chExt cx="6120000" cy="1737025"/>
            </a:xfrm>
          </p:grpSpPr>
          <p:sp>
            <p:nvSpPr>
              <p:cNvPr id="23" name="Прямоугольник: скругленные верхние углы 22">
                <a:extLst>
                  <a:ext uri="{FF2B5EF4-FFF2-40B4-BE49-F238E27FC236}">
                    <a16:creationId xmlns:a16="http://schemas.microsoft.com/office/drawing/2014/main" id="{588322E4-79FE-4694-A314-0A5BFDB9878B}"/>
                  </a:ext>
                </a:extLst>
              </p:cNvPr>
              <p:cNvSpPr/>
              <p:nvPr/>
            </p:nvSpPr>
            <p:spPr>
              <a:xfrm rot="16200000">
                <a:off x="2961517" y="2588913"/>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4" name="Прямоугольник: скругленные верхние углы 23">
                <a:extLst>
                  <a:ext uri="{FF2B5EF4-FFF2-40B4-BE49-F238E27FC236}">
                    <a16:creationId xmlns:a16="http://schemas.microsoft.com/office/drawing/2014/main" id="{B6FC1EFA-DBF7-42B1-9190-9D8642D91D65}"/>
                  </a:ext>
                </a:extLst>
              </p:cNvPr>
              <p:cNvSpPr/>
              <p:nvPr/>
            </p:nvSpPr>
            <p:spPr>
              <a:xfrm rot="16200000">
                <a:off x="3588521" y="1961910"/>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5" name="TextBox 24">
                <a:extLst>
                  <a:ext uri="{FF2B5EF4-FFF2-40B4-BE49-F238E27FC236}">
                    <a16:creationId xmlns:a16="http://schemas.microsoft.com/office/drawing/2014/main" id="{49CD9B6C-39A8-4B31-9976-E96B8655FF34}"/>
                  </a:ext>
                </a:extLst>
              </p:cNvPr>
              <p:cNvSpPr txBox="1"/>
              <p:nvPr/>
            </p:nvSpPr>
            <p:spPr>
              <a:xfrm>
                <a:off x="916752" y="4831319"/>
                <a:ext cx="4502973" cy="352789"/>
              </a:xfrm>
              <a:prstGeom prst="rect">
                <a:avLst/>
              </a:prstGeom>
              <a:noFill/>
            </p:spPr>
            <p:txBody>
              <a:bodyPr wrap="square">
                <a:spAutoFit/>
              </a:bodyPr>
              <a:lstStyle/>
              <a:p>
                <a:pPr algn="just">
                  <a:lnSpc>
                    <a:spcPct val="115000"/>
                  </a:lnSpc>
                  <a:spcAft>
                    <a:spcPts val="0"/>
                  </a:spcAft>
                </a:pPr>
                <a:r>
                  <a:rPr lang="uz-Latn-UZ" sz="1600" b="1" i="1" dirty="0">
                    <a:latin typeface="Bahnschrift" panose="020B0502040204020203" pitchFamily="34" charset="0"/>
                    <a:ea typeface="Calibri" panose="020F0502020204030204" pitchFamily="34" charset="0"/>
                    <a:cs typeface="Times New Roman" panose="02020603050405020304" pitchFamily="18" charset="0"/>
                  </a:rPr>
                  <a:t>Const</a:t>
                </a:r>
                <a:r>
                  <a:rPr lang="uz-Latn-UZ" sz="1600" b="1" dirty="0">
                    <a:latin typeface="Bahnschrift" panose="020B0502040204020203" pitchFamily="34" charset="0"/>
                    <a:ea typeface="Calibri" panose="020F0502020204030204" pitchFamily="34" charset="0"/>
                    <a:cs typeface="Times New Roman" panose="02020603050405020304" pitchFamily="18" charset="0"/>
                  </a:rPr>
                  <a:t> kalit so</a:t>
                </a:r>
                <a:r>
                  <a:rPr lang="en-US" sz="1600" b="1" dirty="0">
                    <a:latin typeface="Bahnschrift" panose="020B0502040204020203" pitchFamily="34" charset="0"/>
                    <a:ea typeface="Calibri" panose="020F0502020204030204" pitchFamily="34" charset="0"/>
                    <a:cs typeface="Times New Roman" panose="02020603050405020304" pitchFamily="18" charset="0"/>
                  </a:rPr>
                  <a:t>‘</a:t>
                </a:r>
                <a:r>
                  <a:rPr lang="uz-Latn-UZ" sz="1600" b="1" dirty="0">
                    <a:latin typeface="Bahnschrift" panose="020B0502040204020203" pitchFamily="34" charset="0"/>
                    <a:ea typeface="Calibri" panose="020F0502020204030204" pitchFamily="34" charset="0"/>
                    <a:cs typeface="Times New Roman" panose="02020603050405020304" pitchFamily="18" charset="0"/>
                  </a:rPr>
                  <a:t>zi JSda qanday vazifani bajaradi?</a:t>
                </a:r>
                <a:endParaRPr lang="ru-RU" sz="1600" b="1" dirty="0">
                  <a:latin typeface="Bahnschrift" panose="020B0502040204020203" pitchFamily="34" charset="0"/>
                  <a:ea typeface="Calibri" panose="020F0502020204030204" pitchFamily="34" charset="0"/>
                </a:endParaRPr>
              </a:p>
            </p:txBody>
          </p:sp>
          <p:sp>
            <p:nvSpPr>
              <p:cNvPr id="26" name="TextBox 25">
                <a:extLst>
                  <a:ext uri="{FF2B5EF4-FFF2-40B4-BE49-F238E27FC236}">
                    <a16:creationId xmlns:a16="http://schemas.microsoft.com/office/drawing/2014/main" id="{CDA344D7-2A06-444E-92FE-999461CC8647}"/>
                  </a:ext>
                </a:extLst>
              </p:cNvPr>
              <p:cNvSpPr txBox="1"/>
              <p:nvPr/>
            </p:nvSpPr>
            <p:spPr>
              <a:xfrm>
                <a:off x="1013325" y="5235356"/>
                <a:ext cx="5758952" cy="346954"/>
              </a:xfrm>
              <a:prstGeom prst="rect">
                <a:avLst/>
              </a:prstGeom>
              <a:noFill/>
            </p:spPr>
            <p:txBody>
              <a:bodyPr wrap="square" anchor="ctr">
                <a:spAutoFit/>
              </a:bodyPr>
              <a:lstStyle/>
              <a:p>
                <a:pPr>
                  <a:lnSpc>
                    <a:spcPct val="115000"/>
                  </a:lnSpc>
                </a:pPr>
                <a:r>
                  <a:rPr lang="uz-Latn-UZ" sz="1600" dirty="0">
                    <a:latin typeface="Bahnschrift" panose="020B0502040204020203" pitchFamily="34" charset="0"/>
                    <a:ea typeface="Calibri" panose="020F0502020204030204" pitchFamily="34" charset="0"/>
                    <a:cs typeface="Times New Roman" panose="02020603050405020304" pitchFamily="18" charset="0"/>
                  </a:rPr>
                  <a:t>a)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zgaruvchilarning qiymatini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zgarmas holatga olib keladi</a:t>
                </a:r>
                <a:endParaRPr lang="ru-RU" sz="1600" dirty="0">
                  <a:latin typeface="Bahnschrift" panose="020B0502040204020203" pitchFamily="34" charset="0"/>
                  <a:ea typeface="Calibri" panose="020F0502020204030204" pitchFamily="34" charset="0"/>
                </a:endParaRPr>
              </a:p>
            </p:txBody>
          </p:sp>
          <p:sp>
            <p:nvSpPr>
              <p:cNvPr id="27" name="TextBox 26">
                <a:extLst>
                  <a:ext uri="{FF2B5EF4-FFF2-40B4-BE49-F238E27FC236}">
                    <a16:creationId xmlns:a16="http://schemas.microsoft.com/office/drawing/2014/main" id="{41AAC706-4E24-4625-B035-0FAE75E549EC}"/>
                  </a:ext>
                </a:extLst>
              </p:cNvPr>
              <p:cNvSpPr txBox="1"/>
              <p:nvPr/>
            </p:nvSpPr>
            <p:spPr>
              <a:xfrm>
                <a:off x="1013324" y="5540012"/>
                <a:ext cx="3758701"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zgaruvchilar qiymatini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zgartiradi</a:t>
                </a:r>
                <a:endParaRPr lang="ru-RU" sz="1600" dirty="0">
                  <a:latin typeface="Bahnschrift" panose="020B0502040204020203" pitchFamily="34" charset="0"/>
                  <a:ea typeface="Calibri" panose="020F0502020204030204" pitchFamily="34" charset="0"/>
                </a:endParaRPr>
              </a:p>
            </p:txBody>
          </p:sp>
          <p:sp>
            <p:nvSpPr>
              <p:cNvPr id="28" name="TextBox 27">
                <a:extLst>
                  <a:ext uri="{FF2B5EF4-FFF2-40B4-BE49-F238E27FC236}">
                    <a16:creationId xmlns:a16="http://schemas.microsoft.com/office/drawing/2014/main" id="{803E81EE-D8BE-439F-918D-31EAEBD29282}"/>
                  </a:ext>
                </a:extLst>
              </p:cNvPr>
              <p:cNvSpPr txBox="1"/>
              <p:nvPr/>
            </p:nvSpPr>
            <p:spPr>
              <a:xfrm>
                <a:off x="1013325" y="5848599"/>
                <a:ext cx="3149100"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zgaruvchiga qiymat beradi</a:t>
                </a:r>
                <a:endParaRPr lang="ru-RU" sz="1600" dirty="0">
                  <a:latin typeface="Bahnschrift" panose="020B0502040204020203" pitchFamily="34" charset="0"/>
                  <a:ea typeface="Calibri" panose="020F0502020204030204" pitchFamily="34" charset="0"/>
                </a:endParaRPr>
              </a:p>
            </p:txBody>
          </p:sp>
          <p:sp>
            <p:nvSpPr>
              <p:cNvPr id="29" name="TextBox 28">
                <a:extLst>
                  <a:ext uri="{FF2B5EF4-FFF2-40B4-BE49-F238E27FC236}">
                    <a16:creationId xmlns:a16="http://schemas.microsoft.com/office/drawing/2014/main" id="{6450CD8B-73E9-4768-AA4B-8965397368E7}"/>
                  </a:ext>
                </a:extLst>
              </p:cNvPr>
              <p:cNvSpPr txBox="1"/>
              <p:nvPr/>
            </p:nvSpPr>
            <p:spPr>
              <a:xfrm>
                <a:off x="1013325" y="6154812"/>
                <a:ext cx="2834776" cy="35169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o</a:t>
                </a:r>
                <a:r>
                  <a:rPr lang="en-US" sz="1600" dirty="0">
                    <a:latin typeface="Bahnschrift" panose="020B0502040204020203" pitchFamily="34" charset="0"/>
                    <a:ea typeface="Calibri" panose="020F0502020204030204" pitchFamily="34" charset="0"/>
                    <a:cs typeface="Times New Roman" panose="02020603050405020304" pitchFamily="18" charset="0"/>
                  </a:rPr>
                  <a:t>‘</a:t>
                </a:r>
                <a:r>
                  <a:rPr lang="uz-Latn-UZ" sz="1600" dirty="0">
                    <a:latin typeface="Bahnschrift" panose="020B0502040204020203" pitchFamily="34" charset="0"/>
                    <a:ea typeface="Calibri" panose="020F0502020204030204" pitchFamily="34" charset="0"/>
                    <a:cs typeface="Times New Roman" panose="02020603050405020304" pitchFamily="18" charset="0"/>
                  </a:rPr>
                  <a:t>zgaruvchilarni nomlaydi</a:t>
                </a:r>
                <a:endParaRPr lang="ru-RU" sz="1600" dirty="0">
                  <a:latin typeface="Bahnschrift" panose="020B0502040204020203" pitchFamily="34" charset="0"/>
                  <a:ea typeface="Calibri" panose="020F0502020204030204" pitchFamily="34" charset="0"/>
                </a:endParaRPr>
              </a:p>
            </p:txBody>
          </p:sp>
          <p:cxnSp>
            <p:nvCxnSpPr>
              <p:cNvPr id="30" name="Прямая соединительная линия 29">
                <a:extLst>
                  <a:ext uri="{FF2B5EF4-FFF2-40B4-BE49-F238E27FC236}">
                    <a16:creationId xmlns:a16="http://schemas.microsoft.com/office/drawing/2014/main" id="{62F24AE6-15A3-4557-814A-EC4E26A134FF}"/>
                  </a:ext>
                </a:extLst>
              </p:cNvPr>
              <p:cNvCxnSpPr/>
              <p:nvPr/>
            </p:nvCxnSpPr>
            <p:spPr>
              <a:xfrm>
                <a:off x="770030" y="5568588"/>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a:extLst>
                  <a:ext uri="{FF2B5EF4-FFF2-40B4-BE49-F238E27FC236}">
                    <a16:creationId xmlns:a16="http://schemas.microsoft.com/office/drawing/2014/main" id="{3D611959-A1E0-4372-9747-12DF1D28FA20}"/>
                  </a:ext>
                </a:extLst>
              </p:cNvPr>
              <p:cNvCxnSpPr/>
              <p:nvPr/>
            </p:nvCxnSpPr>
            <p:spPr>
              <a:xfrm>
                <a:off x="770030" y="5880837"/>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a:extLst>
                  <a:ext uri="{FF2B5EF4-FFF2-40B4-BE49-F238E27FC236}">
                    <a16:creationId xmlns:a16="http://schemas.microsoft.com/office/drawing/2014/main" id="{CD1CDFF1-B426-4600-919E-B938CE2D81E5}"/>
                  </a:ext>
                </a:extLst>
              </p:cNvPr>
              <p:cNvCxnSpPr/>
              <p:nvPr/>
            </p:nvCxnSpPr>
            <p:spPr>
              <a:xfrm>
                <a:off x="770030" y="617809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grpSp>
        <p:nvGrpSpPr>
          <p:cNvPr id="34" name="Группа 33">
            <a:extLst>
              <a:ext uri="{FF2B5EF4-FFF2-40B4-BE49-F238E27FC236}">
                <a16:creationId xmlns:a16="http://schemas.microsoft.com/office/drawing/2014/main" id="{DA6722B7-587E-47B0-99B5-B2D4F1C94E8C}"/>
              </a:ext>
            </a:extLst>
          </p:cNvPr>
          <p:cNvGrpSpPr/>
          <p:nvPr/>
        </p:nvGrpSpPr>
        <p:grpSpPr>
          <a:xfrm>
            <a:off x="10628963" y="4564984"/>
            <a:ext cx="6120001" cy="3753152"/>
            <a:chOff x="770030" y="2764272"/>
            <a:chExt cx="6120001" cy="3753152"/>
          </a:xfrm>
        </p:grpSpPr>
        <p:grpSp>
          <p:nvGrpSpPr>
            <p:cNvPr id="35" name="Группа 34">
              <a:extLst>
                <a:ext uri="{FF2B5EF4-FFF2-40B4-BE49-F238E27FC236}">
                  <a16:creationId xmlns:a16="http://schemas.microsoft.com/office/drawing/2014/main" id="{225D9B94-5AAD-411A-A404-7C337439A579}"/>
                </a:ext>
              </a:extLst>
            </p:cNvPr>
            <p:cNvGrpSpPr/>
            <p:nvPr/>
          </p:nvGrpSpPr>
          <p:grpSpPr>
            <a:xfrm>
              <a:off x="770030" y="2764272"/>
              <a:ext cx="6120001" cy="1737025"/>
              <a:chOff x="770030" y="2764272"/>
              <a:chExt cx="6120001" cy="1737025"/>
            </a:xfrm>
          </p:grpSpPr>
          <p:sp>
            <p:nvSpPr>
              <p:cNvPr id="47" name="Прямоугольник: скругленные верхние углы 46">
                <a:extLst>
                  <a:ext uri="{FF2B5EF4-FFF2-40B4-BE49-F238E27FC236}">
                    <a16:creationId xmlns:a16="http://schemas.microsoft.com/office/drawing/2014/main" id="{0C02DC8D-55EA-4AC5-A92F-5DBFFEA7E1BD}"/>
                  </a:ext>
                </a:extLst>
              </p:cNvPr>
              <p:cNvSpPr/>
              <p:nvPr/>
            </p:nvSpPr>
            <p:spPr>
              <a:xfrm rot="16200000">
                <a:off x="2961518" y="572785"/>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8" name="Прямоугольник: скругленные верхние углы 47">
                <a:extLst>
                  <a:ext uri="{FF2B5EF4-FFF2-40B4-BE49-F238E27FC236}">
                    <a16:creationId xmlns:a16="http://schemas.microsoft.com/office/drawing/2014/main" id="{AEDE9A78-A8A2-455E-8B12-C4DF50FBAA58}"/>
                  </a:ext>
                </a:extLst>
              </p:cNvPr>
              <p:cNvSpPr/>
              <p:nvPr/>
            </p:nvSpPr>
            <p:spPr>
              <a:xfrm rot="16200000">
                <a:off x="3588521" y="-54217"/>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9" name="TextBox 48">
                <a:extLst>
                  <a:ext uri="{FF2B5EF4-FFF2-40B4-BE49-F238E27FC236}">
                    <a16:creationId xmlns:a16="http://schemas.microsoft.com/office/drawing/2014/main" id="{C21E707F-05CF-44CD-BAE0-7A44559483ED}"/>
                  </a:ext>
                </a:extLst>
              </p:cNvPr>
              <p:cNvSpPr txBox="1"/>
              <p:nvPr/>
            </p:nvSpPr>
            <p:spPr>
              <a:xfrm>
                <a:off x="916752" y="2815192"/>
                <a:ext cx="4369623" cy="346954"/>
              </a:xfrm>
              <a:prstGeom prst="rect">
                <a:avLst/>
              </a:prstGeom>
              <a:noFill/>
            </p:spPr>
            <p:txBody>
              <a:bodyPr wrap="square">
                <a:spAutoFit/>
              </a:bodyPr>
              <a:lstStyle/>
              <a:p>
                <a:r>
                  <a:rPr lang="uz-Latn-UZ" sz="1600" b="1" dirty="0">
                    <a:latin typeface="Bahnschrift" panose="020B0502040204020203" pitchFamily="34" charset="0"/>
                  </a:rPr>
                  <a:t>JavaScriptda nechta ma’lumotlar tipi mavjud?</a:t>
                </a:r>
                <a:endParaRPr lang="ru-RU" sz="1600" b="1" dirty="0">
                  <a:latin typeface="Bahnschrift" panose="020B0502040204020203" pitchFamily="34" charset="0"/>
                </a:endParaRPr>
              </a:p>
            </p:txBody>
          </p:sp>
          <p:sp>
            <p:nvSpPr>
              <p:cNvPr id="50" name="TextBox 49">
                <a:extLst>
                  <a:ext uri="{FF2B5EF4-FFF2-40B4-BE49-F238E27FC236}">
                    <a16:creationId xmlns:a16="http://schemas.microsoft.com/office/drawing/2014/main" id="{90AC25B1-9997-45F8-82B5-13A642A15E97}"/>
                  </a:ext>
                </a:extLst>
              </p:cNvPr>
              <p:cNvSpPr txBox="1"/>
              <p:nvPr/>
            </p:nvSpPr>
            <p:spPr>
              <a:xfrm>
                <a:off x="1013326" y="3214548"/>
                <a:ext cx="786900" cy="356316"/>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a) </a:t>
                </a:r>
                <a:r>
                  <a:rPr lang="uz-Latn-UZ" sz="1600" dirty="0">
                    <a:latin typeface="Bahnschrift" panose="020B0502040204020203" pitchFamily="34" charset="0"/>
                  </a:rPr>
                  <a:t>5</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51" name="TextBox 50">
                <a:extLst>
                  <a:ext uri="{FF2B5EF4-FFF2-40B4-BE49-F238E27FC236}">
                    <a16:creationId xmlns:a16="http://schemas.microsoft.com/office/drawing/2014/main" id="{78E3CC67-CB89-4EF4-9BA8-512052DC3040}"/>
                  </a:ext>
                </a:extLst>
              </p:cNvPr>
              <p:cNvSpPr txBox="1"/>
              <p:nvPr/>
            </p:nvSpPr>
            <p:spPr>
              <a:xfrm>
                <a:off x="1013325" y="3519205"/>
                <a:ext cx="786900" cy="356316"/>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a:t>
                </a:r>
                <a:r>
                  <a:rPr lang="uz-Latn-UZ" sz="1600" dirty="0">
                    <a:latin typeface="Bahnschrift" panose="020B0502040204020203" pitchFamily="34" charset="0"/>
                  </a:rPr>
                  <a:t>7</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52" name="TextBox 51">
                <a:extLst>
                  <a:ext uri="{FF2B5EF4-FFF2-40B4-BE49-F238E27FC236}">
                    <a16:creationId xmlns:a16="http://schemas.microsoft.com/office/drawing/2014/main" id="{9AC66815-AB59-4C3E-A6C5-EB6F1F743865}"/>
                  </a:ext>
                </a:extLst>
              </p:cNvPr>
              <p:cNvSpPr txBox="1"/>
              <p:nvPr/>
            </p:nvSpPr>
            <p:spPr>
              <a:xfrm>
                <a:off x="1013324" y="3832472"/>
                <a:ext cx="857039"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a:t>
                </a:r>
                <a:r>
                  <a:rPr lang="uz-Latn-UZ" sz="1600" dirty="0">
                    <a:latin typeface="Bahnschrift" panose="020B0502040204020203" pitchFamily="34" charset="0"/>
                  </a:rPr>
                  <a:t>10</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53" name="TextBox 52">
                <a:extLst>
                  <a:ext uri="{FF2B5EF4-FFF2-40B4-BE49-F238E27FC236}">
                    <a16:creationId xmlns:a16="http://schemas.microsoft.com/office/drawing/2014/main" id="{805F958E-CDBD-4777-AC78-BF57AB7BDC8E}"/>
                  </a:ext>
                </a:extLst>
              </p:cNvPr>
              <p:cNvSpPr txBox="1"/>
              <p:nvPr/>
            </p:nvSpPr>
            <p:spPr>
              <a:xfrm>
                <a:off x="1013325" y="4136377"/>
                <a:ext cx="786900" cy="356316"/>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a:t>
                </a:r>
                <a:r>
                  <a:rPr lang="uz-Latn-UZ" sz="1600" dirty="0">
                    <a:latin typeface="Bahnschrift" panose="020B0502040204020203" pitchFamily="34" charset="0"/>
                  </a:rPr>
                  <a:t>9</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cxnSp>
            <p:nvCxnSpPr>
              <p:cNvPr id="54" name="Прямая соединительная линия 53">
                <a:extLst>
                  <a:ext uri="{FF2B5EF4-FFF2-40B4-BE49-F238E27FC236}">
                    <a16:creationId xmlns:a16="http://schemas.microsoft.com/office/drawing/2014/main" id="{8A0532B0-2B69-499F-A7B7-9C50B4510EC3}"/>
                  </a:ext>
                </a:extLst>
              </p:cNvPr>
              <p:cNvCxnSpPr/>
              <p:nvPr/>
            </p:nvCxnSpPr>
            <p:spPr>
              <a:xfrm>
                <a:off x="770030" y="3552461"/>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a:extLst>
                  <a:ext uri="{FF2B5EF4-FFF2-40B4-BE49-F238E27FC236}">
                    <a16:creationId xmlns:a16="http://schemas.microsoft.com/office/drawing/2014/main" id="{200521F9-97F5-4B30-BB2B-031676C8907E}"/>
                  </a:ext>
                </a:extLst>
              </p:cNvPr>
              <p:cNvCxnSpPr/>
              <p:nvPr/>
            </p:nvCxnSpPr>
            <p:spPr>
              <a:xfrm>
                <a:off x="770030" y="386471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a:extLst>
                  <a:ext uri="{FF2B5EF4-FFF2-40B4-BE49-F238E27FC236}">
                    <a16:creationId xmlns:a16="http://schemas.microsoft.com/office/drawing/2014/main" id="{242D0EE8-8ED8-4FD4-A387-BB6A7E112D94}"/>
                  </a:ext>
                </a:extLst>
              </p:cNvPr>
              <p:cNvCxnSpPr/>
              <p:nvPr/>
            </p:nvCxnSpPr>
            <p:spPr>
              <a:xfrm>
                <a:off x="770030" y="4161963"/>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36" name="Группа 35">
              <a:extLst>
                <a:ext uri="{FF2B5EF4-FFF2-40B4-BE49-F238E27FC236}">
                  <a16:creationId xmlns:a16="http://schemas.microsoft.com/office/drawing/2014/main" id="{8E988F76-1D45-4F92-9ACA-6D38788E04C2}"/>
                </a:ext>
              </a:extLst>
            </p:cNvPr>
            <p:cNvGrpSpPr/>
            <p:nvPr/>
          </p:nvGrpSpPr>
          <p:grpSpPr>
            <a:xfrm>
              <a:off x="770030" y="4780399"/>
              <a:ext cx="6120001" cy="1737025"/>
              <a:chOff x="770030" y="4780399"/>
              <a:chExt cx="6120001" cy="1737025"/>
            </a:xfrm>
          </p:grpSpPr>
          <p:sp>
            <p:nvSpPr>
              <p:cNvPr id="37" name="Прямоугольник: скругленные верхние углы 36">
                <a:extLst>
                  <a:ext uri="{FF2B5EF4-FFF2-40B4-BE49-F238E27FC236}">
                    <a16:creationId xmlns:a16="http://schemas.microsoft.com/office/drawing/2014/main" id="{09D9007E-9FAB-40C6-9B2D-3350AAE6CC60}"/>
                  </a:ext>
                </a:extLst>
              </p:cNvPr>
              <p:cNvSpPr/>
              <p:nvPr/>
            </p:nvSpPr>
            <p:spPr>
              <a:xfrm rot="16200000">
                <a:off x="2961518" y="2588912"/>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Прямоугольник: скругленные верхние углы 37">
                <a:extLst>
                  <a:ext uri="{FF2B5EF4-FFF2-40B4-BE49-F238E27FC236}">
                    <a16:creationId xmlns:a16="http://schemas.microsoft.com/office/drawing/2014/main" id="{8F0024BD-2815-47BD-9E22-E78998905020}"/>
                  </a:ext>
                </a:extLst>
              </p:cNvPr>
              <p:cNvSpPr/>
              <p:nvPr/>
            </p:nvSpPr>
            <p:spPr>
              <a:xfrm rot="16200000">
                <a:off x="3588521" y="1961910"/>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TextBox 38">
                <a:extLst>
                  <a:ext uri="{FF2B5EF4-FFF2-40B4-BE49-F238E27FC236}">
                    <a16:creationId xmlns:a16="http://schemas.microsoft.com/office/drawing/2014/main" id="{6613326F-F369-45A5-8FA8-B9C1D2CDAA3A}"/>
                  </a:ext>
                </a:extLst>
              </p:cNvPr>
              <p:cNvSpPr txBox="1"/>
              <p:nvPr/>
            </p:nvSpPr>
            <p:spPr>
              <a:xfrm>
                <a:off x="916752" y="4831319"/>
                <a:ext cx="2769423" cy="338554"/>
              </a:xfrm>
              <a:prstGeom prst="rect">
                <a:avLst/>
              </a:prstGeom>
              <a:noFill/>
            </p:spPr>
            <p:txBody>
              <a:bodyPr wrap="square">
                <a:spAutoFit/>
              </a:bodyPr>
              <a:lstStyle/>
              <a:p>
                <a:r>
                  <a:rPr lang="uz-Latn-UZ" sz="1600" b="1" dirty="0">
                    <a:latin typeface="Bahnschrift" panose="020B0502040204020203" pitchFamily="34" charset="0"/>
                  </a:rPr>
                  <a:t>if…else bu qanday operator?</a:t>
                </a:r>
                <a:endParaRPr lang="ru-RU" sz="1600" b="1" dirty="0">
                  <a:latin typeface="Bahnschrift" panose="020B0502040204020203" pitchFamily="34" charset="0"/>
                </a:endParaRPr>
              </a:p>
            </p:txBody>
          </p:sp>
          <p:sp>
            <p:nvSpPr>
              <p:cNvPr id="40" name="TextBox 39">
                <a:extLst>
                  <a:ext uri="{FF2B5EF4-FFF2-40B4-BE49-F238E27FC236}">
                    <a16:creationId xmlns:a16="http://schemas.microsoft.com/office/drawing/2014/main" id="{32BADF4F-C059-43D8-ACE7-F948E5CEDDAC}"/>
                  </a:ext>
                </a:extLst>
              </p:cNvPr>
              <p:cNvSpPr txBox="1"/>
              <p:nvPr/>
            </p:nvSpPr>
            <p:spPr>
              <a:xfrm>
                <a:off x="1013325" y="5230675"/>
                <a:ext cx="1834650" cy="356316"/>
              </a:xfrm>
              <a:prstGeom prst="rect">
                <a:avLst/>
              </a:prstGeom>
              <a:noFill/>
            </p:spPr>
            <p:txBody>
              <a:bodyPr wrap="square" anchor="ctr">
                <a:spAutoFit/>
              </a:bodyPr>
              <a:lstStyle/>
              <a:p>
                <a:pPr>
                  <a:lnSpc>
                    <a:spcPct val="115000"/>
                  </a:lnSpc>
                </a:pPr>
                <a:r>
                  <a:rPr lang="uz-Latn-UZ" sz="1600" dirty="0">
                    <a:latin typeface="Bahnschrift" panose="020B0502040204020203" pitchFamily="34" charset="0"/>
                    <a:ea typeface="Calibri" panose="020F0502020204030204" pitchFamily="34" charset="0"/>
                    <a:cs typeface="Times New Roman" panose="02020603050405020304" pitchFamily="18" charset="0"/>
                  </a:rPr>
                  <a:t>a) </a:t>
                </a:r>
                <a:r>
                  <a:rPr lang="uz-Latn-UZ" sz="1600" dirty="0">
                    <a:latin typeface="Bahnschrift" panose="020B0502040204020203" pitchFamily="34" charset="0"/>
                  </a:rPr>
                  <a:t>shart operatori</a:t>
                </a:r>
                <a:endParaRPr lang="ru-RU" sz="1600" dirty="0">
                  <a:latin typeface="Bahnschrift" panose="020B0502040204020203" pitchFamily="34" charset="0"/>
                  <a:ea typeface="Calibri" panose="020F0502020204030204" pitchFamily="34" charset="0"/>
                </a:endParaRPr>
              </a:p>
            </p:txBody>
          </p:sp>
          <p:sp>
            <p:nvSpPr>
              <p:cNvPr id="41" name="TextBox 40">
                <a:extLst>
                  <a:ext uri="{FF2B5EF4-FFF2-40B4-BE49-F238E27FC236}">
                    <a16:creationId xmlns:a16="http://schemas.microsoft.com/office/drawing/2014/main" id="{AAFCD04E-0F5E-404F-B302-8A11EA010BDF}"/>
                  </a:ext>
                </a:extLst>
              </p:cNvPr>
              <p:cNvSpPr txBox="1"/>
              <p:nvPr/>
            </p:nvSpPr>
            <p:spPr>
              <a:xfrm>
                <a:off x="1013325" y="5535331"/>
                <a:ext cx="2077946" cy="356316"/>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a:t>
                </a:r>
                <a:r>
                  <a:rPr lang="uz-Latn-UZ" sz="1600" dirty="0">
                    <a:latin typeface="Bahnschrift" panose="020B0502040204020203" pitchFamily="34" charset="0"/>
                  </a:rPr>
                  <a:t>tanlash operatori</a:t>
                </a:r>
                <a:endParaRPr lang="ru-RU" sz="1600" dirty="0">
                  <a:latin typeface="Bahnschrift" panose="020B0502040204020203" pitchFamily="34" charset="0"/>
                  <a:ea typeface="Calibri" panose="020F0502020204030204" pitchFamily="34" charset="0"/>
                </a:endParaRPr>
              </a:p>
            </p:txBody>
          </p:sp>
          <p:sp>
            <p:nvSpPr>
              <p:cNvPr id="42" name="TextBox 41">
                <a:extLst>
                  <a:ext uri="{FF2B5EF4-FFF2-40B4-BE49-F238E27FC236}">
                    <a16:creationId xmlns:a16="http://schemas.microsoft.com/office/drawing/2014/main" id="{A773B22F-CA01-4B67-A714-76B696DA4C6B}"/>
                  </a:ext>
                </a:extLst>
              </p:cNvPr>
              <p:cNvSpPr txBox="1"/>
              <p:nvPr/>
            </p:nvSpPr>
            <p:spPr>
              <a:xfrm>
                <a:off x="1013324" y="5848599"/>
                <a:ext cx="2301375" cy="346954"/>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a:t>
                </a:r>
                <a:r>
                  <a:rPr lang="uz-Latn-UZ" sz="1600" dirty="0">
                    <a:latin typeface="Bahnschrift" panose="020B0502040204020203" pitchFamily="34" charset="0"/>
                  </a:rPr>
                  <a:t>takrorlash operatori</a:t>
                </a:r>
                <a:endParaRPr lang="ru-RU" sz="1600" dirty="0">
                  <a:latin typeface="Bahnschrift" panose="020B0502040204020203" pitchFamily="34" charset="0"/>
                  <a:ea typeface="Calibri" panose="020F0502020204030204" pitchFamily="34" charset="0"/>
                </a:endParaRPr>
              </a:p>
            </p:txBody>
          </p:sp>
          <p:sp>
            <p:nvSpPr>
              <p:cNvPr id="43" name="TextBox 42">
                <a:extLst>
                  <a:ext uri="{FF2B5EF4-FFF2-40B4-BE49-F238E27FC236}">
                    <a16:creationId xmlns:a16="http://schemas.microsoft.com/office/drawing/2014/main" id="{53F0E8F3-2BB7-4D39-8D2C-8D2600E0D4F8}"/>
                  </a:ext>
                </a:extLst>
              </p:cNvPr>
              <p:cNvSpPr txBox="1"/>
              <p:nvPr/>
            </p:nvSpPr>
            <p:spPr>
              <a:xfrm>
                <a:off x="1013325" y="6152504"/>
                <a:ext cx="2301374" cy="356316"/>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a:t>
                </a:r>
                <a:r>
                  <a:rPr lang="uz-Latn-UZ" sz="1600" dirty="0">
                    <a:latin typeface="Bahnschrift" panose="020B0502040204020203" pitchFamily="34" charset="0"/>
                  </a:rPr>
                  <a:t>tekshirish operatori</a:t>
                </a:r>
                <a:endParaRPr lang="ru-RU" sz="1600" dirty="0">
                  <a:latin typeface="Bahnschrift" panose="020B0502040204020203" pitchFamily="34" charset="0"/>
                  <a:ea typeface="Calibri" panose="020F0502020204030204" pitchFamily="34" charset="0"/>
                </a:endParaRPr>
              </a:p>
            </p:txBody>
          </p:sp>
          <p:cxnSp>
            <p:nvCxnSpPr>
              <p:cNvPr id="44" name="Прямая соединительная линия 43">
                <a:extLst>
                  <a:ext uri="{FF2B5EF4-FFF2-40B4-BE49-F238E27FC236}">
                    <a16:creationId xmlns:a16="http://schemas.microsoft.com/office/drawing/2014/main" id="{487B7CC7-AAC3-43EA-8134-FB8A249C5D8C}"/>
                  </a:ext>
                </a:extLst>
              </p:cNvPr>
              <p:cNvCxnSpPr/>
              <p:nvPr/>
            </p:nvCxnSpPr>
            <p:spPr>
              <a:xfrm>
                <a:off x="770030" y="5568588"/>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a:extLst>
                  <a:ext uri="{FF2B5EF4-FFF2-40B4-BE49-F238E27FC236}">
                    <a16:creationId xmlns:a16="http://schemas.microsoft.com/office/drawing/2014/main" id="{3C883CBB-5684-4C6C-89D3-153EC711EABB}"/>
                  </a:ext>
                </a:extLst>
              </p:cNvPr>
              <p:cNvCxnSpPr/>
              <p:nvPr/>
            </p:nvCxnSpPr>
            <p:spPr>
              <a:xfrm>
                <a:off x="770030" y="5880837"/>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a:extLst>
                  <a:ext uri="{FF2B5EF4-FFF2-40B4-BE49-F238E27FC236}">
                    <a16:creationId xmlns:a16="http://schemas.microsoft.com/office/drawing/2014/main" id="{76306277-684F-4136-9287-2A66EAD49CD4}"/>
                  </a:ext>
                </a:extLst>
              </p:cNvPr>
              <p:cNvCxnSpPr/>
              <p:nvPr/>
            </p:nvCxnSpPr>
            <p:spPr>
              <a:xfrm>
                <a:off x="770030" y="617809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170941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4" name="Freeform 4"/>
          <p:cNvSpPr/>
          <p:nvPr/>
        </p:nvSpPr>
        <p:spPr>
          <a:xfrm>
            <a:off x="-533400" y="885080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054911" y="-16042"/>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7" name="Прямоугольник 56">
            <a:extLst>
              <a:ext uri="{FF2B5EF4-FFF2-40B4-BE49-F238E27FC236}">
                <a16:creationId xmlns:a16="http://schemas.microsoft.com/office/drawing/2014/main" id="{51BB6640-6FE4-48A2-80B7-082643D5D863}"/>
              </a:ext>
            </a:extLst>
          </p:cNvPr>
          <p:cNvSpPr/>
          <p:nvPr/>
        </p:nvSpPr>
        <p:spPr>
          <a:xfrm>
            <a:off x="3352800" y="592033"/>
            <a:ext cx="12248866" cy="584775"/>
          </a:xfrm>
          <a:prstGeom prst="rect">
            <a:avLst/>
          </a:prstGeom>
        </p:spPr>
        <p:txBody>
          <a:bodyPr wrap="none">
            <a:spAutoFit/>
          </a:bodyPr>
          <a:lstStyle/>
          <a:p>
            <a:r>
              <a:rPr lang="en-US" sz="3200" b="1" dirty="0">
                <a:solidFill>
                  <a:schemeClr val="bg1"/>
                </a:solidFill>
                <a:latin typeface="Bahnschrift" panose="020B0502040204020203" pitchFamily="34" charset="0"/>
                <a:ea typeface="Calibri" panose="020F0502020204030204" pitchFamily="34" charset="0"/>
              </a:rPr>
              <a:t>FANNI O‘QITISH JARAYONIDA FOYDALANILADIGAN ADABIYOTLAR</a:t>
            </a:r>
            <a:endParaRPr lang="ru-RU" sz="3200" dirty="0">
              <a:solidFill>
                <a:schemeClr val="bg1"/>
              </a:solidFill>
              <a:latin typeface="Bahnschrift" panose="020B0502040204020203" pitchFamily="34" charset="0"/>
            </a:endParaRPr>
          </a:p>
        </p:txBody>
      </p:sp>
      <p:graphicFrame>
        <p:nvGraphicFramePr>
          <p:cNvPr id="58" name="Таблица 57">
            <a:extLst>
              <a:ext uri="{FF2B5EF4-FFF2-40B4-BE49-F238E27FC236}">
                <a16:creationId xmlns:a16="http://schemas.microsoft.com/office/drawing/2014/main" id="{7E5F67C6-18DB-4483-B63A-FE6A01E79DAF}"/>
              </a:ext>
            </a:extLst>
          </p:cNvPr>
          <p:cNvGraphicFramePr>
            <a:graphicFrameLocks noGrp="1"/>
          </p:cNvGraphicFramePr>
          <p:nvPr>
            <p:extLst>
              <p:ext uri="{D42A27DB-BD31-4B8C-83A1-F6EECF244321}">
                <p14:modId xmlns:p14="http://schemas.microsoft.com/office/powerpoint/2010/main" val="925849187"/>
              </p:ext>
            </p:extLst>
          </p:nvPr>
        </p:nvGraphicFramePr>
        <p:xfrm>
          <a:off x="4648200" y="1536593"/>
          <a:ext cx="9466991" cy="7772399"/>
        </p:xfrm>
        <a:graphic>
          <a:graphicData uri="http://schemas.openxmlformats.org/drawingml/2006/table">
            <a:tbl>
              <a:tblPr firstRow="1" firstCol="1" bandRow="1">
                <a:tableStyleId>{2D5ABB26-0587-4C30-8999-92F81FD0307C}</a:tableStyleId>
              </a:tblPr>
              <a:tblGrid>
                <a:gridCol w="578496">
                  <a:extLst>
                    <a:ext uri="{9D8B030D-6E8A-4147-A177-3AD203B41FA5}">
                      <a16:colId xmlns:a16="http://schemas.microsoft.com/office/drawing/2014/main" val="3363685175"/>
                    </a:ext>
                  </a:extLst>
                </a:gridCol>
                <a:gridCol w="8888495">
                  <a:extLst>
                    <a:ext uri="{9D8B030D-6E8A-4147-A177-3AD203B41FA5}">
                      <a16:colId xmlns:a16="http://schemas.microsoft.com/office/drawing/2014/main" val="126794715"/>
                    </a:ext>
                  </a:extLst>
                </a:gridCol>
              </a:tblGrid>
              <a:tr h="525944">
                <a:tc gridSpan="2">
                  <a:txBody>
                    <a:bodyPr/>
                    <a:lstStyle/>
                    <a:p>
                      <a:pPr algn="ctr">
                        <a:lnSpc>
                          <a:spcPct val="100000"/>
                        </a:lnSpc>
                      </a:pPr>
                      <a:r>
                        <a:rPr lang="uz-Cyrl-UZ" sz="2000" dirty="0">
                          <a:solidFill>
                            <a:schemeClr val="bg1"/>
                          </a:solidFill>
                          <a:effectLst/>
                          <a:latin typeface="Bahnschrift" panose="020B0502040204020203" pitchFamily="34" charset="0"/>
                        </a:rPr>
                        <a:t>Asosiy adabiyotlar</a:t>
                      </a:r>
                      <a:endParaRPr lang="ru-RU" sz="2000" dirty="0">
                        <a:solidFill>
                          <a:schemeClr val="bg1"/>
                        </a:solidFill>
                        <a:effectLst/>
                        <a:latin typeface="Bahnschrift" panose="020B0502040204020203" pitchFamily="34" charset="0"/>
                        <a:ea typeface="Calibri" panose="020F0502020204030204" pitchFamily="34" charset="0"/>
                      </a:endParaRPr>
                    </a:p>
                  </a:txBody>
                  <a:tcPr marL="84151" marR="84151" marT="42076" marB="420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ru-RU"/>
                    </a:p>
                  </a:txBody>
                  <a:tcPr/>
                </a:tc>
                <a:extLst>
                  <a:ext uri="{0D108BD9-81ED-4DB2-BD59-A6C34878D82A}">
                    <a16:rowId xmlns:a16="http://schemas.microsoft.com/office/drawing/2014/main" val="2548945502"/>
                  </a:ext>
                </a:extLst>
              </a:tr>
              <a:tr h="788916">
                <a:tc>
                  <a:txBody>
                    <a:bodyPr/>
                    <a:lstStyle/>
                    <a:p>
                      <a:pPr marL="0" indent="0" algn="ctr">
                        <a:lnSpc>
                          <a:spcPct val="100000"/>
                        </a:lnSpc>
                      </a:pPr>
                      <a:r>
                        <a:rPr lang="uz-Cyrl-UZ" sz="2000" dirty="0">
                          <a:solidFill>
                            <a:schemeClr val="bg1"/>
                          </a:solidFill>
                          <a:effectLst/>
                          <a:latin typeface="Bahnschrift" panose="020B0502040204020203" pitchFamily="34" charset="0"/>
                        </a:rPr>
                        <a:t>1</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r>
                        <a:rPr lang="ru-RU" sz="2000" dirty="0">
                          <a:solidFill>
                            <a:schemeClr val="bg1"/>
                          </a:solidFill>
                          <a:latin typeface="Bahnschrift" panose="020B0502040204020203" pitchFamily="34" charset="0"/>
                        </a:rPr>
                        <a:t>Тимур  М. </a:t>
                      </a:r>
                      <a:r>
                        <a:rPr lang="ru-RU" sz="2000" dirty="0" err="1">
                          <a:solidFill>
                            <a:schemeClr val="bg1"/>
                          </a:solidFill>
                          <a:latin typeface="Bahnschrift" panose="020B0502040204020203" pitchFamily="34" charset="0"/>
                        </a:rPr>
                        <a:t>Bootstrap</a:t>
                      </a:r>
                      <a:r>
                        <a:rPr lang="ru-RU" sz="2000" dirty="0">
                          <a:solidFill>
                            <a:schemeClr val="bg1"/>
                          </a:solidFill>
                          <a:latin typeface="Bahnschrift" panose="020B0502040204020203" pitchFamily="34" charset="0"/>
                        </a:rPr>
                        <a:t>: Быстрое создание современных сайтов. – 2020. – С.64.</a:t>
                      </a: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613517533"/>
                  </a:ext>
                </a:extLst>
              </a:tr>
              <a:tr h="935128">
                <a:tc>
                  <a:txBody>
                    <a:bodyPr/>
                    <a:lstStyle/>
                    <a:p>
                      <a:pPr marL="0" indent="0" algn="ctr">
                        <a:lnSpc>
                          <a:spcPct val="100000"/>
                        </a:lnSpc>
                      </a:pPr>
                      <a:r>
                        <a:rPr lang="en-US" sz="2000" dirty="0">
                          <a:solidFill>
                            <a:schemeClr val="bg1"/>
                          </a:solidFill>
                          <a:effectLst/>
                          <a:latin typeface="Bahnschrift" panose="020B0502040204020203" pitchFamily="34" charset="0"/>
                        </a:rPr>
                        <a:t>2</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r>
                        <a:rPr lang="ru-RU" sz="2000" dirty="0" err="1">
                          <a:solidFill>
                            <a:schemeClr val="bg1"/>
                          </a:solidFill>
                          <a:latin typeface="Bahnschrift" panose="020B0502040204020203" pitchFamily="34" charset="0"/>
                        </a:rPr>
                        <a:t>Silvio</a:t>
                      </a:r>
                      <a:r>
                        <a:rPr lang="ru-RU" sz="2000" dirty="0">
                          <a:solidFill>
                            <a:schemeClr val="bg1"/>
                          </a:solidFill>
                          <a:latin typeface="Bahnschrift" panose="020B0502040204020203" pitchFamily="34" charset="0"/>
                        </a:rPr>
                        <a:t> M. </a:t>
                      </a:r>
                      <a:r>
                        <a:rPr lang="ru-RU" sz="2000" dirty="0" err="1">
                          <a:solidFill>
                            <a:schemeClr val="bg1"/>
                          </a:solidFill>
                          <a:latin typeface="Bahnschrift" panose="020B0502040204020203" pitchFamily="34" charset="0"/>
                        </a:rPr>
                        <a:t>Bootstrap</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By</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Example</a:t>
                      </a:r>
                      <a:r>
                        <a:rPr lang="ru-RU" sz="2000" dirty="0">
                          <a:solidFill>
                            <a:schemeClr val="bg1"/>
                          </a:solidFill>
                          <a:latin typeface="Bahnschrift" panose="020B0502040204020203" pitchFamily="34" charset="0"/>
                        </a:rPr>
                        <a:t>. – 2016. – С. 305.</a:t>
                      </a: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178454380"/>
                  </a:ext>
                </a:extLst>
              </a:tr>
              <a:tr h="525944">
                <a:tc gridSpan="2">
                  <a:txBody>
                    <a:bodyPr/>
                    <a:lstStyle/>
                    <a:p>
                      <a:pPr algn="ctr">
                        <a:lnSpc>
                          <a:spcPct val="100000"/>
                        </a:lnSpc>
                      </a:pPr>
                      <a:r>
                        <a:rPr lang="uz-Cyrl-UZ" sz="2000" dirty="0">
                          <a:solidFill>
                            <a:schemeClr val="bg1"/>
                          </a:solidFill>
                          <a:effectLst/>
                          <a:latin typeface="Bahnschrift" panose="020B0502040204020203" pitchFamily="34" charset="0"/>
                        </a:rPr>
                        <a:t>Qo‘shimcha adabiyotlar</a:t>
                      </a:r>
                      <a:endParaRPr lang="ru-RU" sz="2000" dirty="0">
                        <a:solidFill>
                          <a:schemeClr val="bg1"/>
                        </a:solidFill>
                        <a:effectLst/>
                        <a:latin typeface="Bahnschrift" panose="020B0502040204020203" pitchFamily="34" charset="0"/>
                        <a:ea typeface="Calibri" panose="020F0502020204030204" pitchFamily="34" charset="0"/>
                      </a:endParaRPr>
                    </a:p>
                  </a:txBody>
                  <a:tcPr marL="84151" marR="84151" marT="42076" marB="420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hMerge="1">
                  <a:txBody>
                    <a:bodyPr/>
                    <a:lstStyle/>
                    <a:p>
                      <a:endParaRPr lang="ru-RU"/>
                    </a:p>
                  </a:txBody>
                  <a:tcPr/>
                </a:tc>
                <a:extLst>
                  <a:ext uri="{0D108BD9-81ED-4DB2-BD59-A6C34878D82A}">
                    <a16:rowId xmlns:a16="http://schemas.microsoft.com/office/drawing/2014/main" val="3401135467"/>
                  </a:ext>
                </a:extLst>
              </a:tr>
              <a:tr h="788916">
                <a:tc>
                  <a:txBody>
                    <a:bodyPr/>
                    <a:lstStyle/>
                    <a:p>
                      <a:pPr marL="0" indent="0" algn="ctr">
                        <a:lnSpc>
                          <a:spcPct val="100000"/>
                        </a:lnSpc>
                      </a:pPr>
                      <a:r>
                        <a:rPr lang="uz-Cyrl-UZ" sz="2000" dirty="0">
                          <a:solidFill>
                            <a:schemeClr val="bg1"/>
                          </a:solidFill>
                          <a:effectLst/>
                          <a:latin typeface="Bahnschrift" panose="020B0502040204020203" pitchFamily="34" charset="0"/>
                        </a:rPr>
                        <a:t>1</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r>
                        <a:rPr lang="ru-RU" sz="2000" dirty="0" err="1">
                          <a:solidFill>
                            <a:schemeClr val="bg1"/>
                          </a:solidFill>
                          <a:latin typeface="Bahnschrift" panose="020B0502040204020203" pitchFamily="34" charset="0"/>
                        </a:rPr>
                        <a:t>Leslie</a:t>
                      </a:r>
                      <a:r>
                        <a:rPr lang="ru-RU" sz="2000" dirty="0">
                          <a:solidFill>
                            <a:schemeClr val="bg1"/>
                          </a:solidFill>
                          <a:latin typeface="Bahnschrift" panose="020B0502040204020203" pitchFamily="34" charset="0"/>
                        </a:rPr>
                        <a:t> G. </a:t>
                      </a:r>
                      <a:r>
                        <a:rPr lang="ru-RU" sz="2000" dirty="0" err="1">
                          <a:solidFill>
                            <a:schemeClr val="bg1"/>
                          </a:solidFill>
                          <a:latin typeface="Bahnschrift" panose="020B0502040204020203" pitchFamily="34" charset="0"/>
                        </a:rPr>
                        <a:t>Bootstrap</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Tests</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for</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Regression</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Models</a:t>
                      </a:r>
                      <a:r>
                        <a:rPr lang="ru-RU" sz="2000" dirty="0">
                          <a:solidFill>
                            <a:schemeClr val="bg1"/>
                          </a:solidFill>
                          <a:latin typeface="Bahnschrift" panose="020B0502040204020203" pitchFamily="34" charset="0"/>
                        </a:rPr>
                        <a:t>. – 2009. – С. 329.</a:t>
                      </a: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4024551283"/>
                  </a:ext>
                </a:extLst>
              </a:tr>
              <a:tr h="788916">
                <a:tc>
                  <a:txBody>
                    <a:bodyPr/>
                    <a:lstStyle/>
                    <a:p>
                      <a:pPr marL="0" indent="0" algn="ctr">
                        <a:lnSpc>
                          <a:spcPct val="100000"/>
                        </a:lnSpc>
                      </a:pPr>
                      <a:r>
                        <a:rPr lang="uz-Cyrl-UZ" sz="2000" dirty="0">
                          <a:solidFill>
                            <a:schemeClr val="bg1"/>
                          </a:solidFill>
                          <a:effectLst/>
                          <a:latin typeface="Bahnschrift" panose="020B0502040204020203" pitchFamily="34" charset="0"/>
                        </a:rPr>
                        <a:t>2</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r>
                        <a:rPr lang="ru-RU" sz="2000" dirty="0" err="1">
                          <a:solidFill>
                            <a:schemeClr val="bg1"/>
                          </a:solidFill>
                          <a:latin typeface="Bahnschrift" panose="020B0502040204020203" pitchFamily="34" charset="0"/>
                        </a:rPr>
                        <a:t>Benjamin</a:t>
                      </a:r>
                      <a:r>
                        <a:rPr lang="ru-RU" sz="2000" dirty="0">
                          <a:solidFill>
                            <a:schemeClr val="bg1"/>
                          </a:solidFill>
                          <a:latin typeface="Bahnschrift" panose="020B0502040204020203" pitchFamily="34" charset="0"/>
                        </a:rPr>
                        <a:t> J. </a:t>
                      </a:r>
                      <a:r>
                        <a:rPr lang="ru-RU" sz="2000" dirty="0" err="1">
                          <a:solidFill>
                            <a:schemeClr val="bg1"/>
                          </a:solidFill>
                          <a:latin typeface="Bahnschrift" panose="020B0502040204020203" pitchFamily="34" charset="0"/>
                        </a:rPr>
                        <a:t>Jason</a:t>
                      </a:r>
                      <a:r>
                        <a:rPr lang="ru-RU" sz="2000" dirty="0">
                          <a:solidFill>
                            <a:schemeClr val="bg1"/>
                          </a:solidFill>
                          <a:latin typeface="Bahnschrift" panose="020B0502040204020203" pitchFamily="34" charset="0"/>
                        </a:rPr>
                        <a:t> M. </a:t>
                      </a:r>
                      <a:r>
                        <a:rPr lang="ru-RU" sz="2000" dirty="0" err="1">
                          <a:solidFill>
                            <a:schemeClr val="bg1"/>
                          </a:solidFill>
                          <a:latin typeface="Bahnschrift" panose="020B0502040204020203" pitchFamily="34" charset="0"/>
                        </a:rPr>
                        <a:t>Mastering</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Bootstrap</a:t>
                      </a:r>
                      <a:r>
                        <a:rPr lang="ru-RU" sz="2000" dirty="0">
                          <a:solidFill>
                            <a:schemeClr val="bg1"/>
                          </a:solidFill>
                          <a:latin typeface="Bahnschrift" panose="020B0502040204020203" pitchFamily="34" charset="0"/>
                        </a:rPr>
                        <a:t> 4 </a:t>
                      </a:r>
                      <a:r>
                        <a:rPr lang="ru-RU" sz="2000" dirty="0" err="1">
                          <a:solidFill>
                            <a:schemeClr val="bg1"/>
                          </a:solidFill>
                          <a:latin typeface="Bahnschrift" panose="020B0502040204020203" pitchFamily="34" charset="0"/>
                        </a:rPr>
                        <a:t>Second</a:t>
                      </a:r>
                      <a:r>
                        <a:rPr lang="ru-RU" sz="2000" dirty="0">
                          <a:solidFill>
                            <a:schemeClr val="bg1"/>
                          </a:solidFill>
                          <a:latin typeface="Bahnschrift" panose="020B0502040204020203" pitchFamily="34" charset="0"/>
                        </a:rPr>
                        <a:t> </a:t>
                      </a:r>
                      <a:r>
                        <a:rPr lang="ru-RU" sz="2000" dirty="0" err="1">
                          <a:solidFill>
                            <a:schemeClr val="bg1"/>
                          </a:solidFill>
                          <a:latin typeface="Bahnschrift" panose="020B0502040204020203" pitchFamily="34" charset="0"/>
                        </a:rPr>
                        <a:t>Edition</a:t>
                      </a:r>
                      <a:r>
                        <a:rPr lang="ru-RU" sz="2000" dirty="0">
                          <a:solidFill>
                            <a:schemeClr val="bg1"/>
                          </a:solidFill>
                          <a:latin typeface="Bahnschrift" panose="020B0502040204020203" pitchFamily="34" charset="0"/>
                        </a:rPr>
                        <a:t>. – 2018. – С. 334.</a:t>
                      </a: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2129816077"/>
                  </a:ext>
                </a:extLst>
              </a:tr>
              <a:tr h="788916">
                <a:tc>
                  <a:txBody>
                    <a:bodyPr/>
                    <a:lstStyle/>
                    <a:p>
                      <a:pPr marL="0" indent="0" algn="ctr">
                        <a:lnSpc>
                          <a:spcPct val="100000"/>
                        </a:lnSpc>
                      </a:pPr>
                      <a:r>
                        <a:rPr lang="en-US" sz="2000" dirty="0">
                          <a:solidFill>
                            <a:schemeClr val="bg1"/>
                          </a:solidFill>
                          <a:effectLst/>
                          <a:latin typeface="Bahnschrift" panose="020B0502040204020203" pitchFamily="34" charset="0"/>
                        </a:rPr>
                        <a:t>3</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pPr algn="just">
                        <a:lnSpc>
                          <a:spcPct val="100000"/>
                        </a:lnSpc>
                        <a:tabLst>
                          <a:tab pos="450215" algn="l"/>
                          <a:tab pos="540385" algn="l"/>
                        </a:tabLst>
                      </a:pPr>
                      <a:r>
                        <a:rPr lang="en-US" sz="2000" dirty="0">
                          <a:solidFill>
                            <a:schemeClr val="bg1"/>
                          </a:solidFill>
                          <a:effectLst/>
                          <a:latin typeface="Bahnschrift" panose="020B0502040204020203" pitchFamily="34" charset="0"/>
                        </a:rPr>
                        <a:t>Rasul </a:t>
                      </a:r>
                      <a:r>
                        <a:rPr lang="en-US" sz="2000" dirty="0" err="1">
                          <a:solidFill>
                            <a:schemeClr val="bg1"/>
                          </a:solidFill>
                          <a:effectLst/>
                          <a:latin typeface="Bahnschrift" panose="020B0502040204020203" pitchFamily="34" charset="0"/>
                        </a:rPr>
                        <a:t>Atamuratov</a:t>
                      </a:r>
                      <a:r>
                        <a:rPr lang="en-US" sz="2000" dirty="0">
                          <a:solidFill>
                            <a:schemeClr val="bg1"/>
                          </a:solidFill>
                          <a:effectLst/>
                          <a:latin typeface="Bahnschrift" panose="020B0502040204020203" pitchFamily="34" charset="0"/>
                        </a:rPr>
                        <a:t>. </a:t>
                      </a:r>
                      <a:r>
                        <a:rPr lang="uz-Cyrl-UZ" sz="2000" dirty="0">
                          <a:solidFill>
                            <a:schemeClr val="bg1"/>
                          </a:solidFill>
                          <a:effectLst/>
                          <a:latin typeface="Bahnschrift" panose="020B0502040204020203" pitchFamily="34" charset="0"/>
                        </a:rPr>
                        <a:t>Web dizayn. Uslubiy qo‘llanma. – Toshkent: BOOKMANY PRINT, 2024. – 116 bet.</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4075192347"/>
                  </a:ext>
                </a:extLst>
              </a:tr>
              <a:tr h="525944">
                <a:tc gridSpan="2">
                  <a:txBody>
                    <a:bodyPr/>
                    <a:lstStyle/>
                    <a:p>
                      <a:pPr algn="ctr">
                        <a:lnSpc>
                          <a:spcPct val="100000"/>
                        </a:lnSpc>
                      </a:pPr>
                      <a:r>
                        <a:rPr lang="uz-Cyrl-UZ" sz="2000" dirty="0">
                          <a:solidFill>
                            <a:schemeClr val="bg1"/>
                          </a:solidFill>
                          <a:effectLst/>
                          <a:latin typeface="Bahnschrift" panose="020B0502040204020203" pitchFamily="34" charset="0"/>
                        </a:rPr>
                        <a:t>Internet manbalari</a:t>
                      </a:r>
                      <a:endParaRPr lang="ru-RU" sz="2000" dirty="0">
                        <a:solidFill>
                          <a:schemeClr val="bg1"/>
                        </a:solidFill>
                        <a:effectLst/>
                        <a:latin typeface="Bahnschrift" panose="020B0502040204020203" pitchFamily="34" charset="0"/>
                        <a:ea typeface="Calibri" panose="020F0502020204030204" pitchFamily="34" charset="0"/>
                      </a:endParaRPr>
                    </a:p>
                  </a:txBody>
                  <a:tcPr marL="84151" marR="84151" marT="42076" marB="420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hMerge="1">
                  <a:txBody>
                    <a:bodyPr/>
                    <a:lstStyle/>
                    <a:p>
                      <a:endParaRPr lang="ru-RU"/>
                    </a:p>
                  </a:txBody>
                  <a:tcPr/>
                </a:tc>
                <a:extLst>
                  <a:ext uri="{0D108BD9-81ED-4DB2-BD59-A6C34878D82A}">
                    <a16:rowId xmlns:a16="http://schemas.microsoft.com/office/drawing/2014/main" val="3160252283"/>
                  </a:ext>
                </a:extLst>
              </a:tr>
              <a:tr h="420755">
                <a:tc>
                  <a:txBody>
                    <a:bodyPr/>
                    <a:lstStyle/>
                    <a:p>
                      <a:pPr marL="0" indent="0" algn="ctr">
                        <a:lnSpc>
                          <a:spcPct val="100000"/>
                        </a:lnSpc>
                      </a:pPr>
                      <a:r>
                        <a:rPr lang="en-US" sz="2000" dirty="0">
                          <a:solidFill>
                            <a:schemeClr val="bg1"/>
                          </a:solidFill>
                          <a:effectLst/>
                          <a:latin typeface="Bahnschrift" panose="020B0502040204020203" pitchFamily="34" charset="0"/>
                        </a:rPr>
                        <a:t>1</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pPr algn="just">
                        <a:lnSpc>
                          <a:spcPct val="100000"/>
                        </a:lnSpc>
                        <a:spcBef>
                          <a:spcPts val="200"/>
                        </a:spcBef>
                        <a:spcAft>
                          <a:spcPts val="200"/>
                        </a:spcAft>
                        <a:tabLst>
                          <a:tab pos="228600" algn="l"/>
                          <a:tab pos="457200" algn="l"/>
                          <a:tab pos="630555" algn="l"/>
                          <a:tab pos="5867400" algn="l"/>
                        </a:tabLst>
                      </a:pPr>
                      <a:r>
                        <a:rPr lang="ru-RU" sz="2000" u="sng" dirty="0">
                          <a:solidFill>
                            <a:schemeClr val="bg1"/>
                          </a:solidFill>
                          <a:effectLst/>
                          <a:latin typeface="Bahnschrift" panose="020B0502040204020203" pitchFamily="34" charset="0"/>
                          <a:hlinkClick r:id="rId7">
                            <a:extLst>
                              <a:ext uri="{A12FA001-AC4F-418D-AE19-62706E023703}">
                                <ahyp:hlinkClr xmlns:ahyp="http://schemas.microsoft.com/office/drawing/2018/hyperlinkcolor" val="tx"/>
                              </a:ext>
                            </a:extLst>
                          </a:hlinkClick>
                        </a:rPr>
                        <a:t>https://metanit.com/web/</a:t>
                      </a:r>
                      <a:r>
                        <a:rPr lang="uz-Latn-UZ" sz="2000" u="sng" dirty="0">
                          <a:solidFill>
                            <a:schemeClr val="bg1"/>
                          </a:solidFill>
                          <a:effectLst/>
                          <a:latin typeface="Bahnschrift" panose="020B0502040204020203" pitchFamily="34" charset="0"/>
                          <a:hlinkClick r:id="rId7">
                            <a:extLst>
                              <a:ext uri="{A12FA001-AC4F-418D-AE19-62706E023703}">
                                <ahyp:hlinkClr xmlns:ahyp="http://schemas.microsoft.com/office/drawing/2018/hyperlinkcolor" val="tx"/>
                              </a:ext>
                            </a:extLst>
                          </a:hlinkClick>
                        </a:rPr>
                        <a:t>JavaScript</a:t>
                      </a:r>
                      <a:r>
                        <a:rPr lang="ru-RU" sz="2000" u="sng" dirty="0">
                          <a:solidFill>
                            <a:schemeClr val="bg1"/>
                          </a:solidFill>
                          <a:effectLst/>
                          <a:latin typeface="Bahnschrift" panose="020B0502040204020203" pitchFamily="34" charset="0"/>
                          <a:hlinkClick r:id="rId7">
                            <a:extLst>
                              <a:ext uri="{A12FA001-AC4F-418D-AE19-62706E023703}">
                                <ahyp:hlinkClr xmlns:ahyp="http://schemas.microsoft.com/office/drawing/2018/hyperlinkcolor" val="tx"/>
                              </a:ext>
                            </a:extLst>
                          </a:hlinkClick>
                        </a:rPr>
                        <a:t>/15.1.php</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355936245"/>
                  </a:ext>
                </a:extLst>
              </a:tr>
              <a:tr h="420755">
                <a:tc>
                  <a:txBody>
                    <a:bodyPr/>
                    <a:lstStyle/>
                    <a:p>
                      <a:pPr marL="0" indent="0" algn="ctr">
                        <a:lnSpc>
                          <a:spcPct val="100000"/>
                        </a:lnSpc>
                      </a:pPr>
                      <a:r>
                        <a:rPr lang="en-US" sz="2000" dirty="0">
                          <a:solidFill>
                            <a:schemeClr val="bg1"/>
                          </a:solidFill>
                          <a:effectLst/>
                          <a:latin typeface="Bahnschrift" panose="020B0502040204020203" pitchFamily="34" charset="0"/>
                        </a:rPr>
                        <a:t>2</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pPr algn="just">
                        <a:lnSpc>
                          <a:spcPct val="100000"/>
                        </a:lnSpc>
                        <a:spcBef>
                          <a:spcPts val="200"/>
                        </a:spcBef>
                        <a:spcAft>
                          <a:spcPts val="200"/>
                        </a:spcAft>
                        <a:tabLst>
                          <a:tab pos="228600" algn="l"/>
                          <a:tab pos="457200" algn="l"/>
                          <a:tab pos="630555" algn="l"/>
                          <a:tab pos="5867400" algn="l"/>
                        </a:tabLst>
                      </a:pPr>
                      <a:r>
                        <a:rPr lang="uz-Latn-UZ" sz="2000" u="sng" dirty="0">
                          <a:solidFill>
                            <a:schemeClr val="bg1"/>
                          </a:solidFill>
                          <a:effectLst/>
                          <a:latin typeface="Bahnschrift" panose="020B0502040204020203" pitchFamily="34" charset="0"/>
                          <a:hlinkClick r:id="rId8">
                            <a:extLst>
                              <a:ext uri="{A12FA001-AC4F-418D-AE19-62706E023703}">
                                <ahyp:hlinkClr xmlns:ahyp="http://schemas.microsoft.com/office/drawing/2018/hyperlinkcolor" val="tx"/>
                              </a:ext>
                            </a:extLst>
                          </a:hlinkClick>
                        </a:rPr>
                        <a:t>https://developer.mozilla.org/ru/docs/Learn/JavaScript/First_steps</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558094734"/>
                  </a:ext>
                </a:extLst>
              </a:tr>
              <a:tr h="420755">
                <a:tc>
                  <a:txBody>
                    <a:bodyPr/>
                    <a:lstStyle/>
                    <a:p>
                      <a:pPr marL="0" indent="0" algn="ctr">
                        <a:lnSpc>
                          <a:spcPct val="100000"/>
                        </a:lnSpc>
                      </a:pPr>
                      <a:r>
                        <a:rPr lang="en-US" sz="2000" dirty="0">
                          <a:solidFill>
                            <a:schemeClr val="bg1"/>
                          </a:solidFill>
                          <a:effectLst/>
                          <a:latin typeface="Bahnschrift" panose="020B0502040204020203" pitchFamily="34" charset="0"/>
                        </a:rPr>
                        <a:t>3</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pPr algn="just">
                        <a:lnSpc>
                          <a:spcPct val="100000"/>
                        </a:lnSpc>
                        <a:spcBef>
                          <a:spcPts val="200"/>
                        </a:spcBef>
                        <a:spcAft>
                          <a:spcPts val="200"/>
                        </a:spcAft>
                        <a:tabLst>
                          <a:tab pos="228600" algn="l"/>
                          <a:tab pos="457200" algn="l"/>
                          <a:tab pos="630555" algn="l"/>
                          <a:tab pos="5867400" algn="l"/>
                        </a:tabLst>
                      </a:pPr>
                      <a:r>
                        <a:rPr lang="uz-Latn-UZ" sz="2000" u="sng" dirty="0">
                          <a:solidFill>
                            <a:schemeClr val="bg1"/>
                          </a:solidFill>
                          <a:effectLst/>
                          <a:latin typeface="Bahnschrift" panose="020B0502040204020203" pitchFamily="34" charset="0"/>
                          <a:hlinkClick r:id="rId9">
                            <a:extLst>
                              <a:ext uri="{A12FA001-AC4F-418D-AE19-62706E023703}">
                                <ahyp:hlinkClr xmlns:ahyp="http://schemas.microsoft.com/office/drawing/2018/hyperlinkcolor" val="tx"/>
                              </a:ext>
                            </a:extLst>
                          </a:hlinkClick>
                        </a:rPr>
                        <a:t>https://itproger.com/course/JavaScript</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752253717"/>
                  </a:ext>
                </a:extLst>
              </a:tr>
              <a:tr h="420755">
                <a:tc>
                  <a:txBody>
                    <a:bodyPr/>
                    <a:lstStyle/>
                    <a:p>
                      <a:pPr marL="0" indent="0" algn="ctr">
                        <a:lnSpc>
                          <a:spcPct val="100000"/>
                        </a:lnSpc>
                      </a:pPr>
                      <a:r>
                        <a:rPr lang="en-US" sz="2000" dirty="0">
                          <a:solidFill>
                            <a:schemeClr val="bg1"/>
                          </a:solidFill>
                          <a:effectLst/>
                          <a:latin typeface="Bahnschrift" panose="020B0502040204020203" pitchFamily="34" charset="0"/>
                        </a:rPr>
                        <a:t>4</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tcPr>
                </a:tc>
                <a:tc>
                  <a:txBody>
                    <a:bodyPr/>
                    <a:lstStyle/>
                    <a:p>
                      <a:pPr algn="just">
                        <a:lnSpc>
                          <a:spcPct val="100000"/>
                        </a:lnSpc>
                        <a:spcBef>
                          <a:spcPts val="200"/>
                        </a:spcBef>
                        <a:spcAft>
                          <a:spcPts val="200"/>
                        </a:spcAft>
                        <a:tabLst>
                          <a:tab pos="228600" algn="l"/>
                          <a:tab pos="457200" algn="l"/>
                          <a:tab pos="630555" algn="l"/>
                          <a:tab pos="5867400" algn="l"/>
                        </a:tabLst>
                      </a:pPr>
                      <a:r>
                        <a:rPr lang="uz-Latn-UZ" sz="2000" u="sng" dirty="0">
                          <a:solidFill>
                            <a:schemeClr val="bg1"/>
                          </a:solidFill>
                          <a:effectLst/>
                          <a:latin typeface="Bahnschrift" panose="020B0502040204020203" pitchFamily="34" charset="0"/>
                          <a:hlinkClick r:id="rId10">
                            <a:extLst>
                              <a:ext uri="{A12FA001-AC4F-418D-AE19-62706E023703}">
                                <ahyp:hlinkClr xmlns:ahyp="http://schemas.microsoft.com/office/drawing/2018/hyperlinkcolor" val="tx"/>
                              </a:ext>
                            </a:extLst>
                          </a:hlinkClick>
                        </a:rPr>
                        <a:t>http://code.mu/ru/JavaScript/book/prime/</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4279418496"/>
                  </a:ext>
                </a:extLst>
              </a:tr>
              <a:tr h="420755">
                <a:tc>
                  <a:txBody>
                    <a:bodyPr/>
                    <a:lstStyle/>
                    <a:p>
                      <a:pPr marL="0" indent="0" algn="ctr">
                        <a:lnSpc>
                          <a:spcPct val="100000"/>
                        </a:lnSpc>
                      </a:pPr>
                      <a:r>
                        <a:rPr lang="en-US" sz="2000" dirty="0">
                          <a:solidFill>
                            <a:schemeClr val="bg1"/>
                          </a:solidFill>
                          <a:effectLst/>
                          <a:latin typeface="Bahnschrift" panose="020B0502040204020203" pitchFamily="34" charset="0"/>
                        </a:rPr>
                        <a:t>5</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just">
                        <a:lnSpc>
                          <a:spcPct val="100000"/>
                        </a:lnSpc>
                        <a:spcBef>
                          <a:spcPts val="200"/>
                        </a:spcBef>
                        <a:spcAft>
                          <a:spcPts val="200"/>
                        </a:spcAft>
                        <a:tabLst>
                          <a:tab pos="228600" algn="l"/>
                          <a:tab pos="457200" algn="l"/>
                          <a:tab pos="630555" algn="l"/>
                          <a:tab pos="5867400" algn="l"/>
                        </a:tabLst>
                      </a:pPr>
                      <a:r>
                        <a:rPr lang="uz-Latn-UZ" sz="2000" u="sng" dirty="0">
                          <a:solidFill>
                            <a:schemeClr val="bg1"/>
                          </a:solidFill>
                          <a:effectLst/>
                          <a:latin typeface="Bahnschrift" panose="020B0502040204020203" pitchFamily="34" charset="0"/>
                          <a:hlinkClick r:id="rId11">
                            <a:extLst>
                              <a:ext uri="{A12FA001-AC4F-418D-AE19-62706E023703}">
                                <ahyp:hlinkClr xmlns:ahyp="http://schemas.microsoft.com/office/drawing/2018/hyperlinkcolor" val="tx"/>
                              </a:ext>
                            </a:extLst>
                          </a:hlinkClick>
                        </a:rPr>
                        <a:t>https://www.youtube.com/channel/UCAXy1AxICqxlPfelvZwFz8A</a:t>
                      </a:r>
                      <a:endParaRPr lang="ru-RU" sz="2000" dirty="0">
                        <a:solidFill>
                          <a:schemeClr val="bg1"/>
                        </a:solidFill>
                        <a:effectLst/>
                        <a:latin typeface="Bahnschrift" panose="020B0502040204020203" pitchFamily="34" charset="0"/>
                        <a:ea typeface="Calibri" panose="020F0502020204030204" pitchFamily="34" charset="0"/>
                      </a:endParaRPr>
                    </a:p>
                  </a:txBody>
                  <a:tcPr marL="100193" marR="100193"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222029204"/>
                  </a:ext>
                </a:extLst>
              </a:tr>
            </a:tbl>
          </a:graphicData>
        </a:graphic>
      </p:graphicFrame>
    </p:spTree>
    <p:extLst>
      <p:ext uri="{BB962C8B-B14F-4D97-AF65-F5344CB8AC3E}">
        <p14:creationId xmlns:p14="http://schemas.microsoft.com/office/powerpoint/2010/main" val="1705543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3024103" y="963604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5925800" y="64683"/>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Прямоугольник 8">
            <a:extLst>
              <a:ext uri="{FF2B5EF4-FFF2-40B4-BE49-F238E27FC236}">
                <a16:creationId xmlns:a16="http://schemas.microsoft.com/office/drawing/2014/main" id="{FDC77FC1-FDD9-4BBF-8C1A-A344F4F0985C}"/>
              </a:ext>
            </a:extLst>
          </p:cNvPr>
          <p:cNvSpPr/>
          <p:nvPr/>
        </p:nvSpPr>
        <p:spPr>
          <a:xfrm>
            <a:off x="7329174" y="3352451"/>
            <a:ext cx="10878070" cy="830997"/>
          </a:xfrm>
          <a:prstGeom prst="rect">
            <a:avLst/>
          </a:prstGeom>
        </p:spPr>
        <p:txBody>
          <a:bodyPr wrap="square">
            <a:spAutoFit/>
          </a:bodyPr>
          <a:lstStyle/>
          <a:p>
            <a:r>
              <a:rPr lang="uz-Cyrl-UZ" sz="2400" b="1" dirty="0">
                <a:solidFill>
                  <a:schemeClr val="bg1"/>
                </a:solidFill>
                <a:latin typeface="Bahnschrift" panose="020B0502040204020203" pitchFamily="34" charset="0"/>
                <a:ea typeface="Calibri" panose="020F0502020204030204" pitchFamily="34" charset="0"/>
              </a:rPr>
              <a:t>R.K.Atamuratov</a:t>
            </a:r>
            <a:r>
              <a:rPr lang="uz-Cyrl-UZ" sz="2400" dirty="0">
                <a:solidFill>
                  <a:schemeClr val="bg1"/>
                </a:solidFill>
                <a:latin typeface="Bahnschrift" panose="020B0502040204020203" pitchFamily="34" charset="0"/>
                <a:ea typeface="Calibri" panose="020F0502020204030204" pitchFamily="34" charset="0"/>
              </a:rPr>
              <a:t>,</a:t>
            </a:r>
            <a:endParaRPr lang="en-US" sz="2400" dirty="0">
              <a:solidFill>
                <a:schemeClr val="bg1"/>
              </a:solidFill>
              <a:latin typeface="Bahnschrift" panose="020B0502040204020203" pitchFamily="34" charset="0"/>
              <a:ea typeface="Calibri" panose="020F0502020204030204" pitchFamily="34" charset="0"/>
            </a:endParaRPr>
          </a:p>
          <a:p>
            <a:r>
              <a:rPr lang="uz-Cyrl-UZ" sz="2400" dirty="0">
                <a:solidFill>
                  <a:schemeClr val="bg1"/>
                </a:solidFill>
                <a:latin typeface="Bahnschrift" panose="020B0502040204020203" pitchFamily="34" charset="0"/>
                <a:ea typeface="Calibri" panose="020F0502020204030204" pitchFamily="34" charset="0"/>
              </a:rPr>
              <a:t>pedagogika fanlari bo</a:t>
            </a:r>
            <a:r>
              <a:rPr lang="en-US" sz="2400" dirty="0">
                <a:solidFill>
                  <a:schemeClr val="bg1"/>
                </a:solidFill>
                <a:latin typeface="Bahnschrift" panose="020B0502040204020203" pitchFamily="34" charset="0"/>
                <a:ea typeface="Calibri" panose="020F0502020204030204" pitchFamily="34" charset="0"/>
              </a:rPr>
              <a:t>‘</a:t>
            </a:r>
            <a:r>
              <a:rPr lang="uz-Cyrl-UZ" sz="2400" dirty="0">
                <a:solidFill>
                  <a:schemeClr val="bg1"/>
                </a:solidFill>
                <a:latin typeface="Bahnschrift" panose="020B0502040204020203" pitchFamily="34" charset="0"/>
                <a:ea typeface="Calibri" panose="020F0502020204030204" pitchFamily="34" charset="0"/>
              </a:rPr>
              <a:t>yicha falsafa doktori (PhD), dotsent</a:t>
            </a:r>
            <a:endParaRPr lang="ru-RU" sz="2400" dirty="0">
              <a:solidFill>
                <a:schemeClr val="bg1"/>
              </a:solidFill>
              <a:latin typeface="Bahnschrift" panose="020B0502040204020203" pitchFamily="34" charset="0"/>
            </a:endParaRPr>
          </a:p>
        </p:txBody>
      </p:sp>
      <p:sp>
        <p:nvSpPr>
          <p:cNvPr id="10" name="Прямоугольник 9">
            <a:extLst>
              <a:ext uri="{FF2B5EF4-FFF2-40B4-BE49-F238E27FC236}">
                <a16:creationId xmlns:a16="http://schemas.microsoft.com/office/drawing/2014/main" id="{DCB8CA87-2E97-4CC7-B1F7-B630CEC5D19B}"/>
              </a:ext>
            </a:extLst>
          </p:cNvPr>
          <p:cNvSpPr/>
          <p:nvPr/>
        </p:nvSpPr>
        <p:spPr>
          <a:xfrm>
            <a:off x="7329174" y="4501057"/>
            <a:ext cx="5240997" cy="461665"/>
          </a:xfrm>
          <a:prstGeom prst="rect">
            <a:avLst/>
          </a:prstGeom>
        </p:spPr>
        <p:txBody>
          <a:bodyPr wrap="square">
            <a:spAutoFit/>
          </a:bodyPr>
          <a:lstStyle/>
          <a:p>
            <a:r>
              <a:rPr lang="en-US" sz="2400" u="sng" dirty="0">
                <a:solidFill>
                  <a:schemeClr val="bg1"/>
                </a:solidFill>
                <a:latin typeface="Bahnschrift" panose="020B0502040204020203" pitchFamily="34" charset="0"/>
                <a:ea typeface="Calibri" panose="020F0502020204030204" pitchFamily="34" charset="0"/>
                <a:hlinkClick r:id="rId7">
                  <a:extLst>
                    <a:ext uri="{A12FA001-AC4F-418D-AE19-62706E023703}">
                      <ahyp:hlinkClr xmlns:ahyp="http://schemas.microsoft.com/office/drawing/2018/hyperlinkcolor" val="tx"/>
                    </a:ext>
                  </a:extLst>
                </a:hlinkClick>
              </a:rPr>
              <a:t>rasul_atamuratov@mail.ru</a:t>
            </a:r>
            <a:endParaRPr lang="ru-RU" sz="2400" dirty="0">
              <a:solidFill>
                <a:schemeClr val="bg1"/>
              </a:solidFill>
              <a:latin typeface="Bahnschrift" panose="020B0502040204020203" pitchFamily="34" charset="0"/>
            </a:endParaRPr>
          </a:p>
        </p:txBody>
      </p:sp>
      <p:sp>
        <p:nvSpPr>
          <p:cNvPr id="11" name="Прямоугольник 10">
            <a:extLst>
              <a:ext uri="{FF2B5EF4-FFF2-40B4-BE49-F238E27FC236}">
                <a16:creationId xmlns:a16="http://schemas.microsoft.com/office/drawing/2014/main" id="{4F660F7F-E4ED-4275-95D5-59729321A4E5}"/>
              </a:ext>
            </a:extLst>
          </p:cNvPr>
          <p:cNvSpPr/>
          <p:nvPr/>
        </p:nvSpPr>
        <p:spPr>
          <a:xfrm>
            <a:off x="7329174" y="5451432"/>
            <a:ext cx="11399356" cy="1200329"/>
          </a:xfrm>
          <a:prstGeom prst="rect">
            <a:avLst/>
          </a:prstGeom>
        </p:spPr>
        <p:txBody>
          <a:bodyPr wrap="square">
            <a:spAutoFit/>
          </a:bodyPr>
          <a:lstStyle/>
          <a:p>
            <a:r>
              <a:rPr lang="uz-Latn-UZ" sz="2400" dirty="0">
                <a:solidFill>
                  <a:schemeClr val="bg1"/>
                </a:solidFill>
                <a:latin typeface="Bahnschrift" panose="020B0502040204020203" pitchFamily="34" charset="0"/>
                <a:ea typeface="Calibri" panose="020F0502020204030204" pitchFamily="34" charset="0"/>
              </a:rPr>
              <a:t>Alisher Navoiy nomidagi</a:t>
            </a:r>
            <a:endParaRPr lang="en-US" sz="2400" dirty="0">
              <a:solidFill>
                <a:schemeClr val="bg1"/>
              </a:solidFill>
              <a:latin typeface="Bahnschrift" panose="020B0502040204020203" pitchFamily="34" charset="0"/>
              <a:ea typeface="Calibri" panose="020F0502020204030204" pitchFamily="34" charset="0"/>
            </a:endParaRPr>
          </a:p>
          <a:p>
            <a:r>
              <a:rPr lang="uz-Latn-UZ" sz="2400" dirty="0">
                <a:solidFill>
                  <a:schemeClr val="bg1"/>
                </a:solidFill>
                <a:latin typeface="Bahnschrift" panose="020B0502040204020203" pitchFamily="34" charset="0"/>
                <a:ea typeface="Calibri" panose="020F0502020204030204" pitchFamily="34" charset="0"/>
              </a:rPr>
              <a:t>Toshkent davlat</a:t>
            </a:r>
            <a:r>
              <a:rPr lang="en-US" sz="2400" dirty="0">
                <a:solidFill>
                  <a:schemeClr val="bg1"/>
                </a:solidFill>
                <a:latin typeface="Bahnschrift" panose="020B0502040204020203" pitchFamily="34" charset="0"/>
                <a:ea typeface="Calibri" panose="020F0502020204030204" pitchFamily="34" charset="0"/>
              </a:rPr>
              <a:t> </a:t>
            </a:r>
            <a:r>
              <a:rPr lang="uz-Latn-UZ" sz="2400" dirty="0">
                <a:solidFill>
                  <a:schemeClr val="bg1"/>
                </a:solidFill>
                <a:latin typeface="Bahnschrift" panose="020B0502040204020203" pitchFamily="34" charset="0"/>
                <a:ea typeface="Calibri" panose="020F0502020204030204" pitchFamily="34" charset="0"/>
              </a:rPr>
              <a:t>o‘zbek tili va adabiyoti universiteti</a:t>
            </a:r>
            <a:r>
              <a:rPr lang="uz-Cyrl-UZ" sz="2400" dirty="0">
                <a:solidFill>
                  <a:schemeClr val="bg1"/>
                </a:solidFill>
                <a:latin typeface="Bahnschrift" panose="020B0502040204020203" pitchFamily="34" charset="0"/>
                <a:ea typeface="Calibri" panose="020F0502020204030204" pitchFamily="34" charset="0"/>
              </a:rPr>
              <a:t>,</a:t>
            </a:r>
            <a:endParaRPr lang="en-US" sz="2400" dirty="0">
              <a:solidFill>
                <a:schemeClr val="bg1"/>
              </a:solidFill>
              <a:latin typeface="Bahnschrift" panose="020B0502040204020203" pitchFamily="34" charset="0"/>
              <a:ea typeface="Calibri" panose="020F0502020204030204" pitchFamily="34" charset="0"/>
            </a:endParaRPr>
          </a:p>
          <a:p>
            <a:r>
              <a:rPr lang="fr-FR" sz="2400" dirty="0">
                <a:solidFill>
                  <a:schemeClr val="bg1"/>
                </a:solidFill>
                <a:latin typeface="Bahnschrift" panose="020B0502040204020203" pitchFamily="34" charset="0"/>
                <a:ea typeface="Calibri" panose="020F0502020204030204" pitchFamily="34" charset="0"/>
              </a:rPr>
              <a:t>Kompyuter lingvistikasi va raqamli texnologiyalari</a:t>
            </a:r>
            <a:r>
              <a:rPr lang="fr-FR" sz="2400" b="1" dirty="0">
                <a:solidFill>
                  <a:schemeClr val="bg1"/>
                </a:solidFill>
                <a:latin typeface="Bahnschrift" panose="020B0502040204020203" pitchFamily="34" charset="0"/>
                <a:ea typeface="Calibri" panose="020F0502020204030204" pitchFamily="34" charset="0"/>
              </a:rPr>
              <a:t> </a:t>
            </a:r>
            <a:r>
              <a:rPr lang="uz-Cyrl-UZ" sz="2400" dirty="0">
                <a:solidFill>
                  <a:schemeClr val="bg1"/>
                </a:solidFill>
                <a:latin typeface="Bahnschrift" panose="020B0502040204020203" pitchFamily="34" charset="0"/>
                <a:ea typeface="Calibri" panose="020F0502020204030204" pitchFamily="34" charset="0"/>
              </a:rPr>
              <a:t>kafedrasi</a:t>
            </a:r>
            <a:endParaRPr lang="ru-RU" sz="2400" dirty="0">
              <a:solidFill>
                <a:schemeClr val="bg1"/>
              </a:solidFill>
              <a:latin typeface="Bahnschrift" panose="020B0502040204020203" pitchFamily="34" charset="0"/>
            </a:endParaRPr>
          </a:p>
        </p:txBody>
      </p:sp>
      <p:pic>
        <p:nvPicPr>
          <p:cNvPr id="14" name="Рисунок 13">
            <a:extLst>
              <a:ext uri="{FF2B5EF4-FFF2-40B4-BE49-F238E27FC236}">
                <a16:creationId xmlns:a16="http://schemas.microsoft.com/office/drawing/2014/main" id="{C667650D-B2AE-4CB0-AA7B-23748B9A21C7}"/>
              </a:ext>
            </a:extLst>
          </p:cNvPr>
          <p:cNvPicPr>
            <a:picLocks noChangeAspect="1"/>
          </p:cNvPicPr>
          <p:nvPr/>
        </p:nvPicPr>
        <p:blipFill rotWithShape="1">
          <a:blip r:embed="rId8">
            <a:extLst>
              <a:ext uri="{BEBA8EAE-BF5A-486C-A8C5-ECC9F3942E4B}">
                <a14:imgProps xmlns:a14="http://schemas.microsoft.com/office/drawing/2010/main">
                  <a14:imgLayer r:embed="rId9">
                    <a14:imgEffect>
                      <a14:colorTemperature colorTemp="5900"/>
                    </a14:imgEffect>
                  </a14:imgLayer>
                </a14:imgProps>
              </a:ext>
              <a:ext uri="{28A0092B-C50C-407E-A947-70E740481C1C}">
                <a14:useLocalDpi xmlns:a14="http://schemas.microsoft.com/office/drawing/2010/main" val="0"/>
              </a:ext>
            </a:extLst>
          </a:blip>
          <a:srcRect l="4699" t="3346" r="5389"/>
          <a:stretch/>
        </p:blipFill>
        <p:spPr>
          <a:xfrm>
            <a:off x="2338880" y="2792194"/>
            <a:ext cx="3845570" cy="4133976"/>
          </a:xfrm>
          <a:prstGeom prst="rect">
            <a:avLst/>
          </a:prstGeom>
          <a:ln>
            <a:noFill/>
          </a:ln>
          <a:effectLst>
            <a:outerShdw blurRad="190500" algn="tl" rotWithShape="0">
              <a:srgbClr val="000000">
                <a:alpha val="70000"/>
              </a:srgbClr>
            </a:outerShdw>
          </a:effectLst>
        </p:spPr>
      </p:pic>
      <p:sp>
        <p:nvSpPr>
          <p:cNvPr id="3" name="Прямоугольник: скругленные углы 2">
            <a:extLst>
              <a:ext uri="{FF2B5EF4-FFF2-40B4-BE49-F238E27FC236}">
                <a16:creationId xmlns:a16="http://schemas.microsoft.com/office/drawing/2014/main" id="{828B96F4-FBBF-4120-ACD3-01B16F3CA42B}"/>
              </a:ext>
            </a:extLst>
          </p:cNvPr>
          <p:cNvSpPr/>
          <p:nvPr/>
        </p:nvSpPr>
        <p:spPr>
          <a:xfrm>
            <a:off x="1870960" y="6305372"/>
            <a:ext cx="4781409" cy="1200328"/>
          </a:xfrm>
          <a:prstGeom prst="roundRect">
            <a:avLst>
              <a:gd name="adj" fmla="val 0"/>
            </a:avLst>
          </a:prstGeom>
          <a:solidFill>
            <a:srgbClr val="011D6B"/>
          </a:solidFill>
          <a:ln>
            <a:noFill/>
          </a:ln>
          <a:effectLst>
            <a:outerShdw blurRad="50800" dist="50800" dir="5400000" algn="ctr" rotWithShape="0">
              <a:srgbClr val="000000">
                <a:alpha val="9000"/>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a:extLst>
              <a:ext uri="{FF2B5EF4-FFF2-40B4-BE49-F238E27FC236}">
                <a16:creationId xmlns:a16="http://schemas.microsoft.com/office/drawing/2014/main" id="{ED7072A9-1490-4245-A41F-90F8FC7C9CA5}"/>
              </a:ext>
            </a:extLst>
          </p:cNvPr>
          <p:cNvSpPr/>
          <p:nvPr/>
        </p:nvSpPr>
        <p:spPr>
          <a:xfrm>
            <a:off x="5355602" y="1055484"/>
            <a:ext cx="7412607" cy="646331"/>
          </a:xfrm>
          <a:prstGeom prst="rect">
            <a:avLst/>
          </a:prstGeom>
        </p:spPr>
        <p:txBody>
          <a:bodyPr wrap="none">
            <a:spAutoFit/>
          </a:bodyPr>
          <a:lstStyle/>
          <a:p>
            <a:r>
              <a:rPr lang="en-US" sz="3600" b="1" dirty="0">
                <a:solidFill>
                  <a:schemeClr val="bg1"/>
                </a:solidFill>
                <a:latin typeface="Bahnschrift" panose="020B0502040204020203" pitchFamily="34" charset="0"/>
                <a:ea typeface="Calibri" panose="020F0502020204030204" pitchFamily="34" charset="0"/>
              </a:rPr>
              <a:t>Fan </a:t>
            </a:r>
            <a:r>
              <a:rPr lang="en-US" sz="3600" b="1" dirty="0" err="1">
                <a:solidFill>
                  <a:schemeClr val="bg1"/>
                </a:solidFill>
                <a:latin typeface="Bahnschrift" panose="020B0502040204020203" pitchFamily="34" charset="0"/>
                <a:ea typeface="Calibri" panose="020F0502020204030204" pitchFamily="34" charset="0"/>
              </a:rPr>
              <a:t>o‘qituvchisi</a:t>
            </a:r>
            <a:r>
              <a:rPr lang="en-US" sz="3600" b="1" dirty="0">
                <a:solidFill>
                  <a:schemeClr val="bg1"/>
                </a:solidFill>
                <a:latin typeface="Bahnschrift" panose="020B0502040204020203" pitchFamily="34" charset="0"/>
                <a:ea typeface="Calibri" panose="020F0502020204030204" pitchFamily="34" charset="0"/>
              </a:rPr>
              <a:t> </a:t>
            </a:r>
            <a:r>
              <a:rPr lang="en-US" sz="3600" b="1" dirty="0" err="1">
                <a:solidFill>
                  <a:schemeClr val="bg1"/>
                </a:solidFill>
                <a:latin typeface="Bahnschrift" panose="020B0502040204020203" pitchFamily="34" charset="0"/>
                <a:ea typeface="Calibri" panose="020F0502020204030204" pitchFamily="34" charset="0"/>
              </a:rPr>
              <a:t>tog‘risida</a:t>
            </a:r>
            <a:r>
              <a:rPr lang="en-US" sz="3600" b="1" dirty="0">
                <a:solidFill>
                  <a:schemeClr val="bg1"/>
                </a:solidFill>
                <a:latin typeface="Bahnschrift" panose="020B0502040204020203" pitchFamily="34" charset="0"/>
                <a:ea typeface="Calibri" panose="020F0502020204030204" pitchFamily="34" charset="0"/>
              </a:rPr>
              <a:t> </a:t>
            </a:r>
            <a:r>
              <a:rPr lang="en-US" sz="3600" b="1" dirty="0" err="1">
                <a:solidFill>
                  <a:schemeClr val="bg1"/>
                </a:solidFill>
                <a:latin typeface="Bahnschrift" panose="020B0502040204020203" pitchFamily="34" charset="0"/>
                <a:ea typeface="Calibri" panose="020F0502020204030204" pitchFamily="34" charset="0"/>
              </a:rPr>
              <a:t>ma’lumot</a:t>
            </a:r>
            <a:endParaRPr lang="ru-RU" sz="3600" dirty="0">
              <a:solidFill>
                <a:schemeClr val="bg1"/>
              </a:solidFill>
              <a:latin typeface="Bahnschrift" panose="020B0502040204020203" pitchFamily="34" charset="0"/>
            </a:endParaRPr>
          </a:p>
        </p:txBody>
      </p:sp>
    </p:spTree>
    <p:extLst>
      <p:ext uri="{BB962C8B-B14F-4D97-AF65-F5344CB8AC3E}">
        <p14:creationId xmlns:p14="http://schemas.microsoft.com/office/powerpoint/2010/main" val="720523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 name="Прямоугольник: скругленные углы 2">
            <a:extLst>
              <a:ext uri="{FF2B5EF4-FFF2-40B4-BE49-F238E27FC236}">
                <a16:creationId xmlns:a16="http://schemas.microsoft.com/office/drawing/2014/main" id="{828B96F4-FBBF-4120-ACD3-01B16F3CA42B}"/>
              </a:ext>
            </a:extLst>
          </p:cNvPr>
          <p:cNvSpPr/>
          <p:nvPr/>
        </p:nvSpPr>
        <p:spPr>
          <a:xfrm>
            <a:off x="1870960" y="6425974"/>
            <a:ext cx="4781409" cy="1200328"/>
          </a:xfrm>
          <a:prstGeom prst="roundRect">
            <a:avLst>
              <a:gd name="adj" fmla="val 0"/>
            </a:avLst>
          </a:prstGeom>
          <a:solidFill>
            <a:srgbClr val="023B96"/>
          </a:solidFill>
          <a:ln>
            <a:noFill/>
          </a:ln>
          <a:effectLst>
            <a:outerShdw blurRad="50800" dist="50800" dir="5400000" algn="ctr" rotWithShape="0">
              <a:srgbClr val="000000">
                <a:alpha val="9000"/>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a:extLst>
              <a:ext uri="{FF2B5EF4-FFF2-40B4-BE49-F238E27FC236}">
                <a16:creationId xmlns:a16="http://schemas.microsoft.com/office/drawing/2014/main" id="{ED7072A9-1490-4245-A41F-90F8FC7C9CA5}"/>
              </a:ext>
            </a:extLst>
          </p:cNvPr>
          <p:cNvSpPr/>
          <p:nvPr/>
        </p:nvSpPr>
        <p:spPr>
          <a:xfrm>
            <a:off x="4046290" y="4681835"/>
            <a:ext cx="10195420" cy="923330"/>
          </a:xfrm>
          <a:prstGeom prst="rect">
            <a:avLst/>
          </a:prstGeom>
        </p:spPr>
        <p:txBody>
          <a:bodyPr wrap="none">
            <a:spAutoFit/>
          </a:bodyPr>
          <a:lstStyle/>
          <a:p>
            <a:pPr algn="ctr"/>
            <a:r>
              <a:rPr lang="en-US" sz="5400" b="1" dirty="0">
                <a:solidFill>
                  <a:schemeClr val="bg1"/>
                </a:solidFill>
                <a:latin typeface="Bahnschrift" panose="020B0502040204020203" pitchFamily="34" charset="0"/>
                <a:ea typeface="Calibri" panose="020F0502020204030204" pitchFamily="34" charset="0"/>
              </a:rPr>
              <a:t>E’TIBORINGIZ UCHUN RAHMAT!</a:t>
            </a:r>
            <a:endParaRPr lang="ru-RU" sz="5400" dirty="0">
              <a:solidFill>
                <a:schemeClr val="bg1"/>
              </a:solidFill>
              <a:latin typeface="Bahnschrift" panose="020B0502040204020203" pitchFamily="34" charset="0"/>
            </a:endParaRPr>
          </a:p>
        </p:txBody>
      </p:sp>
    </p:spTree>
    <p:extLst>
      <p:ext uri="{BB962C8B-B14F-4D97-AF65-F5344CB8AC3E}">
        <p14:creationId xmlns:p14="http://schemas.microsoft.com/office/powerpoint/2010/main" val="167661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270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dpi="0" rotWithShape="1">
            <a:blip r:embed="rId2"/>
            <a:srcRect/>
            <a:stretch>
              <a:fillRect b="-18444"/>
            </a:stretch>
          </a:blipFill>
          <a:effectLst>
            <a:outerShdw blurRad="50800" dist="50800" dir="5400000" algn="ctr" rotWithShape="0">
              <a:srgbClr val="000000"/>
            </a:outerShdw>
          </a:effectLst>
        </p:spPr>
        <p:txBody>
          <a:bodyPr/>
          <a:lstStyle/>
          <a:p>
            <a:endParaRPr lang="ru-RU" dirty="0"/>
          </a:p>
        </p:txBody>
      </p:sp>
      <p:sp>
        <p:nvSpPr>
          <p:cNvPr id="3" name="TextBox 3"/>
          <p:cNvSpPr txBox="1"/>
          <p:nvPr/>
        </p:nvSpPr>
        <p:spPr>
          <a:xfrm>
            <a:off x="3879605" y="633094"/>
            <a:ext cx="11249383" cy="656526"/>
          </a:xfrm>
          <a:prstGeom prst="rect">
            <a:avLst/>
          </a:prstGeom>
        </p:spPr>
        <p:txBody>
          <a:bodyPr lIns="0" tIns="0" rIns="0" bIns="0" rtlCol="0" anchor="t">
            <a:spAutoFit/>
          </a:bodyPr>
          <a:lstStyle/>
          <a:p>
            <a:pPr marL="0" lvl="0" indent="0" algn="ctr">
              <a:lnSpc>
                <a:spcPts val="5739"/>
              </a:lnSpc>
              <a:spcBef>
                <a:spcPct val="0"/>
              </a:spcBef>
            </a:pPr>
            <a:r>
              <a:rPr lang="en-US" sz="4099" dirty="0">
                <a:solidFill>
                  <a:srgbClr val="FFFFFF"/>
                </a:solidFill>
                <a:latin typeface="Bahnschrift" panose="020B0502040204020203" pitchFamily="34" charset="0"/>
                <a:ea typeface="TT Supermolot Neue Expanded"/>
                <a:cs typeface="TT Supermolot Neue Expanded"/>
                <a:sym typeface="TT Supermolot Neue Expanded"/>
              </a:rPr>
              <a:t>“Web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sahifalar</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verstkasi</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fani</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vaqt</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taqsimoti</a:t>
            </a:r>
            <a:endParaRPr lang="en-US" sz="4099"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8" name="Таблица 7">
            <a:extLst>
              <a:ext uri="{FF2B5EF4-FFF2-40B4-BE49-F238E27FC236}">
                <a16:creationId xmlns:a16="http://schemas.microsoft.com/office/drawing/2014/main" id="{2FC0B7DB-5A2D-4B54-B8A8-D3EC45793239}"/>
              </a:ext>
            </a:extLst>
          </p:cNvPr>
          <p:cNvGraphicFramePr>
            <a:graphicFrameLocks noGrp="1"/>
          </p:cNvGraphicFramePr>
          <p:nvPr>
            <p:extLst>
              <p:ext uri="{D42A27DB-BD31-4B8C-83A1-F6EECF244321}">
                <p14:modId xmlns:p14="http://schemas.microsoft.com/office/powerpoint/2010/main" val="3535876780"/>
              </p:ext>
            </p:extLst>
          </p:nvPr>
        </p:nvGraphicFramePr>
        <p:xfrm>
          <a:off x="2963681" y="1759512"/>
          <a:ext cx="13064918" cy="7883188"/>
        </p:xfrm>
        <a:graphic>
          <a:graphicData uri="http://schemas.openxmlformats.org/drawingml/2006/table">
            <a:tbl>
              <a:tblPr firstRow="1" firstCol="1" lastRow="1" lastCol="1" bandRow="1" bandCol="1">
                <a:tableStyleId>{2D5ABB26-0587-4C30-8999-92F81FD0307C}</a:tableStyleId>
              </a:tblPr>
              <a:tblGrid>
                <a:gridCol w="722327">
                  <a:extLst>
                    <a:ext uri="{9D8B030D-6E8A-4147-A177-3AD203B41FA5}">
                      <a16:colId xmlns:a16="http://schemas.microsoft.com/office/drawing/2014/main" val="2923144454"/>
                    </a:ext>
                  </a:extLst>
                </a:gridCol>
                <a:gridCol w="2079774">
                  <a:extLst>
                    <a:ext uri="{9D8B030D-6E8A-4147-A177-3AD203B41FA5}">
                      <a16:colId xmlns:a16="http://schemas.microsoft.com/office/drawing/2014/main" val="3684129255"/>
                    </a:ext>
                  </a:extLst>
                </a:gridCol>
                <a:gridCol w="1437476">
                  <a:extLst>
                    <a:ext uri="{9D8B030D-6E8A-4147-A177-3AD203B41FA5}">
                      <a16:colId xmlns:a16="http://schemas.microsoft.com/office/drawing/2014/main" val="4262531282"/>
                    </a:ext>
                  </a:extLst>
                </a:gridCol>
                <a:gridCol w="870428">
                  <a:extLst>
                    <a:ext uri="{9D8B030D-6E8A-4147-A177-3AD203B41FA5}">
                      <a16:colId xmlns:a16="http://schemas.microsoft.com/office/drawing/2014/main" val="2161112232"/>
                    </a:ext>
                  </a:extLst>
                </a:gridCol>
                <a:gridCol w="904451">
                  <a:extLst>
                    <a:ext uri="{9D8B030D-6E8A-4147-A177-3AD203B41FA5}">
                      <a16:colId xmlns:a16="http://schemas.microsoft.com/office/drawing/2014/main" val="366098125"/>
                    </a:ext>
                  </a:extLst>
                </a:gridCol>
                <a:gridCol w="870428">
                  <a:extLst>
                    <a:ext uri="{9D8B030D-6E8A-4147-A177-3AD203B41FA5}">
                      <a16:colId xmlns:a16="http://schemas.microsoft.com/office/drawing/2014/main" val="2197830850"/>
                    </a:ext>
                  </a:extLst>
                </a:gridCol>
                <a:gridCol w="870428">
                  <a:extLst>
                    <a:ext uri="{9D8B030D-6E8A-4147-A177-3AD203B41FA5}">
                      <a16:colId xmlns:a16="http://schemas.microsoft.com/office/drawing/2014/main" val="2841667858"/>
                    </a:ext>
                  </a:extLst>
                </a:gridCol>
                <a:gridCol w="957470">
                  <a:extLst>
                    <a:ext uri="{9D8B030D-6E8A-4147-A177-3AD203B41FA5}">
                      <a16:colId xmlns:a16="http://schemas.microsoft.com/office/drawing/2014/main" val="467079944"/>
                    </a:ext>
                  </a:extLst>
                </a:gridCol>
                <a:gridCol w="870428">
                  <a:extLst>
                    <a:ext uri="{9D8B030D-6E8A-4147-A177-3AD203B41FA5}">
                      <a16:colId xmlns:a16="http://schemas.microsoft.com/office/drawing/2014/main" val="1815141322"/>
                    </a:ext>
                  </a:extLst>
                </a:gridCol>
                <a:gridCol w="870428">
                  <a:extLst>
                    <a:ext uri="{9D8B030D-6E8A-4147-A177-3AD203B41FA5}">
                      <a16:colId xmlns:a16="http://schemas.microsoft.com/office/drawing/2014/main" val="3168446384"/>
                    </a:ext>
                  </a:extLst>
                </a:gridCol>
                <a:gridCol w="1305640">
                  <a:extLst>
                    <a:ext uri="{9D8B030D-6E8A-4147-A177-3AD203B41FA5}">
                      <a16:colId xmlns:a16="http://schemas.microsoft.com/office/drawing/2014/main" val="1902263242"/>
                    </a:ext>
                  </a:extLst>
                </a:gridCol>
                <a:gridCol w="1305640">
                  <a:extLst>
                    <a:ext uri="{9D8B030D-6E8A-4147-A177-3AD203B41FA5}">
                      <a16:colId xmlns:a16="http://schemas.microsoft.com/office/drawing/2014/main" val="3116249657"/>
                    </a:ext>
                  </a:extLst>
                </a:gridCol>
              </a:tblGrid>
              <a:tr h="1260220">
                <a:tc gridSpan="2">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Fan</a:t>
                      </a:r>
                      <a:r>
                        <a:rPr lang="uz-Cyrl-UZ" sz="2000" dirty="0">
                          <a:ln>
                            <a:solidFill>
                              <a:schemeClr val="bg1"/>
                            </a:solidFill>
                          </a:ln>
                          <a:solidFill>
                            <a:schemeClr val="bg1"/>
                          </a:solidFill>
                          <a:effectLst/>
                          <a:latin typeface="Bahnschrift" panose="020B0502040204020203" pitchFamily="34" charset="0"/>
                        </a:rPr>
                        <a:t>/</a:t>
                      </a:r>
                      <a:r>
                        <a:rPr lang="en-US" sz="2000" dirty="0" err="1">
                          <a:ln>
                            <a:solidFill>
                              <a:schemeClr val="bg1"/>
                            </a:solidFill>
                          </a:ln>
                          <a:solidFill>
                            <a:schemeClr val="bg1"/>
                          </a:solidFill>
                          <a:effectLst/>
                          <a:latin typeface="Bahnschrift" panose="020B0502040204020203" pitchFamily="34" charset="0"/>
                        </a:rPr>
                        <a:t>modul</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kodi</a:t>
                      </a:r>
                      <a:endParaRPr lang="ru-RU" sz="2000" dirty="0">
                        <a:ln>
                          <a:solidFill>
                            <a:schemeClr val="bg1"/>
                          </a:solidFill>
                        </a:ln>
                        <a:solidFill>
                          <a:schemeClr val="bg1"/>
                        </a:solidFill>
                        <a:effectLst/>
                        <a:latin typeface="Bahnschrift" panose="020B0502040204020203" pitchFamily="34" charset="0"/>
                      </a:endParaRPr>
                    </a:p>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DSL2406</a:t>
                      </a:r>
                      <a:endParaRPr lang="ru-RU" sz="2000" b="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gridSpan="2">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Fan</a:t>
                      </a:r>
                      <a:r>
                        <a:rPr lang="uz-Cyrl-UZ" sz="2000" dirty="0">
                          <a:ln>
                            <a:solidFill>
                              <a:schemeClr val="bg1"/>
                            </a:solidFill>
                          </a:ln>
                          <a:solidFill>
                            <a:schemeClr val="bg1"/>
                          </a:solidFill>
                          <a:effectLst/>
                          <a:latin typeface="Bahnschrift" panose="020B0502040204020203" pitchFamily="34" charset="0"/>
                        </a:rPr>
                        <a:t>/</a:t>
                      </a:r>
                      <a:r>
                        <a:rPr lang="en-US" sz="2000" dirty="0" err="1">
                          <a:ln>
                            <a:solidFill>
                              <a:schemeClr val="bg1"/>
                            </a:solidFill>
                          </a:ln>
                          <a:solidFill>
                            <a:schemeClr val="bg1"/>
                          </a:solidFill>
                          <a:effectLst/>
                          <a:latin typeface="Bahnschrift" panose="020B0502040204020203" pitchFamily="34" charset="0"/>
                        </a:rPr>
                        <a:t>modul</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turi</a:t>
                      </a:r>
                      <a:endParaRPr lang="ru-RU" sz="2000" dirty="0">
                        <a:ln>
                          <a:solidFill>
                            <a:schemeClr val="bg1"/>
                          </a:solidFill>
                        </a:ln>
                        <a:solidFill>
                          <a:schemeClr val="bg1"/>
                        </a:solidFill>
                        <a:effectLst/>
                        <a:latin typeface="Bahnschrift" panose="020B0502040204020203" pitchFamily="34" charset="0"/>
                      </a:endParaRPr>
                    </a:p>
                    <a:p>
                      <a:pPr marL="0" indent="0" algn="ctr">
                        <a:lnSpc>
                          <a:spcPct val="100000"/>
                        </a:lnSpc>
                      </a:pPr>
                      <a:r>
                        <a:rPr lang="en-US" sz="2000" u="sng" dirty="0" err="1">
                          <a:ln>
                            <a:solidFill>
                              <a:schemeClr val="bg1"/>
                            </a:solidFill>
                          </a:ln>
                          <a:solidFill>
                            <a:schemeClr val="bg1"/>
                          </a:solidFill>
                          <a:effectLst/>
                          <a:latin typeface="Bahnschrift" panose="020B0502040204020203" pitchFamily="34" charset="0"/>
                        </a:rPr>
                        <a:t>Tanlov</a:t>
                      </a:r>
                      <a:endParaRPr lang="ru-RU" sz="2000" b="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gridSpan="4">
                  <a:txBody>
                    <a:bodyPr/>
                    <a:lstStyle/>
                    <a:p>
                      <a:pPr marL="0" indent="0" algn="ctr">
                        <a:lnSpc>
                          <a:spcPct val="100000"/>
                        </a:lnSpc>
                      </a:pPr>
                      <a:r>
                        <a:rPr lang="en-US" sz="2000" dirty="0" err="1">
                          <a:ln>
                            <a:solidFill>
                              <a:schemeClr val="bg1"/>
                            </a:solidFill>
                          </a:ln>
                          <a:solidFill>
                            <a:schemeClr val="bg1"/>
                          </a:solidFill>
                          <a:effectLst/>
                          <a:latin typeface="Bahnschrift" panose="020B0502040204020203" pitchFamily="34" charset="0"/>
                        </a:rPr>
                        <a:t>Ta’lim</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tili</a:t>
                      </a:r>
                      <a:endParaRPr lang="ru-RU" sz="2000" dirty="0">
                        <a:ln>
                          <a:solidFill>
                            <a:schemeClr val="bg1"/>
                          </a:solidFill>
                        </a:ln>
                        <a:solidFill>
                          <a:schemeClr val="bg1"/>
                        </a:solidFill>
                        <a:effectLst/>
                        <a:latin typeface="Bahnschrift" panose="020B0502040204020203" pitchFamily="34" charset="0"/>
                      </a:endParaRPr>
                    </a:p>
                    <a:p>
                      <a:pPr marL="0" indent="0" algn="ctr">
                        <a:lnSpc>
                          <a:spcPct val="100000"/>
                        </a:lnSpc>
                      </a:pPr>
                      <a:r>
                        <a:rPr lang="en-US" sz="2000" u="sng" dirty="0" err="1">
                          <a:ln>
                            <a:solidFill>
                              <a:schemeClr val="bg1"/>
                            </a:solidFill>
                          </a:ln>
                          <a:solidFill>
                            <a:schemeClr val="bg1"/>
                          </a:solidFill>
                          <a:effectLst/>
                          <a:latin typeface="Bahnschrift" panose="020B0502040204020203" pitchFamily="34" charset="0"/>
                        </a:rPr>
                        <a:t>o‘zbek</a:t>
                      </a:r>
                      <a:endParaRPr lang="ru-RU" sz="2000" b="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marL="0" indent="0" algn="ctr">
                        <a:lnSpc>
                          <a:spcPct val="100000"/>
                        </a:lnSpc>
                      </a:pPr>
                      <a:r>
                        <a:rPr lang="en-US" sz="2000" dirty="0" err="1">
                          <a:ln>
                            <a:solidFill>
                              <a:schemeClr val="bg1"/>
                            </a:solidFill>
                          </a:ln>
                          <a:solidFill>
                            <a:schemeClr val="bg1"/>
                          </a:solidFill>
                          <a:effectLst/>
                          <a:latin typeface="Bahnschrift" panose="020B0502040204020203" pitchFamily="34" charset="0"/>
                        </a:rPr>
                        <a:t>Ishlab</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chiqilgan</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o‘quv</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yili</a:t>
                      </a:r>
                      <a:endParaRPr lang="ru-RU" sz="2000" dirty="0">
                        <a:ln>
                          <a:solidFill>
                            <a:schemeClr val="bg1"/>
                          </a:solidFill>
                        </a:ln>
                        <a:solidFill>
                          <a:schemeClr val="bg1"/>
                        </a:solidFill>
                        <a:effectLst/>
                        <a:latin typeface="Bahnschrift" panose="020B0502040204020203" pitchFamily="34" charset="0"/>
                      </a:endParaRPr>
                    </a:p>
                    <a:p>
                      <a:pPr marL="0" indent="0" algn="ctr">
                        <a:lnSpc>
                          <a:spcPct val="100000"/>
                        </a:lnSpc>
                      </a:pPr>
                      <a:r>
                        <a:rPr lang="uz-Cyrl-UZ" sz="2000" dirty="0">
                          <a:ln>
                            <a:solidFill>
                              <a:schemeClr val="bg1"/>
                            </a:solidFill>
                          </a:ln>
                          <a:solidFill>
                            <a:schemeClr val="bg1"/>
                          </a:solidFill>
                          <a:effectLst/>
                          <a:latin typeface="Bahnschrift" panose="020B0502040204020203" pitchFamily="34" charset="0"/>
                        </a:rPr>
                        <a:t>202</a:t>
                      </a:r>
                      <a:r>
                        <a:rPr lang="en-US" sz="2000" dirty="0">
                          <a:ln>
                            <a:solidFill>
                              <a:schemeClr val="bg1"/>
                            </a:solidFill>
                          </a:ln>
                          <a:solidFill>
                            <a:schemeClr val="bg1"/>
                          </a:solidFill>
                          <a:effectLst/>
                          <a:latin typeface="Bahnschrift" panose="020B0502040204020203" pitchFamily="34" charset="0"/>
                        </a:rPr>
                        <a:t>4</a:t>
                      </a:r>
                      <a:r>
                        <a:rPr lang="uz-Cyrl-UZ" sz="2000" dirty="0">
                          <a:ln>
                            <a:solidFill>
                              <a:schemeClr val="bg1"/>
                            </a:solidFill>
                          </a:ln>
                          <a:solidFill>
                            <a:schemeClr val="bg1"/>
                          </a:solidFill>
                          <a:effectLst/>
                          <a:latin typeface="Bahnschrift" panose="020B0502040204020203" pitchFamily="34" charset="0"/>
                        </a:rPr>
                        <a:t>/2025</a:t>
                      </a:r>
                      <a:endParaRPr lang="ru-RU" sz="3000" b="0" dirty="0">
                        <a:ln>
                          <a:solidFill>
                            <a:schemeClr val="bg1"/>
                          </a:solidFill>
                        </a:ln>
                        <a:solidFill>
                          <a:schemeClr val="bg1"/>
                        </a:solidFill>
                        <a:latin typeface="Bahnschrift" panose="020B0502040204020203" pitchFamily="34"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32983862"/>
                  </a:ext>
                </a:extLst>
              </a:tr>
              <a:tr h="604361">
                <a:tc rowSpan="2">
                  <a:txBody>
                    <a:bodyPr/>
                    <a:lstStyle/>
                    <a:p>
                      <a:pPr marL="0" marR="71755" indent="0"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Semestr</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gridSpan="2">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Har </a:t>
                      </a:r>
                      <a:r>
                        <a:rPr lang="en-US" sz="2000" dirty="0" err="1">
                          <a:ln>
                            <a:solidFill>
                              <a:schemeClr val="bg1"/>
                            </a:solidFill>
                          </a:ln>
                          <a:solidFill>
                            <a:schemeClr val="bg1"/>
                          </a:solidFill>
                          <a:effectLst/>
                          <a:latin typeface="Bahnschrift" panose="020B0502040204020203" pitchFamily="34" charset="0"/>
                        </a:rPr>
                        <a:t>bir</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semestrdagi</a:t>
                      </a:r>
                      <a:r>
                        <a:rPr lang="en-US" sz="2000" dirty="0">
                          <a:ln>
                            <a:solidFill>
                              <a:schemeClr val="bg1"/>
                            </a:solidFill>
                          </a:ln>
                          <a:solidFill>
                            <a:schemeClr val="bg1"/>
                          </a:solidFill>
                          <a:effectLst/>
                          <a:latin typeface="Bahnschrift" panose="020B0502040204020203" pitchFamily="34" charset="0"/>
                        </a:rPr>
                        <a:t> fan/</a:t>
                      </a:r>
                      <a:r>
                        <a:rPr lang="en-US" sz="2000" dirty="0" err="1">
                          <a:ln>
                            <a:solidFill>
                              <a:schemeClr val="bg1"/>
                            </a:solidFill>
                          </a:ln>
                          <a:solidFill>
                            <a:schemeClr val="bg1"/>
                          </a:solidFill>
                          <a:effectLst/>
                          <a:latin typeface="Bahnschrift" panose="020B0502040204020203" pitchFamily="34" charset="0"/>
                        </a:rPr>
                        <a:t>modulning</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nomi</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hMerge="1">
                  <a:txBody>
                    <a:bodyPr/>
                    <a:lstStyle/>
                    <a:p>
                      <a:endParaRPr lang="ru-RU"/>
                    </a:p>
                  </a:txBody>
                  <a:tcPr/>
                </a:tc>
                <a:tc rowSpan="2">
                  <a:txBody>
                    <a:bodyPr/>
                    <a:lstStyle/>
                    <a:p>
                      <a:pPr marL="0" marR="71755" indent="0" algn="ctr">
                        <a:lnSpc>
                          <a:spcPct val="100000"/>
                        </a:lnSpc>
                        <a:spcAft>
                          <a:spcPts val="0"/>
                        </a:spcAft>
                      </a:pPr>
                      <a:r>
                        <a:rPr lang="uz-Cyrl-UZ" sz="2000" dirty="0">
                          <a:ln>
                            <a:solidFill>
                              <a:schemeClr val="bg1"/>
                            </a:solidFill>
                          </a:ln>
                          <a:solidFill>
                            <a:schemeClr val="bg1"/>
                          </a:solidFill>
                          <a:effectLst/>
                          <a:latin typeface="Bahnschrift" panose="020B0502040204020203" pitchFamily="34" charset="0"/>
                        </a:rPr>
                        <a:t>ECTS - </a:t>
                      </a:r>
                      <a:r>
                        <a:rPr lang="en-US" sz="2000" dirty="0" err="1">
                          <a:ln>
                            <a:solidFill>
                              <a:schemeClr val="bg1"/>
                            </a:solidFill>
                          </a:ln>
                          <a:solidFill>
                            <a:schemeClr val="bg1"/>
                          </a:solidFill>
                          <a:effectLst/>
                          <a:latin typeface="Bahnschrift" panose="020B0502040204020203" pitchFamily="34" charset="0"/>
                        </a:rPr>
                        <a:t>Kreditlar</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pPr marL="0" marR="71755" indent="0"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Haftalik</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dars</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soatlari</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5">
                  <a:txBody>
                    <a:bodyPr/>
                    <a:lstStyle/>
                    <a:p>
                      <a:pPr marL="0" indent="0" algn="ctr">
                        <a:lnSpc>
                          <a:spcPct val="100000"/>
                        </a:lnSpc>
                      </a:pPr>
                      <a:r>
                        <a:rPr lang="en-US" sz="2000" dirty="0" err="1">
                          <a:ln>
                            <a:solidFill>
                              <a:schemeClr val="bg1"/>
                            </a:solidFill>
                          </a:ln>
                          <a:solidFill>
                            <a:schemeClr val="bg1"/>
                          </a:solidFill>
                          <a:effectLst/>
                          <a:latin typeface="Bahnschrift" panose="020B0502040204020203" pitchFamily="34" charset="0"/>
                        </a:rPr>
                        <a:t>O‘quv</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mashg‘ulotlari</a:t>
                      </a:r>
                      <a:r>
                        <a:rPr lang="uz-Cyrl-UZ"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soat</a:t>
                      </a:r>
                      <a:r>
                        <a:rPr lang="uz-Cyrl-UZ" sz="2000" dirty="0">
                          <a:ln>
                            <a:solidFill>
                              <a:schemeClr val="bg1"/>
                            </a:solidFill>
                          </a:ln>
                          <a:solidFill>
                            <a:schemeClr val="bg1"/>
                          </a:solidFill>
                          <a:effectLst/>
                          <a:latin typeface="Bahnschrift" panose="020B0502040204020203" pitchFamily="34" charset="0"/>
                        </a:rPr>
                        <a:t>)</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0" marR="71755" indent="0"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Mustaqil</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ta’lim</a:t>
                      </a:r>
                      <a:endParaRPr lang="ru-RU" sz="2000" dirty="0">
                        <a:ln>
                          <a:solidFill>
                            <a:schemeClr val="bg1"/>
                          </a:solidFill>
                        </a:ln>
                        <a:solidFill>
                          <a:schemeClr val="bg1"/>
                        </a:solidFill>
                        <a:effectLst/>
                        <a:latin typeface="Bahnschrift" panose="020B0502040204020203" pitchFamily="34" charset="0"/>
                      </a:endParaRPr>
                    </a:p>
                    <a:p>
                      <a:pPr marL="0" marR="71755" indent="0" algn="ctr">
                        <a:lnSpc>
                          <a:spcPct val="100000"/>
                        </a:lnSpc>
                        <a:spcAft>
                          <a:spcPts val="0"/>
                        </a:spcAft>
                      </a:pPr>
                      <a:r>
                        <a:rPr lang="uz-Cyrl-UZ" sz="2000" dirty="0">
                          <a:ln>
                            <a:solidFill>
                              <a:schemeClr val="bg1"/>
                            </a:solidFill>
                          </a:ln>
                          <a:solidFill>
                            <a:schemeClr val="bg1"/>
                          </a:solidFill>
                          <a:effectLst/>
                          <a:latin typeface="Bahnschrift" panose="020B0502040204020203" pitchFamily="34" charset="0"/>
                        </a:rPr>
                        <a:t>(</a:t>
                      </a:r>
                      <a:r>
                        <a:rPr lang="en-US" sz="2000" dirty="0" err="1">
                          <a:ln>
                            <a:solidFill>
                              <a:schemeClr val="bg1"/>
                            </a:solidFill>
                          </a:ln>
                          <a:solidFill>
                            <a:schemeClr val="bg1"/>
                          </a:solidFill>
                          <a:effectLst/>
                          <a:latin typeface="Bahnschrift" panose="020B0502040204020203" pitchFamily="34" charset="0"/>
                        </a:rPr>
                        <a:t>soat</a:t>
                      </a:r>
                      <a:r>
                        <a:rPr lang="uz-Cyrl-UZ" sz="2000" dirty="0">
                          <a:ln>
                            <a:solidFill>
                              <a:schemeClr val="bg1"/>
                            </a:solidFill>
                          </a:ln>
                          <a:solidFill>
                            <a:schemeClr val="bg1"/>
                          </a:solidFill>
                          <a:effectLst/>
                          <a:latin typeface="Bahnschrift" panose="020B0502040204020203" pitchFamily="34" charset="0"/>
                        </a:rPr>
                        <a:t>)</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pPr marL="0" marR="71755" indent="0" algn="ctr">
                        <a:lnSpc>
                          <a:spcPct val="100000"/>
                        </a:lnSpc>
                        <a:spcAft>
                          <a:spcPts val="0"/>
                        </a:spcAft>
                      </a:pPr>
                      <a:r>
                        <a:rPr lang="en-US" sz="2000" dirty="0">
                          <a:ln>
                            <a:solidFill>
                              <a:schemeClr val="bg1"/>
                            </a:solidFill>
                          </a:ln>
                          <a:solidFill>
                            <a:schemeClr val="bg1"/>
                          </a:solidFill>
                          <a:effectLst/>
                          <a:latin typeface="Bahnschrift" panose="020B0502040204020203" pitchFamily="34" charset="0"/>
                        </a:rPr>
                        <a:t>Jami </a:t>
                      </a:r>
                      <a:r>
                        <a:rPr lang="en-US" sz="2000" dirty="0" err="1">
                          <a:ln>
                            <a:solidFill>
                              <a:schemeClr val="bg1"/>
                            </a:solidFill>
                          </a:ln>
                          <a:solidFill>
                            <a:schemeClr val="bg1"/>
                          </a:solidFill>
                          <a:effectLst/>
                          <a:latin typeface="Bahnschrift" panose="020B0502040204020203" pitchFamily="34" charset="0"/>
                        </a:rPr>
                        <a:t>yuklama</a:t>
                      </a:r>
                      <a:endParaRPr lang="ru-RU" sz="2000" dirty="0">
                        <a:ln>
                          <a:solidFill>
                            <a:schemeClr val="bg1"/>
                          </a:solidFill>
                        </a:ln>
                        <a:solidFill>
                          <a:schemeClr val="bg1"/>
                        </a:solidFill>
                        <a:effectLst/>
                        <a:latin typeface="Bahnschrift" panose="020B0502040204020203" pitchFamily="34" charset="0"/>
                      </a:endParaRPr>
                    </a:p>
                    <a:p>
                      <a:pPr marL="0" marR="71755" indent="0" algn="ctr">
                        <a:lnSpc>
                          <a:spcPct val="100000"/>
                        </a:lnSpc>
                        <a:spcAft>
                          <a:spcPts val="0"/>
                        </a:spcAft>
                      </a:pPr>
                      <a:r>
                        <a:rPr lang="uz-Cyrl-UZ" sz="2000" dirty="0">
                          <a:ln>
                            <a:solidFill>
                              <a:schemeClr val="bg1"/>
                            </a:solidFill>
                          </a:ln>
                          <a:solidFill>
                            <a:schemeClr val="bg1"/>
                          </a:solidFill>
                          <a:effectLst/>
                          <a:latin typeface="Bahnschrift" panose="020B0502040204020203" pitchFamily="34" charset="0"/>
                        </a:rPr>
                        <a:t>(</a:t>
                      </a:r>
                      <a:r>
                        <a:rPr lang="en-US" sz="2000" dirty="0" err="1">
                          <a:ln>
                            <a:solidFill>
                              <a:schemeClr val="bg1"/>
                            </a:solidFill>
                          </a:ln>
                          <a:solidFill>
                            <a:schemeClr val="bg1"/>
                          </a:solidFill>
                          <a:effectLst/>
                          <a:latin typeface="Bahnschrift" panose="020B0502040204020203" pitchFamily="34" charset="0"/>
                        </a:rPr>
                        <a:t>soat</a:t>
                      </a:r>
                      <a:r>
                        <a:rPr lang="uz-Cyrl-UZ" sz="2000" dirty="0">
                          <a:ln>
                            <a:solidFill>
                              <a:schemeClr val="bg1"/>
                            </a:solidFill>
                          </a:ln>
                          <a:solidFill>
                            <a:schemeClr val="bg1"/>
                          </a:solidFill>
                          <a:effectLst/>
                          <a:latin typeface="Bahnschrift" panose="020B0502040204020203" pitchFamily="34" charset="0"/>
                        </a:rPr>
                        <a:t>)</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76808199"/>
                  </a:ext>
                </a:extLst>
              </a:tr>
              <a:tr h="3601163">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71755" indent="0" algn="ctr">
                        <a:lnSpc>
                          <a:spcPct val="100000"/>
                        </a:lnSpc>
                      </a:pPr>
                      <a:r>
                        <a:rPr lang="en-US" sz="2000" dirty="0">
                          <a:ln>
                            <a:solidFill>
                              <a:schemeClr val="bg1"/>
                            </a:solidFill>
                          </a:ln>
                          <a:solidFill>
                            <a:schemeClr val="bg1"/>
                          </a:solidFill>
                          <a:effectLst/>
                          <a:latin typeface="Bahnschrift" panose="020B0502040204020203" pitchFamily="34" charset="0"/>
                        </a:rPr>
                        <a:t>Jami:</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71755" indent="0"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Ma’ruza</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71755"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Amaliy</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71755" indent="0" algn="ctr">
                        <a:lnSpc>
                          <a:spcPct val="100000"/>
                        </a:lnSpc>
                        <a:spcAft>
                          <a:spcPts val="0"/>
                        </a:spcAft>
                      </a:pPr>
                      <a:r>
                        <a:rPr lang="en-US" sz="2000" dirty="0" err="1">
                          <a:ln>
                            <a:solidFill>
                              <a:schemeClr val="bg1"/>
                            </a:solidFill>
                          </a:ln>
                          <a:solidFill>
                            <a:schemeClr val="bg1"/>
                          </a:solidFill>
                          <a:effectLst/>
                          <a:latin typeface="Bahnschrift" panose="020B0502040204020203" pitchFamily="34" charset="0"/>
                        </a:rPr>
                        <a:t>Laboratoriya</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71755" indent="0" algn="ctr">
                        <a:lnSpc>
                          <a:spcPct val="100000"/>
                        </a:lnSpc>
                        <a:spcAft>
                          <a:spcPts val="0"/>
                        </a:spcAft>
                      </a:pPr>
                      <a:r>
                        <a:rPr lang="fr-FR" sz="2000" dirty="0">
                          <a:ln>
                            <a:solidFill>
                              <a:schemeClr val="bg1"/>
                            </a:solidFill>
                          </a:ln>
                          <a:solidFill>
                            <a:schemeClr val="bg1"/>
                          </a:solidFill>
                          <a:effectLst/>
                          <a:latin typeface="Bahnschrift" panose="020B0502040204020203" pitchFamily="34" charset="0"/>
                        </a:rPr>
                        <a:t>Seminar</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405839061"/>
                  </a:ext>
                </a:extLst>
              </a:tr>
              <a:tr h="1208722">
                <a:tc>
                  <a:txBody>
                    <a:bodyPr/>
                    <a:lstStyle/>
                    <a:p>
                      <a:pPr algn="ctr">
                        <a:lnSpc>
                          <a:spcPct val="100000"/>
                        </a:lnSpc>
                      </a:pPr>
                      <a:r>
                        <a:rPr lang="en-US" sz="2000" dirty="0">
                          <a:ln>
                            <a:solidFill>
                              <a:schemeClr val="bg1"/>
                            </a:solidFill>
                          </a:ln>
                          <a:solidFill>
                            <a:schemeClr val="bg1"/>
                          </a:solidFill>
                          <a:effectLst/>
                          <a:latin typeface="Bahnschrift" panose="020B0502040204020203" pitchFamily="34" charset="0"/>
                        </a:rPr>
                        <a:t>4</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marL="0" indent="0" algn="ctr">
                        <a:lnSpc>
                          <a:spcPct val="100000"/>
                        </a:lnSpc>
                      </a:pPr>
                      <a:r>
                        <a:rPr lang="en-US" sz="2000" dirty="0" err="1">
                          <a:ln>
                            <a:solidFill>
                              <a:schemeClr val="bg1"/>
                            </a:solidFill>
                          </a:ln>
                          <a:solidFill>
                            <a:schemeClr val="bg1"/>
                          </a:solidFill>
                          <a:effectLst/>
                          <a:latin typeface="Bahnschrift" panose="020B0502040204020203" pitchFamily="34" charset="0"/>
                        </a:rPr>
                        <a:t>Dinamik</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sahifalarni</a:t>
                      </a:r>
                      <a:r>
                        <a:rPr lang="en-US" sz="2000" dirty="0">
                          <a:ln>
                            <a:solidFill>
                              <a:schemeClr val="bg1"/>
                            </a:solidFill>
                          </a:ln>
                          <a:solidFill>
                            <a:schemeClr val="bg1"/>
                          </a:solidFill>
                          <a:effectLst/>
                          <a:latin typeface="Bahnschrift" panose="020B0502040204020203" pitchFamily="34" charset="0"/>
                        </a:rPr>
                        <a:t> </a:t>
                      </a:r>
                      <a:r>
                        <a:rPr lang="en-US" sz="2000" dirty="0" err="1">
                          <a:ln>
                            <a:solidFill>
                              <a:schemeClr val="bg1"/>
                            </a:solidFill>
                          </a:ln>
                          <a:solidFill>
                            <a:schemeClr val="bg1"/>
                          </a:solidFill>
                          <a:effectLst/>
                          <a:latin typeface="Bahnschrift" panose="020B0502040204020203" pitchFamily="34" charset="0"/>
                        </a:rPr>
                        <a:t>loyihalashtirish</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6</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6</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90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20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40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30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90</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180</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98261539"/>
                  </a:ext>
                </a:extLst>
              </a:tr>
              <a:tr h="1208722">
                <a:tc>
                  <a:txBody>
                    <a:bodyPr/>
                    <a:lstStyle/>
                    <a:p>
                      <a:pPr algn="ctr">
                        <a:lnSpc>
                          <a:spcPct val="100000"/>
                        </a:lnSpc>
                      </a:pPr>
                      <a:r>
                        <a:rPr lang="ru-RU" sz="2000" dirty="0">
                          <a:ln>
                            <a:solidFill>
                              <a:schemeClr val="bg1"/>
                            </a:solidFill>
                          </a:ln>
                          <a:solidFill>
                            <a:schemeClr val="bg1"/>
                          </a:solidFill>
                          <a:effectLst/>
                          <a:latin typeface="Bahnschrift" panose="020B0502040204020203" pitchFamily="34" charset="0"/>
                        </a:rPr>
                        <a:t> </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gridSpan="2">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Jami:</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153508" marR="153508" marT="76754" marB="7675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6</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lnSpc>
                          <a:spcPct val="100000"/>
                        </a:lnSpc>
                      </a:pPr>
                      <a:r>
                        <a:rPr lang="en-US" sz="2000" dirty="0">
                          <a:ln>
                            <a:solidFill>
                              <a:schemeClr val="bg1"/>
                            </a:solidFill>
                          </a:ln>
                          <a:solidFill>
                            <a:schemeClr val="bg1"/>
                          </a:solidFill>
                          <a:effectLst/>
                          <a:latin typeface="Bahnschrift" panose="020B0502040204020203" pitchFamily="34" charset="0"/>
                        </a:rPr>
                        <a:t>6</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90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20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40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algn="ctr">
                        <a:lnSpc>
                          <a:spcPct val="100000"/>
                        </a:lnSpc>
                      </a:pPr>
                      <a:r>
                        <a:rPr lang="en-US" sz="2000" dirty="0">
                          <a:ln>
                            <a:solidFill>
                              <a:schemeClr val="bg1"/>
                            </a:solidFill>
                          </a:ln>
                          <a:solidFill>
                            <a:schemeClr val="bg1"/>
                          </a:solidFill>
                          <a:effectLst/>
                          <a:latin typeface="Bahnschrift" panose="020B0502040204020203" pitchFamily="34" charset="0"/>
                        </a:rPr>
                        <a:t>30</a:t>
                      </a:r>
                      <a:endParaRPr lang="ru-RU" sz="2000" dirty="0">
                        <a:ln>
                          <a:solidFill>
                            <a:schemeClr val="bg1"/>
                          </a:solidFill>
                        </a:ln>
                        <a:solidFill>
                          <a:schemeClr val="bg1"/>
                        </a:solidFill>
                        <a:effectLst/>
                        <a:latin typeface="Bahnschrift" panose="020B0502040204020203" pitchFamily="34" charset="0"/>
                        <a:ea typeface="Times New Roman" panose="02020603050405020304" pitchFamily="18"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90</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2540" marR="88900" algn="ctr">
                        <a:lnSpc>
                          <a:spcPct val="100000"/>
                        </a:lnSpc>
                        <a:spcBef>
                          <a:spcPts val="200"/>
                        </a:spcBef>
                        <a:spcAft>
                          <a:spcPts val="200"/>
                        </a:spcAft>
                      </a:pPr>
                      <a:r>
                        <a:rPr lang="en-US" sz="2000" dirty="0">
                          <a:ln>
                            <a:solidFill>
                              <a:schemeClr val="bg1"/>
                            </a:solidFill>
                          </a:ln>
                          <a:solidFill>
                            <a:schemeClr val="bg1"/>
                          </a:solidFill>
                          <a:effectLst/>
                          <a:latin typeface="Bahnschrift" panose="020B0502040204020203" pitchFamily="34" charset="0"/>
                        </a:rPr>
                        <a:t>180</a:t>
                      </a:r>
                      <a:endParaRPr lang="ru-RU" sz="2000" dirty="0">
                        <a:ln>
                          <a:solidFill>
                            <a:schemeClr val="bg1"/>
                          </a:solidFill>
                        </a:ln>
                        <a:solidFill>
                          <a:schemeClr val="bg1"/>
                        </a:solidFill>
                        <a:effectLst/>
                        <a:latin typeface="Bahnschrift" panose="020B0502040204020203" pitchFamily="34" charset="0"/>
                        <a:ea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60216847"/>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698510" y="3579874"/>
            <a:ext cx="6267642" cy="4050464"/>
          </a:xfrm>
          <a:custGeom>
            <a:avLst/>
            <a:gdLst/>
            <a:ahLst/>
            <a:cxnLst/>
            <a:rect l="l" t="t" r="r" b="b"/>
            <a:pathLst>
              <a:path w="6267642" h="4050464">
                <a:moveTo>
                  <a:pt x="0" y="0"/>
                </a:moveTo>
                <a:lnTo>
                  <a:pt x="6267642" y="0"/>
                </a:lnTo>
                <a:lnTo>
                  <a:pt x="6267642" y="4050464"/>
                </a:lnTo>
                <a:lnTo>
                  <a:pt x="0" y="4050464"/>
                </a:lnTo>
                <a:lnTo>
                  <a:pt x="0" y="0"/>
                </a:lnTo>
                <a:close/>
              </a:path>
            </a:pathLst>
          </a:custGeom>
          <a:blipFill>
            <a:blip r:embed="rId3"/>
            <a:stretch>
              <a:fillRect/>
            </a:stretch>
          </a:blipFill>
        </p:spPr>
      </p:sp>
      <p:sp>
        <p:nvSpPr>
          <p:cNvPr id="4" name="Freeform 4"/>
          <p:cNvSpPr/>
          <p:nvPr/>
        </p:nvSpPr>
        <p:spPr>
          <a:xfrm>
            <a:off x="-340989" y="196816"/>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1501494" y="1844421"/>
            <a:ext cx="7109106" cy="1142749"/>
          </a:xfrm>
          <a:prstGeom prst="rect">
            <a:avLst/>
          </a:prstGeom>
        </p:spPr>
        <p:txBody>
          <a:bodyPr wrap="square" lIns="0" tIns="0" rIns="0" bIns="0" rtlCol="0" anchor="t">
            <a:spAutoFit/>
          </a:bodyPr>
          <a:lstStyle/>
          <a:p>
            <a:pPr algn="l">
              <a:lnSpc>
                <a:spcPts val="4620"/>
              </a:lnSpc>
            </a:pPr>
            <a:r>
              <a:rPr lang="en-US" sz="3300" b="1" dirty="0">
                <a:solidFill>
                  <a:srgbClr val="FFFFFF"/>
                </a:solidFill>
                <a:latin typeface="Bahnschrift" panose="020B0502040204020203" pitchFamily="34" charset="0"/>
                <a:ea typeface="TT Supermolot Neue Expanded Bold"/>
                <a:cs typeface="TT Supermolot Neue Expanded Bold"/>
                <a:sym typeface="TT Supermolot Neue Expanded Bold"/>
              </a:rPr>
              <a:t>“WEB SAHIFALAR VERSTKASI” FANINI O‘QITISHDAN MAQSAD</a:t>
            </a:r>
          </a:p>
        </p:txBody>
      </p:sp>
      <p:sp>
        <p:nvSpPr>
          <p:cNvPr id="6" name="TextBox 6"/>
          <p:cNvSpPr txBox="1"/>
          <p:nvPr/>
        </p:nvSpPr>
        <p:spPr>
          <a:xfrm>
            <a:off x="9570516" y="1804352"/>
            <a:ext cx="7307339" cy="6319422"/>
          </a:xfrm>
          <a:prstGeom prst="rect">
            <a:avLst/>
          </a:prstGeom>
        </p:spPr>
        <p:txBody>
          <a:bodyPr lIns="0" tIns="0" rIns="0" bIns="0" rtlCol="0" anchor="t">
            <a:spAutoFit/>
          </a:bodyPr>
          <a:lstStyle/>
          <a:p>
            <a:pPr marL="0" lvl="0" indent="0" algn="just">
              <a:lnSpc>
                <a:spcPts val="3079"/>
              </a:lnSpc>
              <a:spcBef>
                <a:spcPct val="0"/>
              </a:spcBef>
            </a:pPr>
            <a:r>
              <a:rPr lang="en-US" sz="2199">
                <a:solidFill>
                  <a:srgbClr val="FFFFFF"/>
                </a:solidFill>
                <a:latin typeface="Bahnschrift" panose="020B0502040204020203" pitchFamily="34" charset="0"/>
                <a:ea typeface="TT Supermolot Neue Expanded"/>
                <a:cs typeface="TT Supermolot Neue Expanded"/>
                <a:sym typeface="TT Supermolot Neue Expanded"/>
              </a:rPr>
              <a:t>Web sahifalar verstkasi fanini Noshirlik yo‘nalishida o‘qitishdan asosiy maqsad — talabalarga zamonaviy veb-dizayn va responsiv sahifalar yaratish texnologiyalarini o‘rgatish orqali, ularning noshirlik sohasida raqamli nashrlarni yaratish va boshqarish uchun zarur bo‘lgan amaliy ko‘nikmalarini shakllantirishdir. Ushbu fan yordamida talabalar veb-sahifalarni turli qurilmalarga moslashtirish, matn va grafikalarni jozibador hamda o‘quvchilarga qulay tarzda taqdim etish, shuningdek, mustaqil va jamoaviy loyihalarda samarali ishlash imkoniyatiga ega bo‘ladilar. Natijada, talabalarning raqamli nashrlar va onlayn platformalar yaratish borasidagi bilim va malakalari oshib, zamonaviy noshirlik faoliyatida raqobatbardosh mutaxassis sifatida yetishib chiqishlari ta’minlanadi.</a:t>
            </a:r>
          </a:p>
          <a:p>
            <a:pPr marL="0" lvl="0" indent="0" algn="just">
              <a:lnSpc>
                <a:spcPts val="3079"/>
              </a:lnSpc>
              <a:spcBef>
                <a:spcPct val="0"/>
              </a:spcBef>
            </a:pPr>
            <a:endParaRPr lang="en-US" sz="2199">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7" name="Freeform 7"/>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6589490" y="330267"/>
            <a:ext cx="3397020" cy="562052"/>
          </a:xfrm>
          <a:custGeom>
            <a:avLst/>
            <a:gdLst/>
            <a:ahLst/>
            <a:cxnLst/>
            <a:rect l="l" t="t" r="r" b="b"/>
            <a:pathLst>
              <a:path w="3397020" h="562052">
                <a:moveTo>
                  <a:pt x="0" y="0"/>
                </a:moveTo>
                <a:lnTo>
                  <a:pt x="3397020" y="0"/>
                </a:lnTo>
                <a:lnTo>
                  <a:pt x="3397020" y="562053"/>
                </a:lnTo>
                <a:lnTo>
                  <a:pt x="0" y="56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36104" t="-51985" r="-36104" b="-51985"/>
            </a:stretch>
          </a:blipFill>
        </p:spPr>
      </p:sp>
      <p:sp>
        <p:nvSpPr>
          <p:cNvPr id="3" name="TextBox 3"/>
          <p:cNvSpPr txBox="1"/>
          <p:nvPr/>
        </p:nvSpPr>
        <p:spPr>
          <a:xfrm>
            <a:off x="2816095" y="309246"/>
            <a:ext cx="13631043" cy="632033"/>
          </a:xfrm>
          <a:prstGeom prst="rect">
            <a:avLst/>
          </a:prstGeom>
        </p:spPr>
        <p:txBody>
          <a:bodyPr lIns="0" tIns="0" rIns="0" bIns="0" rtlCol="0" anchor="t">
            <a:spAutoFit/>
          </a:bodyPr>
          <a:lstStyle/>
          <a:p>
            <a:pPr marL="0" lvl="0" indent="0" algn="ctr">
              <a:lnSpc>
                <a:spcPts val="5460"/>
              </a:lnSpc>
              <a:spcBef>
                <a:spcPct val="0"/>
              </a:spcBef>
            </a:pPr>
            <a:r>
              <a:rPr lang="en-US" sz="3900" b="1" dirty="0">
                <a:solidFill>
                  <a:srgbClr val="FFFFFF"/>
                </a:solidFill>
                <a:latin typeface="Bahnschrift" panose="020B0502040204020203" pitchFamily="34" charset="0"/>
                <a:ea typeface="TT Supermolot Neue Expanded Bold"/>
                <a:cs typeface="TT Supermolot Neue Expanded Bold"/>
                <a:sym typeface="TT Supermolot Neue Expanded Bold"/>
              </a:rPr>
              <a:t>FANNI O‘QITISHDAN KUTILAYOTGAN NATIJALAR</a:t>
            </a:r>
          </a:p>
        </p:txBody>
      </p:sp>
      <p:sp>
        <p:nvSpPr>
          <p:cNvPr id="4" name="TextBox 4"/>
          <p:cNvSpPr txBox="1"/>
          <p:nvPr/>
        </p:nvSpPr>
        <p:spPr>
          <a:xfrm>
            <a:off x="1028700" y="1208817"/>
            <a:ext cx="9474327" cy="8273612"/>
          </a:xfrm>
          <a:prstGeom prst="rect">
            <a:avLst/>
          </a:prstGeom>
        </p:spPr>
        <p:txBody>
          <a:bodyPr lIns="0" tIns="0" rIns="0" bIns="0" rtlCol="0" anchor="t">
            <a:spAutoFit/>
          </a:bodyPr>
          <a:lstStyle/>
          <a:p>
            <a:pPr algn="just">
              <a:lnSpc>
                <a:spcPts val="2660"/>
              </a:lnSpc>
            </a:pPr>
            <a:r>
              <a:rPr lang="en-US" sz="1900" dirty="0">
                <a:solidFill>
                  <a:srgbClr val="FFFFFF"/>
                </a:solidFill>
                <a:latin typeface="Bahnschrift" panose="020B0502040204020203" pitchFamily="34" charset="0"/>
                <a:ea typeface="TT Supermolot Neue Expanded"/>
                <a:cs typeface="TT Supermolot Neue Expanded"/>
                <a:sym typeface="TT Supermolot Neue Expanded"/>
              </a:rPr>
              <a:t>“Web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sahifalar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verstkasi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fanini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o‘rganish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jarayonida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quyidagi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nazariy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bilim</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amaliy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ko‘nikmalarga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bo‘lishlari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kutiladi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a:solidFill>
                  <a:srgbClr val="FFFFFF"/>
                </a:solidFill>
                <a:latin typeface="Bahnschrift" panose="020B0502040204020203" pitchFamily="34" charset="0"/>
                <a:ea typeface="TT Supermolot Neue Expanded"/>
                <a:cs typeface="TT Supermolot Neue Expanded"/>
                <a:sym typeface="TT Supermolot Neue Expanded"/>
              </a:rPr>
              <a:t>Bootstrap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freymvorkining</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asosiy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tushunchalarini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egallash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konteynerlar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grid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tizimi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tayyor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komponentlar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tugmalar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modal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oynalar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navigatsiya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panellari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kartalar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bilan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ishlash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ularni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veb-sahifalarga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integratsiya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qilish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dastlabki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bilimlarni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amalda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qo‘llay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Adaptiv</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interaktiv</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veb-sahifalar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yaratish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HTML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CSS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asosida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Bootstrap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yordamida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foydalanuvchiga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moslashuvchan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interfeyslar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ishlab</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chiqish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xil</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ekran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o‘lchamlarida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to‘g‘ri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ko‘rinishini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ta'minlay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Raqamli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nashrlar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uchun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zamonaviy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funksional</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yechimlar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ishlab</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chiqish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elektron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jurnallar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veb-kitoblar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bloglar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kabi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nashr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formatlari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uchun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sahifalarning</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tuzilmasini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yaratish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Bootstrap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komponentlari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orqali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mazmun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uyg‘unligini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ta’minlash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Muammoli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vaziyatlarini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tahlil</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qilish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ijodiy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yechimlar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taklif</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qilish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real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loyiha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misolida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foydalanuvchi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ehtiyojlarini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hisobga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olgan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holda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sahifa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tuzilmasini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ishlab</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chiqish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elementlarini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joylashtirish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funksional</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tarzda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uyg‘unlashtirish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Foydalanuvchi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tajribasini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(UX)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hisobga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olgan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holda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yaratish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interfeys</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elementlarini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to‘g‘ri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joylashtirish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o‘quvchanlik</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vizual</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muvozanat</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navigatsiyaning</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qulayligini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ta'minlash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bo‘yicha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bilim</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ko‘nikmalarga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bo‘lish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a:p>
            <a:pPr marL="410211" lvl="1" indent="-205106" algn="just">
              <a:lnSpc>
                <a:spcPts val="2660"/>
              </a:lnSpc>
              <a:buAutoNum type="arabicPeriod"/>
            </a:pP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Kasbiy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faoliyatga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tayyorgarlik</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ko‘rish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veb-tahririyatlar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internet-</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nashrlar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raqamli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media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loyihalarda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ishlash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uchun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zarur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bo‘lgan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web-</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verstka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asoslarini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chuqur</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o‘zlashtirish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hamda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Bootstrap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kabi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zamonaviy</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vositalardan</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foydalanishni</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puxta</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900" dirty="0" err="1">
                <a:solidFill>
                  <a:srgbClr val="FFFFFF"/>
                </a:solidFill>
                <a:latin typeface="Bahnschrift" panose="020B0502040204020203" pitchFamily="34" charset="0"/>
                <a:ea typeface="TT Supermolot Neue Expanded"/>
                <a:cs typeface="TT Supermolot Neue Expanded"/>
                <a:sym typeface="TT Supermolot Neue Expanded"/>
              </a:rPr>
              <a:t>egallash</a:t>
            </a:r>
            <a:r>
              <a:rPr lang="en-US" sz="19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5" name="Freeform 5"/>
          <p:cNvSpPr/>
          <p:nvPr/>
        </p:nvSpPr>
        <p:spPr>
          <a:xfrm>
            <a:off x="11571031" y="2382835"/>
            <a:ext cx="6327708" cy="5948046"/>
          </a:xfrm>
          <a:custGeom>
            <a:avLst/>
            <a:gdLst/>
            <a:ahLst/>
            <a:cxnLst/>
            <a:rect l="l" t="t" r="r" b="b"/>
            <a:pathLst>
              <a:path w="6327708" h="5948046">
                <a:moveTo>
                  <a:pt x="0" y="0"/>
                </a:moveTo>
                <a:lnTo>
                  <a:pt x="6327708" y="0"/>
                </a:lnTo>
                <a:lnTo>
                  <a:pt x="6327708" y="5948045"/>
                </a:lnTo>
                <a:lnTo>
                  <a:pt x="0" y="5948045"/>
                </a:lnTo>
                <a:lnTo>
                  <a:pt x="0" y="0"/>
                </a:lnTo>
                <a:close/>
              </a:path>
            </a:pathLst>
          </a:custGeom>
          <a:blipFill>
            <a:blip r:embed="rId3"/>
            <a:stretch>
              <a:fillRect/>
            </a:stretch>
          </a:blipFill>
        </p:spPr>
      </p:sp>
      <p:sp>
        <p:nvSpPr>
          <p:cNvPr id="6" name="Freeform 6"/>
          <p:cNvSpPr/>
          <p:nvPr/>
        </p:nvSpPr>
        <p:spPr>
          <a:xfrm>
            <a:off x="-875567" y="249779"/>
            <a:ext cx="1751134" cy="1124105"/>
          </a:xfrm>
          <a:custGeom>
            <a:avLst/>
            <a:gdLst/>
            <a:ahLst/>
            <a:cxnLst/>
            <a:rect l="l" t="t" r="r" b="b"/>
            <a:pathLst>
              <a:path w="1751134" h="1124105">
                <a:moveTo>
                  <a:pt x="0" y="0"/>
                </a:moveTo>
                <a:lnTo>
                  <a:pt x="1751134" y="0"/>
                </a:lnTo>
                <a:lnTo>
                  <a:pt x="1751134" y="1124104"/>
                </a:lnTo>
                <a:lnTo>
                  <a:pt x="0" y="11241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6543759" y="1639594"/>
            <a:ext cx="3397020" cy="562052"/>
          </a:xfrm>
          <a:custGeom>
            <a:avLst/>
            <a:gdLst/>
            <a:ahLst/>
            <a:cxnLst/>
            <a:rect l="l" t="t" r="r" b="b"/>
            <a:pathLst>
              <a:path w="3397020" h="562052">
                <a:moveTo>
                  <a:pt x="0" y="0"/>
                </a:moveTo>
                <a:lnTo>
                  <a:pt x="3397020" y="0"/>
                </a:lnTo>
                <a:lnTo>
                  <a:pt x="3397020" y="562053"/>
                </a:lnTo>
                <a:lnTo>
                  <a:pt x="0" y="5620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Freeform 3"/>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2275146" y="6829117"/>
            <a:ext cx="1565545" cy="259027"/>
          </a:xfrm>
          <a:custGeom>
            <a:avLst/>
            <a:gdLst/>
            <a:ahLst/>
            <a:cxnLst/>
            <a:rect l="l" t="t" r="r" b="b"/>
            <a:pathLst>
              <a:path w="1565545" h="259027">
                <a:moveTo>
                  <a:pt x="0" y="0"/>
                </a:moveTo>
                <a:lnTo>
                  <a:pt x="1565546" y="0"/>
                </a:lnTo>
                <a:lnTo>
                  <a:pt x="1565546" y="259027"/>
                </a:lnTo>
                <a:lnTo>
                  <a:pt x="0" y="259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6543759" y="1639594"/>
            <a:ext cx="3397020" cy="562052"/>
          </a:xfrm>
          <a:custGeom>
            <a:avLst/>
            <a:gdLst/>
            <a:ahLst/>
            <a:cxnLst/>
            <a:rect l="l" t="t" r="r" b="b"/>
            <a:pathLst>
              <a:path w="3397020" h="562052">
                <a:moveTo>
                  <a:pt x="0" y="0"/>
                </a:moveTo>
                <a:lnTo>
                  <a:pt x="3397020" y="0"/>
                </a:lnTo>
                <a:lnTo>
                  <a:pt x="3397020" y="562053"/>
                </a:lnTo>
                <a:lnTo>
                  <a:pt x="0" y="5620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TextBox 7"/>
          <p:cNvSpPr txBox="1"/>
          <p:nvPr/>
        </p:nvSpPr>
        <p:spPr>
          <a:xfrm>
            <a:off x="2739564" y="624547"/>
            <a:ext cx="12808872" cy="1290738"/>
          </a:xfrm>
          <a:prstGeom prst="rect">
            <a:avLst/>
          </a:prstGeom>
        </p:spPr>
        <p:txBody>
          <a:bodyPr lIns="0" tIns="0" rIns="0" bIns="0" rtlCol="0" anchor="t">
            <a:spAutoFit/>
          </a:bodyPr>
          <a:lstStyle/>
          <a:p>
            <a:pPr algn="ctr">
              <a:lnSpc>
                <a:spcPts val="5180"/>
              </a:lnSpc>
            </a:pPr>
            <a:r>
              <a:rPr lang="en-US" sz="3700" b="1" dirty="0">
                <a:solidFill>
                  <a:srgbClr val="FFFFFF"/>
                </a:solidFill>
                <a:latin typeface="Bahnschrift" panose="020B0502040204020203" pitchFamily="34" charset="0"/>
                <a:ea typeface="TT Supermolot Neue Expanded Bold"/>
                <a:cs typeface="TT Supermolot Neue Expanded Bold"/>
                <a:sym typeface="TT Supermolot Neue Expanded Bold"/>
              </a:rPr>
              <a:t>“WEB SAHIFALAR VERSTKASI” FANINI O‘QITISH BO‘YICHA TA’LIM NATIJALARI</a:t>
            </a:r>
          </a:p>
        </p:txBody>
      </p:sp>
      <p:grpSp>
        <p:nvGrpSpPr>
          <p:cNvPr id="8" name="Group 8"/>
          <p:cNvGrpSpPr/>
          <p:nvPr/>
        </p:nvGrpSpPr>
        <p:grpSpPr>
          <a:xfrm>
            <a:off x="2176922" y="2920184"/>
            <a:ext cx="13310306" cy="5871959"/>
            <a:chOff x="0" y="-47625"/>
            <a:chExt cx="17747075" cy="7829278"/>
          </a:xfrm>
        </p:grpSpPr>
        <p:sp>
          <p:nvSpPr>
            <p:cNvPr id="9" name="TextBox 9"/>
            <p:cNvSpPr txBox="1"/>
            <p:nvPr/>
          </p:nvSpPr>
          <p:spPr>
            <a:xfrm>
              <a:off x="0" y="6542681"/>
              <a:ext cx="5065681" cy="811504"/>
            </a:xfrm>
            <a:prstGeom prst="rect">
              <a:avLst/>
            </a:prstGeom>
          </p:spPr>
          <p:txBody>
            <a:bodyPr lIns="0" tIns="0" rIns="0" bIns="0" rtlCol="0" anchor="t">
              <a:spAutoFit/>
            </a:bodyPr>
            <a:lstStyle/>
            <a:p>
              <a:pPr algn="l">
                <a:lnSpc>
                  <a:spcPts val="2520"/>
                </a:lnSpc>
              </a:pP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sahifa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strukturasini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tashkil</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etish</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printsiplari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10" name="TextBox 10"/>
            <p:cNvSpPr txBox="1"/>
            <p:nvPr/>
          </p:nvSpPr>
          <p:spPr>
            <a:xfrm>
              <a:off x="6340697" y="6542681"/>
              <a:ext cx="5065681" cy="811504"/>
            </a:xfrm>
            <a:prstGeom prst="rect">
              <a:avLst/>
            </a:prstGeom>
          </p:spPr>
          <p:txBody>
            <a:bodyPr lIns="0" tIns="0" rIns="0" bIns="0" rtlCol="0" anchor="t">
              <a:spAutoFit/>
            </a:bodyPr>
            <a:lstStyle/>
            <a:p>
              <a:pPr algn="l">
                <a:lnSpc>
                  <a:spcPts val="2520"/>
                </a:lnSpc>
              </a:pP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Veb-dizayn</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elementlari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ularning</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xususiyatlari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moslashuvchanligi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11" name="TextBox 11"/>
            <p:cNvSpPr txBox="1"/>
            <p:nvPr/>
          </p:nvSpPr>
          <p:spPr>
            <a:xfrm>
              <a:off x="12681394" y="6542681"/>
              <a:ext cx="5065681" cy="1238972"/>
            </a:xfrm>
            <a:prstGeom prst="rect">
              <a:avLst/>
            </a:prstGeom>
          </p:spPr>
          <p:txBody>
            <a:bodyPr lIns="0" tIns="0" rIns="0" bIns="0" rtlCol="0" anchor="t">
              <a:spAutoFit/>
            </a:bodyPr>
            <a:lstStyle/>
            <a:p>
              <a:pPr marL="0" lvl="0" indent="0" algn="l">
                <a:lnSpc>
                  <a:spcPts val="2520"/>
                </a:lnSpc>
                <a:spcBef>
                  <a:spcPct val="0"/>
                </a:spcBef>
              </a:pP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Zamonaviy</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veb-texnologiyalar</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ularning</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noshirlik</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sohasida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qo‘llanilishi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12" name="TextBox 12"/>
            <p:cNvSpPr txBox="1"/>
            <p:nvPr/>
          </p:nvSpPr>
          <p:spPr>
            <a:xfrm>
              <a:off x="0" y="2669149"/>
              <a:ext cx="5065681" cy="1238972"/>
            </a:xfrm>
            <a:prstGeom prst="rect">
              <a:avLst/>
            </a:prstGeom>
          </p:spPr>
          <p:txBody>
            <a:bodyPr lIns="0" tIns="0" rIns="0" bIns="0" rtlCol="0" anchor="t">
              <a:spAutoFit/>
            </a:bodyPr>
            <a:lstStyle/>
            <a:p>
              <a:pPr algn="l">
                <a:lnSpc>
                  <a:spcPts val="2520"/>
                </a:lnSpc>
              </a:pPr>
              <a:r>
                <a:rPr lang="en-US" sz="1800" dirty="0">
                  <a:solidFill>
                    <a:srgbClr val="FFFFFF"/>
                  </a:solidFill>
                  <a:latin typeface="Bahnschrift" panose="020B0502040204020203" pitchFamily="34" charset="0"/>
                  <a:ea typeface="TT Supermolot Neue Expanded"/>
                  <a:cs typeface="TT Supermolot Neue Expanded"/>
                  <a:sym typeface="TT Supermolot Neue Expanded"/>
                </a:rPr>
                <a:t>Bootstrap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ramkasining</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tuzilishi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asosiy</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komponentlari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funksiyalari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haqida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nazariy</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tushunchalar</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13" name="TextBox 13"/>
            <p:cNvSpPr txBox="1"/>
            <p:nvPr/>
          </p:nvSpPr>
          <p:spPr>
            <a:xfrm>
              <a:off x="6340697" y="2669149"/>
              <a:ext cx="5065681" cy="1243965"/>
            </a:xfrm>
            <a:prstGeom prst="rect">
              <a:avLst/>
            </a:prstGeom>
          </p:spPr>
          <p:txBody>
            <a:bodyPr lIns="0" tIns="0" rIns="0" bIns="0" rtlCol="0" anchor="t">
              <a:spAutoFit/>
            </a:bodyPr>
            <a:lstStyle/>
            <a:p>
              <a:pPr algn="l">
                <a:lnSpc>
                  <a:spcPts val="2520"/>
                </a:lnSpc>
              </a:pPr>
              <a:r>
                <a:rPr lang="en-US" sz="1800" dirty="0">
                  <a:solidFill>
                    <a:srgbClr val="FFFFFF"/>
                  </a:solidFill>
                  <a:latin typeface="Bahnschrift" panose="020B0502040204020203" pitchFamily="34" charset="0"/>
                  <a:ea typeface="TT Supermolot Neue Expanded"/>
                  <a:cs typeface="TT Supermolot Neue Expanded"/>
                  <a:sym typeface="TT Supermolot Neue Expanded"/>
                </a:rPr>
                <a:t>HTML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CSS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asoslari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ularning</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sahifa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yaratishda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roli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a:p>
              <a:pPr marL="0" lvl="0" indent="0" algn="l">
                <a:lnSpc>
                  <a:spcPts val="2520"/>
                </a:lnSpc>
                <a:spcBef>
                  <a:spcPct val="0"/>
                </a:spcBef>
              </a:pPr>
              <a:endParaRPr lang="en-US" sz="1800"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14" name="TextBox 14"/>
            <p:cNvSpPr txBox="1"/>
            <p:nvPr/>
          </p:nvSpPr>
          <p:spPr>
            <a:xfrm>
              <a:off x="12681394" y="2669149"/>
              <a:ext cx="5065681" cy="1238972"/>
            </a:xfrm>
            <a:prstGeom prst="rect">
              <a:avLst/>
            </a:prstGeom>
          </p:spPr>
          <p:txBody>
            <a:bodyPr lIns="0" tIns="0" rIns="0" bIns="0" rtlCol="0" anchor="t">
              <a:spAutoFit/>
            </a:bodyPr>
            <a:lstStyle/>
            <a:p>
              <a:pPr algn="l">
                <a:lnSpc>
                  <a:spcPts val="2520"/>
                </a:lnSpc>
              </a:pP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Responsiv</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tamoyillari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ularni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Bootstrap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yordamida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amalga</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1800" dirty="0" err="1">
                  <a:solidFill>
                    <a:srgbClr val="FFFFFF"/>
                  </a:solidFill>
                  <a:latin typeface="Bahnschrift" panose="020B0502040204020203" pitchFamily="34" charset="0"/>
                  <a:ea typeface="TT Supermolot Neue Expanded"/>
                  <a:cs typeface="TT Supermolot Neue Expanded"/>
                  <a:sym typeface="TT Supermolot Neue Expanded"/>
                </a:rPr>
                <a:t>oshirishusullari</a:t>
              </a:r>
              <a:r>
                <a:rPr lang="en-US" sz="1800"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15" name="TextBox 15"/>
            <p:cNvSpPr txBox="1"/>
            <p:nvPr/>
          </p:nvSpPr>
          <p:spPr>
            <a:xfrm>
              <a:off x="0" y="-47625"/>
              <a:ext cx="17078495" cy="1462402"/>
            </a:xfrm>
            <a:prstGeom prst="rect">
              <a:avLst/>
            </a:prstGeom>
          </p:spPr>
          <p:txBody>
            <a:bodyPr lIns="0" tIns="0" rIns="0" bIns="0" rtlCol="0" anchor="t">
              <a:spAutoFit/>
            </a:bodyPr>
            <a:lstStyle/>
            <a:p>
              <a:pPr algn="l">
                <a:lnSpc>
                  <a:spcPts val="2940"/>
                </a:lnSpc>
              </a:pPr>
              <a:r>
                <a:rPr lang="en-US" sz="2100">
                  <a:solidFill>
                    <a:srgbClr val="FFFFFF"/>
                  </a:solidFill>
                  <a:latin typeface="Bahnschrift" panose="020B0502040204020203" pitchFamily="34" charset="0"/>
                  <a:ea typeface="TT Supermolot Neue Expanded"/>
                  <a:cs typeface="TT Supermolot Neue Expanded"/>
                  <a:sym typeface="TT Supermolot Neue Expanded"/>
                </a:rPr>
                <a:t>USHBU FAN BO‘YICHA O‘QUV JARAYONI YAKUNIDA TALABALAR QUYIDAGI BILIM, KO‘NIKMA VA MALAKALARGA EGA BO‘LISHLARI KUTILADI:</a:t>
              </a:r>
            </a:p>
            <a:p>
              <a:pPr marL="0" lvl="0" indent="0" algn="l">
                <a:lnSpc>
                  <a:spcPts val="2940"/>
                </a:lnSpc>
                <a:spcBef>
                  <a:spcPct val="0"/>
                </a:spcBef>
              </a:pPr>
              <a:endParaRPr lang="en-US" sz="210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16" name="TextBox 16"/>
            <p:cNvSpPr txBox="1"/>
            <p:nvPr/>
          </p:nvSpPr>
          <p:spPr>
            <a:xfrm>
              <a:off x="0" y="1367152"/>
              <a:ext cx="17078495" cy="445849"/>
            </a:xfrm>
            <a:prstGeom prst="rect">
              <a:avLst/>
            </a:prstGeom>
          </p:spPr>
          <p:txBody>
            <a:bodyPr lIns="0" tIns="0" rIns="0" bIns="0" rtlCol="0" anchor="t">
              <a:spAutoFit/>
            </a:bodyPr>
            <a:lstStyle/>
            <a:p>
              <a:pPr marL="0" lvl="0" indent="0" algn="l">
                <a:lnSpc>
                  <a:spcPts val="2940"/>
                </a:lnSpc>
                <a:spcBef>
                  <a:spcPct val="0"/>
                </a:spcBef>
              </a:pPr>
              <a:r>
                <a:rPr lang="en-US" sz="2100">
                  <a:solidFill>
                    <a:srgbClr val="FFFFFF"/>
                  </a:solidFill>
                  <a:latin typeface="Bahnschrift" panose="020B0502040204020203" pitchFamily="34" charset="0"/>
                  <a:ea typeface="TT Supermolot Neue Expanded"/>
                  <a:cs typeface="TT Supermolot Neue Expanded"/>
                  <a:sym typeface="TT Supermolot Neue Expanded"/>
                </a:rPr>
                <a:t>BILIMLAR:</a:t>
              </a:r>
            </a:p>
          </p:txBody>
        </p:sp>
      </p:grpSp>
      <p:sp>
        <p:nvSpPr>
          <p:cNvPr id="17" name="Freeform 17"/>
          <p:cNvSpPr/>
          <p:nvPr/>
        </p:nvSpPr>
        <p:spPr>
          <a:xfrm>
            <a:off x="7578455" y="6829117"/>
            <a:ext cx="1565545" cy="259027"/>
          </a:xfrm>
          <a:custGeom>
            <a:avLst/>
            <a:gdLst/>
            <a:ahLst/>
            <a:cxnLst/>
            <a:rect l="l" t="t" r="r" b="b"/>
            <a:pathLst>
              <a:path w="1565545" h="259027">
                <a:moveTo>
                  <a:pt x="0" y="0"/>
                </a:moveTo>
                <a:lnTo>
                  <a:pt x="1565545" y="0"/>
                </a:lnTo>
                <a:lnTo>
                  <a:pt x="1565545" y="259027"/>
                </a:lnTo>
                <a:lnTo>
                  <a:pt x="0" y="259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a:off x="12171377" y="6699604"/>
            <a:ext cx="1565545" cy="259027"/>
          </a:xfrm>
          <a:custGeom>
            <a:avLst/>
            <a:gdLst/>
            <a:ahLst/>
            <a:cxnLst/>
            <a:rect l="l" t="t" r="r" b="b"/>
            <a:pathLst>
              <a:path w="1565545" h="259027">
                <a:moveTo>
                  <a:pt x="0" y="0"/>
                </a:moveTo>
                <a:lnTo>
                  <a:pt x="1565545" y="0"/>
                </a:lnTo>
                <a:lnTo>
                  <a:pt x="1565545" y="259026"/>
                </a:lnTo>
                <a:lnTo>
                  <a:pt x="0" y="2590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3"/>
          <p:cNvSpPr txBox="1"/>
          <p:nvPr/>
        </p:nvSpPr>
        <p:spPr>
          <a:xfrm>
            <a:off x="1950612" y="519080"/>
            <a:ext cx="15308688" cy="1261109"/>
          </a:xfrm>
          <a:prstGeom prst="rect">
            <a:avLst/>
          </a:prstGeom>
        </p:spPr>
        <p:txBody>
          <a:bodyPr lIns="0" tIns="0" rIns="0" bIns="0" rtlCol="0" anchor="t">
            <a:spAutoFit/>
          </a:bodyPr>
          <a:lstStyle/>
          <a:p>
            <a:pPr marL="0" lvl="0" indent="0" algn="ctr">
              <a:lnSpc>
                <a:spcPts val="5040"/>
              </a:lnSpc>
              <a:spcBef>
                <a:spcPct val="0"/>
              </a:spcBef>
            </a:pPr>
            <a:r>
              <a:rPr lang="en-US" sz="3600" b="1" dirty="0">
                <a:solidFill>
                  <a:srgbClr val="FFFFFF"/>
                </a:solidFill>
                <a:latin typeface="Bahnschrift" panose="020B0502040204020203" pitchFamily="34" charset="0"/>
                <a:ea typeface="TT Supermolot Neue Expanded Bold"/>
                <a:cs typeface="TT Supermolot Neue Expanded Bold"/>
                <a:sym typeface="TT Supermolot Neue Expanded Bold"/>
              </a:rPr>
              <a:t>“WEB SAHIFALAR VERSTKASI” FANINI O‘QITISH BO‘YICHA TA’LIM NATIJALARI</a:t>
            </a:r>
          </a:p>
        </p:txBody>
      </p:sp>
      <p:sp>
        <p:nvSpPr>
          <p:cNvPr id="4" name="TextBox 4"/>
          <p:cNvSpPr txBox="1"/>
          <p:nvPr/>
        </p:nvSpPr>
        <p:spPr>
          <a:xfrm>
            <a:off x="7918839" y="2063015"/>
            <a:ext cx="2686832" cy="495457"/>
          </a:xfrm>
          <a:prstGeom prst="rect">
            <a:avLst/>
          </a:prstGeom>
        </p:spPr>
        <p:txBody>
          <a:bodyPr lIns="0" tIns="0" rIns="0" bIns="0" rtlCol="0" anchor="t">
            <a:spAutoFit/>
          </a:bodyPr>
          <a:lstStyle/>
          <a:p>
            <a:pPr algn="l">
              <a:lnSpc>
                <a:spcPts val="4339"/>
              </a:lnSpc>
            </a:pPr>
            <a:r>
              <a:rPr lang="en-US" sz="3099" b="1">
                <a:solidFill>
                  <a:srgbClr val="FFFFFF"/>
                </a:solidFill>
                <a:latin typeface="Bahnschrift" panose="020B0502040204020203" pitchFamily="34" charset="0"/>
                <a:ea typeface="TT Supermolot Neue Expanded Bold"/>
                <a:cs typeface="TT Supermolot Neue Expanded Bold"/>
                <a:sym typeface="TT Supermolot Neue Expanded Bold"/>
              </a:rPr>
              <a:t>Ko‘nikmalar:</a:t>
            </a:r>
          </a:p>
        </p:txBody>
      </p:sp>
      <p:sp>
        <p:nvSpPr>
          <p:cNvPr id="5" name="Freeform 5"/>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16543759" y="1639594"/>
            <a:ext cx="3397020" cy="562052"/>
          </a:xfrm>
          <a:custGeom>
            <a:avLst/>
            <a:gdLst/>
            <a:ahLst/>
            <a:cxnLst/>
            <a:rect l="l" t="t" r="r" b="b"/>
            <a:pathLst>
              <a:path w="3397020" h="562052">
                <a:moveTo>
                  <a:pt x="0" y="0"/>
                </a:moveTo>
                <a:lnTo>
                  <a:pt x="3397020" y="0"/>
                </a:lnTo>
                <a:lnTo>
                  <a:pt x="3397020" y="562053"/>
                </a:lnTo>
                <a:lnTo>
                  <a:pt x="0" y="5620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9" name="Group 9"/>
          <p:cNvGrpSpPr/>
          <p:nvPr/>
        </p:nvGrpSpPr>
        <p:grpSpPr>
          <a:xfrm>
            <a:off x="-2416131" y="3120299"/>
            <a:ext cx="23356772" cy="6138001"/>
            <a:chOff x="0" y="-114300"/>
            <a:chExt cx="31142363" cy="8184002"/>
          </a:xfrm>
        </p:grpSpPr>
        <p:sp>
          <p:nvSpPr>
            <p:cNvPr id="10" name="Freeform 10"/>
            <p:cNvSpPr/>
            <p:nvPr/>
          </p:nvSpPr>
          <p:spPr>
            <a:xfrm>
              <a:off x="0" y="1397238"/>
              <a:ext cx="15314663" cy="6672464"/>
            </a:xfrm>
            <a:custGeom>
              <a:avLst/>
              <a:gdLst/>
              <a:ahLst/>
              <a:cxnLst/>
              <a:rect l="l" t="t" r="r" b="b"/>
              <a:pathLst>
                <a:path w="15314663" h="6672464">
                  <a:moveTo>
                    <a:pt x="0" y="0"/>
                  </a:moveTo>
                  <a:lnTo>
                    <a:pt x="15314663" y="0"/>
                  </a:lnTo>
                  <a:lnTo>
                    <a:pt x="15314663" y="6672464"/>
                  </a:lnTo>
                  <a:lnTo>
                    <a:pt x="0" y="6672464"/>
                  </a:lnTo>
                  <a:lnTo>
                    <a:pt x="0" y="0"/>
                  </a:lnTo>
                  <a:close/>
                </a:path>
              </a:pathLst>
            </a:custGeom>
            <a:blipFill>
              <a:blip r:embed="rId7">
                <a:extLst>
                  <a:ext uri="{96DAC541-7B7A-43D3-8B79-37D633B846F1}">
                    <asvg:svgBlip xmlns:asvg="http://schemas.microsoft.com/office/drawing/2016/SVG/main" r:embed="rId8"/>
                  </a:ext>
                </a:extLst>
              </a:blip>
              <a:stretch>
                <a:fillRect r="-2194"/>
              </a:stretch>
            </a:blipFill>
          </p:spPr>
        </p:sp>
        <p:sp>
          <p:nvSpPr>
            <p:cNvPr id="11" name="TextBox 11"/>
            <p:cNvSpPr txBox="1"/>
            <p:nvPr/>
          </p:nvSpPr>
          <p:spPr>
            <a:xfrm>
              <a:off x="5573087" y="2110316"/>
              <a:ext cx="9292330" cy="3748617"/>
            </a:xfrm>
            <a:prstGeom prst="rect">
              <a:avLst/>
            </a:prstGeom>
          </p:spPr>
          <p:txBody>
            <a:bodyPr lIns="0" tIns="0" rIns="0" bIns="0" rtlCol="0" anchor="t">
              <a:spAutoFit/>
            </a:bodyPr>
            <a:lstStyle/>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•Bootstrap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komponentlari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sinflaridan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samarali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foydalanish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Turli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ekran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o‘lchamlari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qurilmalarga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mos</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keladigan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responsiv</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sahifalarni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yaratish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•HTML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CSS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kodlarini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yozish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tahrirlash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sahifalarda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matn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rasm</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boshqa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kontentlarni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dizayn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qoidalariga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muvofiq</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joylashtirish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marL="0" lvl="0" indent="0" algn="just">
                <a:lnSpc>
                  <a:spcPts val="2800"/>
                </a:lnSpc>
                <a:spcBef>
                  <a:spcPct val="0"/>
                </a:spcBef>
              </a:pPr>
              <a:endParaRPr lang="en-US" sz="2000"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12" name="Freeform 12"/>
            <p:cNvSpPr/>
            <p:nvPr/>
          </p:nvSpPr>
          <p:spPr>
            <a:xfrm flipH="1">
              <a:off x="15868804" y="1397238"/>
              <a:ext cx="15273559" cy="6511645"/>
            </a:xfrm>
            <a:custGeom>
              <a:avLst/>
              <a:gdLst/>
              <a:ahLst/>
              <a:cxnLst/>
              <a:rect l="l" t="t" r="r" b="b"/>
              <a:pathLst>
                <a:path w="15273559" h="6511645">
                  <a:moveTo>
                    <a:pt x="15273559" y="0"/>
                  </a:moveTo>
                  <a:lnTo>
                    <a:pt x="0" y="0"/>
                  </a:lnTo>
                  <a:lnTo>
                    <a:pt x="0" y="6511645"/>
                  </a:lnTo>
                  <a:lnTo>
                    <a:pt x="15273559" y="6511645"/>
                  </a:lnTo>
                  <a:lnTo>
                    <a:pt x="15273559"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TextBox 13"/>
            <p:cNvSpPr txBox="1"/>
            <p:nvPr/>
          </p:nvSpPr>
          <p:spPr>
            <a:xfrm>
              <a:off x="9242744" y="-114300"/>
              <a:ext cx="3127015" cy="1073884"/>
            </a:xfrm>
            <a:prstGeom prst="rect">
              <a:avLst/>
            </a:prstGeom>
          </p:spPr>
          <p:txBody>
            <a:bodyPr lIns="0" tIns="0" rIns="0" bIns="0" rtlCol="0" anchor="t">
              <a:spAutoFit/>
            </a:bodyPr>
            <a:lstStyle/>
            <a:p>
              <a:pPr marL="0" lvl="0" indent="0" algn="l">
                <a:lnSpc>
                  <a:spcPts val="7000"/>
                </a:lnSpc>
                <a:spcBef>
                  <a:spcPct val="0"/>
                </a:spcBef>
              </a:pPr>
              <a:r>
                <a:rPr lang="en-US" sz="5000" b="1">
                  <a:solidFill>
                    <a:srgbClr val="FFFFFF"/>
                  </a:solidFill>
                  <a:latin typeface="Bahnschrift" panose="020B0502040204020203" pitchFamily="34" charset="0"/>
                  <a:ea typeface="TT Supermolot Neue Expanded Bold"/>
                  <a:cs typeface="TT Supermolot Neue Expanded Bold"/>
                  <a:sym typeface="TT Supermolot Neue Expanded Bold"/>
                </a:rPr>
                <a:t>01</a:t>
              </a:r>
            </a:p>
          </p:txBody>
        </p:sp>
        <p:sp>
          <p:nvSpPr>
            <p:cNvPr id="14" name="TextBox 14"/>
            <p:cNvSpPr txBox="1"/>
            <p:nvPr/>
          </p:nvSpPr>
          <p:spPr>
            <a:xfrm>
              <a:off x="18259568" y="-114300"/>
              <a:ext cx="3127015" cy="1073884"/>
            </a:xfrm>
            <a:prstGeom prst="rect">
              <a:avLst/>
            </a:prstGeom>
          </p:spPr>
          <p:txBody>
            <a:bodyPr lIns="0" tIns="0" rIns="0" bIns="0" rtlCol="0" anchor="t">
              <a:spAutoFit/>
            </a:bodyPr>
            <a:lstStyle/>
            <a:p>
              <a:pPr marL="0" lvl="0" indent="0" algn="l">
                <a:lnSpc>
                  <a:spcPts val="7000"/>
                </a:lnSpc>
                <a:spcBef>
                  <a:spcPct val="0"/>
                </a:spcBef>
              </a:pPr>
              <a:r>
                <a:rPr lang="en-US" sz="5000" b="1">
                  <a:solidFill>
                    <a:srgbClr val="FFFFFF"/>
                  </a:solidFill>
                  <a:latin typeface="Bahnschrift" panose="020B0502040204020203" pitchFamily="34" charset="0"/>
                  <a:ea typeface="TT Supermolot Neue Expanded Bold"/>
                  <a:cs typeface="TT Supermolot Neue Expanded Bold"/>
                  <a:sym typeface="TT Supermolot Neue Expanded Bold"/>
                </a:rPr>
                <a:t>02</a:t>
              </a:r>
            </a:p>
          </p:txBody>
        </p:sp>
        <p:sp>
          <p:nvSpPr>
            <p:cNvPr id="15" name="TextBox 15"/>
            <p:cNvSpPr txBox="1"/>
            <p:nvPr/>
          </p:nvSpPr>
          <p:spPr>
            <a:xfrm>
              <a:off x="16393487" y="2456435"/>
              <a:ext cx="9292330" cy="2338917"/>
            </a:xfrm>
            <a:prstGeom prst="rect">
              <a:avLst/>
            </a:prstGeom>
          </p:spPr>
          <p:txBody>
            <a:bodyPr lIns="0" tIns="0" rIns="0" bIns="0" rtlCol="0" anchor="t">
              <a:spAutoFit/>
            </a:bodyPr>
            <a:lstStyle/>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sahifa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elementlarini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sozlash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optimallashtirish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Loyihani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bosqichma-bosqich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ishlab</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chiqish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testdan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o‘tkazish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2800"/>
                </a:lnSpc>
              </a:pP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Zamonaviy</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veb-dizayn</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tamoyillarini</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amalda</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000" dirty="0" err="1">
                  <a:solidFill>
                    <a:srgbClr val="FFFFFF"/>
                  </a:solidFill>
                  <a:latin typeface="Bahnschrift" panose="020B0502040204020203" pitchFamily="34" charset="0"/>
                  <a:ea typeface="TT Supermolot Neue Expanded"/>
                  <a:cs typeface="TT Supermolot Neue Expanded"/>
                  <a:sym typeface="TT Supermolot Neue Expanded"/>
                </a:rPr>
                <a:t>qo‘llash</a:t>
              </a:r>
              <a:r>
                <a:rPr lang="en-US" sz="2000" dirty="0">
                  <a:solidFill>
                    <a:srgbClr val="FFFFFF"/>
                  </a:solidFill>
                  <a:latin typeface="Bahnschrift" panose="020B0502040204020203" pitchFamily="34" charset="0"/>
                  <a:ea typeface="TT Supermolot Neue Expanded"/>
                  <a:cs typeface="TT Supermolot Neue Expanded"/>
                  <a:sym typeface="TT Supermolot Neue Expanded"/>
                </a:rPr>
                <a:t>.</a:t>
              </a:r>
            </a:p>
            <a:p>
              <a:pPr marL="0" lvl="0" indent="0" algn="just">
                <a:lnSpc>
                  <a:spcPts val="2800"/>
                </a:lnSpc>
                <a:spcBef>
                  <a:spcPct val="0"/>
                </a:spcBef>
              </a:pPr>
              <a:endParaRPr lang="en-US" sz="2000" dirty="0">
                <a:solidFill>
                  <a:srgbClr val="FFFFFF"/>
                </a:solidFill>
                <a:latin typeface="Bahnschrift" panose="020B0502040204020203" pitchFamily="34" charset="0"/>
                <a:ea typeface="TT Supermolot Neue Expanded"/>
                <a:cs typeface="TT Supermolot Neue Expanded"/>
                <a:sym typeface="TT Supermolot Neue Expanded"/>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l="-35577" t="-51362" r="-35577" b="-51362"/>
            </a:stretch>
          </a:blipFill>
        </p:spPr>
      </p:sp>
      <p:sp>
        <p:nvSpPr>
          <p:cNvPr id="3" name="Freeform 3"/>
          <p:cNvSpPr/>
          <p:nvPr/>
        </p:nvSpPr>
        <p:spPr>
          <a:xfrm>
            <a:off x="9732246" y="925824"/>
            <a:ext cx="7359604" cy="4194974"/>
          </a:xfrm>
          <a:custGeom>
            <a:avLst/>
            <a:gdLst/>
            <a:ahLst/>
            <a:cxnLst/>
            <a:rect l="l" t="t" r="r" b="b"/>
            <a:pathLst>
              <a:path w="7359604" h="4194974">
                <a:moveTo>
                  <a:pt x="0" y="0"/>
                </a:moveTo>
                <a:lnTo>
                  <a:pt x="7359604" y="0"/>
                </a:lnTo>
                <a:lnTo>
                  <a:pt x="7359604" y="4194974"/>
                </a:lnTo>
                <a:lnTo>
                  <a:pt x="0" y="4194974"/>
                </a:lnTo>
                <a:lnTo>
                  <a:pt x="0" y="0"/>
                </a:lnTo>
                <a:close/>
              </a:path>
            </a:pathLst>
          </a:custGeom>
          <a:blipFill>
            <a:blip r:embed="rId3"/>
            <a:stretch>
              <a:fillRect/>
            </a:stretch>
          </a:blipFill>
        </p:spPr>
      </p:sp>
      <p:sp>
        <p:nvSpPr>
          <p:cNvPr id="4" name="TextBox 4"/>
          <p:cNvSpPr txBox="1"/>
          <p:nvPr/>
        </p:nvSpPr>
        <p:spPr>
          <a:xfrm>
            <a:off x="1028700" y="5645097"/>
            <a:ext cx="7594476" cy="1946430"/>
          </a:xfrm>
          <a:prstGeom prst="rect">
            <a:avLst/>
          </a:prstGeom>
        </p:spPr>
        <p:txBody>
          <a:bodyPr lIns="0" tIns="0" rIns="0" bIns="0" rtlCol="0" anchor="t">
            <a:spAutoFit/>
          </a:bodyPr>
          <a:lstStyle/>
          <a:p>
            <a:pPr algn="just">
              <a:lnSpc>
                <a:spcPts val="3079"/>
              </a:lnSpc>
            </a:pP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Mustaqil</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veb</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sahifa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loyihalarini</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yaratish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boshqarish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3079"/>
              </a:lnSpc>
            </a:pP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Jamoaviy</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loyihalarda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faol</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ishtirok</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etish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kommunikatsiya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qilish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p>
          <a:p>
            <a:pPr algn="just">
              <a:lnSpc>
                <a:spcPts val="3079"/>
              </a:lnSpc>
            </a:pP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Noshirlik</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sohasida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elektron</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nashrlar</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onlayn</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platformalar</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uchun</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sifatli</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veb-resurslar</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ishlab</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chiqish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5" name="TextBox 5"/>
          <p:cNvSpPr txBox="1"/>
          <p:nvPr/>
        </p:nvSpPr>
        <p:spPr>
          <a:xfrm>
            <a:off x="9144000" y="7463252"/>
            <a:ext cx="8568859" cy="1548886"/>
          </a:xfrm>
          <a:prstGeom prst="rect">
            <a:avLst/>
          </a:prstGeom>
        </p:spPr>
        <p:txBody>
          <a:bodyPr lIns="0" tIns="0" rIns="0" bIns="0" rtlCol="0" anchor="t">
            <a:spAutoFit/>
          </a:bodyPr>
          <a:lstStyle/>
          <a:p>
            <a:pPr algn="just">
              <a:lnSpc>
                <a:spcPts val="3079"/>
              </a:lnSpc>
            </a:pP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Veb-saytlar</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dizaynida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zamonaviy</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estetik</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qobiliyatni</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namoyon</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etish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p>
          <a:p>
            <a:pPr marL="0" lvl="0" indent="0" algn="just">
              <a:lnSpc>
                <a:spcPts val="3079"/>
              </a:lnSpc>
              <a:spcBef>
                <a:spcPct val="0"/>
              </a:spcBef>
            </a:pP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O‘rganilgan</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bilim</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va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ko‘nikmalarni</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amaliy</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ishga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tatbiq</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etish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orqali</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noshirlik</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faoliyatida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raqobatbardosh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mutaxassisga</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2199" dirty="0" err="1">
                <a:solidFill>
                  <a:srgbClr val="FFFFFF"/>
                </a:solidFill>
                <a:latin typeface="Bahnschrift" panose="020B0502040204020203" pitchFamily="34" charset="0"/>
                <a:ea typeface="TT Supermolot Neue Expanded"/>
                <a:cs typeface="TT Supermolot Neue Expanded"/>
                <a:sym typeface="TT Supermolot Neue Expanded"/>
              </a:rPr>
              <a:t>aylanish</a:t>
            </a:r>
            <a:r>
              <a:rPr lang="en-US" sz="2199" dirty="0">
                <a:solidFill>
                  <a:srgbClr val="FFFFFF"/>
                </a:solidFill>
                <a:latin typeface="Bahnschrift" panose="020B0502040204020203" pitchFamily="34" charset="0"/>
                <a:ea typeface="TT Supermolot Neue Expanded"/>
                <a:cs typeface="TT Supermolot Neue Expanded"/>
                <a:sym typeface="TT Supermolot Neue Expanded"/>
              </a:rPr>
              <a:t>.</a:t>
            </a:r>
          </a:p>
        </p:txBody>
      </p:sp>
      <p:sp>
        <p:nvSpPr>
          <p:cNvPr id="6" name="Freeform 6"/>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6725607" y="5378295"/>
            <a:ext cx="1751134" cy="1124105"/>
          </a:xfrm>
          <a:custGeom>
            <a:avLst/>
            <a:gdLst/>
            <a:ahLst/>
            <a:cxnLst/>
            <a:rect l="l" t="t" r="r" b="b"/>
            <a:pathLst>
              <a:path w="1751134" h="1124105">
                <a:moveTo>
                  <a:pt x="0" y="0"/>
                </a:moveTo>
                <a:lnTo>
                  <a:pt x="1751134" y="0"/>
                </a:lnTo>
                <a:lnTo>
                  <a:pt x="1751134" y="1124105"/>
                </a:lnTo>
                <a:lnTo>
                  <a:pt x="0" y="11241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7091850" y="0"/>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TextBox 10"/>
          <p:cNvSpPr txBox="1"/>
          <p:nvPr/>
        </p:nvSpPr>
        <p:spPr>
          <a:xfrm>
            <a:off x="1698510" y="1353868"/>
            <a:ext cx="6798060" cy="1858457"/>
          </a:xfrm>
          <a:prstGeom prst="rect">
            <a:avLst/>
          </a:prstGeom>
        </p:spPr>
        <p:txBody>
          <a:bodyPr lIns="0" tIns="0" rIns="0" bIns="0" rtlCol="0" anchor="t">
            <a:spAutoFit/>
          </a:bodyPr>
          <a:lstStyle/>
          <a:p>
            <a:pPr marL="0" lvl="0" indent="0" algn="ctr">
              <a:lnSpc>
                <a:spcPts val="5040"/>
              </a:lnSpc>
              <a:spcBef>
                <a:spcPct val="0"/>
              </a:spcBef>
            </a:pPr>
            <a:r>
              <a:rPr lang="en-US" sz="3600" b="1" dirty="0">
                <a:solidFill>
                  <a:srgbClr val="FFFFFF"/>
                </a:solidFill>
                <a:latin typeface="Bahnschrift" panose="020B0502040204020203" pitchFamily="34" charset="0"/>
                <a:ea typeface="TT Supermolot Neue Expanded Bold"/>
                <a:cs typeface="TT Supermolot Neue Expanded Bold"/>
                <a:sym typeface="TT Supermolot Neue Expanded Bold"/>
              </a:rPr>
              <a:t>“WEB SAHIFALAR VERSTKASI” FANINI O‘QITISH BO‘YICHA TA’LIM NATIJALARI</a:t>
            </a:r>
          </a:p>
        </p:txBody>
      </p:sp>
      <p:sp>
        <p:nvSpPr>
          <p:cNvPr id="11" name="TextBox 11"/>
          <p:cNvSpPr txBox="1"/>
          <p:nvPr/>
        </p:nvSpPr>
        <p:spPr>
          <a:xfrm>
            <a:off x="3754124" y="4483732"/>
            <a:ext cx="2686832" cy="495457"/>
          </a:xfrm>
          <a:prstGeom prst="rect">
            <a:avLst/>
          </a:prstGeom>
        </p:spPr>
        <p:txBody>
          <a:bodyPr lIns="0" tIns="0" rIns="0" bIns="0" rtlCol="0" anchor="t">
            <a:spAutoFit/>
          </a:bodyPr>
          <a:lstStyle/>
          <a:p>
            <a:pPr algn="l">
              <a:lnSpc>
                <a:spcPts val="4339"/>
              </a:lnSpc>
            </a:pPr>
            <a:r>
              <a:rPr lang="en-US" sz="3099" b="1">
                <a:solidFill>
                  <a:srgbClr val="FFFFFF"/>
                </a:solidFill>
                <a:latin typeface="Bahnschrift" panose="020B0502040204020203" pitchFamily="34" charset="0"/>
                <a:ea typeface="TT Supermolot Neue Expanded Bold"/>
                <a:cs typeface="TT Supermolot Neue Expanded Bold"/>
                <a:sym typeface="TT Supermolot Neue Expanded Bold"/>
              </a:rPr>
              <a:t>Malakalar:</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TextBox 3"/>
          <p:cNvSpPr txBox="1"/>
          <p:nvPr/>
        </p:nvSpPr>
        <p:spPr>
          <a:xfrm>
            <a:off x="4267200" y="721066"/>
            <a:ext cx="11249383" cy="656526"/>
          </a:xfrm>
          <a:prstGeom prst="rect">
            <a:avLst/>
          </a:prstGeom>
        </p:spPr>
        <p:txBody>
          <a:bodyPr lIns="0" tIns="0" rIns="0" bIns="0" rtlCol="0" anchor="t">
            <a:spAutoFit/>
          </a:bodyPr>
          <a:lstStyle/>
          <a:p>
            <a:pPr marL="0" lvl="0" indent="0" algn="ctr">
              <a:lnSpc>
                <a:spcPts val="5739"/>
              </a:lnSpc>
              <a:spcBef>
                <a:spcPct val="0"/>
              </a:spcBef>
            </a:pP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Ma’ruza</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mashg’ulotlari</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mavzulari</a:t>
            </a:r>
            <a:endParaRPr lang="en-US" sz="4099"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8" name="Таблица 7">
            <a:extLst>
              <a:ext uri="{FF2B5EF4-FFF2-40B4-BE49-F238E27FC236}">
                <a16:creationId xmlns:a16="http://schemas.microsoft.com/office/drawing/2014/main" id="{EC275F66-6152-4F1D-A4C8-5361430E0101}"/>
              </a:ext>
            </a:extLst>
          </p:cNvPr>
          <p:cNvGraphicFramePr>
            <a:graphicFrameLocks noGrp="1"/>
          </p:cNvGraphicFramePr>
          <p:nvPr>
            <p:extLst>
              <p:ext uri="{D42A27DB-BD31-4B8C-83A1-F6EECF244321}">
                <p14:modId xmlns:p14="http://schemas.microsoft.com/office/powerpoint/2010/main" val="3933092562"/>
              </p:ext>
            </p:extLst>
          </p:nvPr>
        </p:nvGraphicFramePr>
        <p:xfrm>
          <a:off x="3858503" y="1790700"/>
          <a:ext cx="12157187" cy="6568790"/>
        </p:xfrm>
        <a:graphic>
          <a:graphicData uri="http://schemas.openxmlformats.org/drawingml/2006/table">
            <a:tbl>
              <a:tblPr firstRow="1" firstCol="1" bandRow="1">
                <a:tableStyleId>{2D5ABB26-0587-4C30-8999-92F81FD0307C}</a:tableStyleId>
              </a:tblPr>
              <a:tblGrid>
                <a:gridCol w="975006">
                  <a:extLst>
                    <a:ext uri="{9D8B030D-6E8A-4147-A177-3AD203B41FA5}">
                      <a16:colId xmlns:a16="http://schemas.microsoft.com/office/drawing/2014/main" val="459097725"/>
                    </a:ext>
                  </a:extLst>
                </a:gridCol>
                <a:gridCol w="10036974">
                  <a:extLst>
                    <a:ext uri="{9D8B030D-6E8A-4147-A177-3AD203B41FA5}">
                      <a16:colId xmlns:a16="http://schemas.microsoft.com/office/drawing/2014/main" val="3977933174"/>
                    </a:ext>
                  </a:extLst>
                </a:gridCol>
                <a:gridCol w="1145207">
                  <a:extLst>
                    <a:ext uri="{9D8B030D-6E8A-4147-A177-3AD203B41FA5}">
                      <a16:colId xmlns:a16="http://schemas.microsoft.com/office/drawing/2014/main" val="3745980339"/>
                    </a:ext>
                  </a:extLst>
                </a:gridCol>
              </a:tblGrid>
              <a:tr h="1102995">
                <a:tc gridSpan="2">
                  <a:txBody>
                    <a:bodyPr/>
                    <a:lstStyle/>
                    <a:p>
                      <a:pPr algn="ctr"/>
                      <a:r>
                        <a:rPr lang="uz-Cyrl-UZ" sz="2500" dirty="0">
                          <a:solidFill>
                            <a:schemeClr val="bg1"/>
                          </a:solidFill>
                          <a:effectLst/>
                          <a:latin typeface="Bahnschrift" panose="020B0502040204020203" pitchFamily="34" charset="0"/>
                        </a:rPr>
                        <a:t>Mashg‘ulotlar shakli: ma’ruza (M)</a:t>
                      </a:r>
                      <a:r>
                        <a:rPr lang="en-US" sz="2500" dirty="0">
                          <a:solidFill>
                            <a:schemeClr val="bg1"/>
                          </a:solidFill>
                          <a:effectLst/>
                          <a:latin typeface="Bahnschrift" panose="020B0502040204020203" pitchFamily="34" charset="0"/>
                        </a:rPr>
                        <a:t> (4-semestr)</a:t>
                      </a:r>
                      <a:endParaRPr lang="ru-RU" sz="2500" dirty="0">
                        <a:solidFill>
                          <a:schemeClr val="bg1"/>
                        </a:solidFill>
                        <a:effectLst/>
                        <a:latin typeface="Bahnschrift" panose="020B0502040204020203" pitchFamily="34" charset="0"/>
                        <a:ea typeface="Calibri" panose="020F0502020204030204" pitchFamily="34" charset="0"/>
                      </a:endParaRPr>
                    </a:p>
                  </a:txBody>
                  <a:tcPr marL="96950" marR="96950" marT="48475" marB="484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algn="ctr"/>
                      <a:r>
                        <a:rPr lang="en-US" sz="2500">
                          <a:solidFill>
                            <a:schemeClr val="bg1"/>
                          </a:solidFill>
                          <a:effectLst/>
                          <a:latin typeface="Bahnschrift" panose="020B0502040204020203" pitchFamily="34" charset="0"/>
                        </a:rPr>
                        <a:t>20</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4800650"/>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M1</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spcAft>
                          <a:spcPts val="0"/>
                        </a:spcAft>
                        <a:buFont typeface="+mj-lt"/>
                        <a:buNone/>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kirish</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umumiy</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tushunchalar</a:t>
                      </a:r>
                      <a:endParaRPr lang="ru-RU" sz="24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3263991"/>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grid</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tizimi</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96487493"/>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M3</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komponentlari</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9852208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CSS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sinflari</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utilitalari</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z-Cyrl-UZ"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01255571"/>
                  </a:ext>
                </a:extLst>
              </a:tr>
              <a:tr h="1053821">
                <a:tc>
                  <a:txBody>
                    <a:bodyPr/>
                    <a:lstStyle/>
                    <a:p>
                      <a:pPr marL="0" lvl="0" indent="0" algn="ctr">
                        <a:buFont typeface="+mj-lt"/>
                        <a:buNone/>
                      </a:pPr>
                      <a:r>
                        <a:rPr lang="en-US" sz="2500" dirty="0">
                          <a:solidFill>
                            <a:schemeClr val="bg1"/>
                          </a:solidFill>
                          <a:effectLst/>
                          <a:latin typeface="Bahnschrift" panose="020B0502040204020203" pitchFamily="34" charset="0"/>
                        </a:rPr>
                        <a:t>M5</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1200"/>
                        </a:spcBef>
                        <a:spcAft>
                          <a:spcPts val="1200"/>
                        </a:spcAft>
                        <a:buClrTx/>
                        <a:buSzTx/>
                        <a:buFontTx/>
                        <a:buNone/>
                        <a:tabLst>
                          <a:tab pos="623888" algn="l"/>
                        </a:tabLst>
                        <a:defRPr/>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Responsiv</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dizayn</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tamoyillari</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yordamida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amalga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oshirish</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(3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soat</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a:t>
                      </a:r>
                      <a:endParaRPr lang="ru-RU" sz="24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lnSpc>
                          <a:spcPct val="150000"/>
                        </a:lnSpc>
                        <a:spcBef>
                          <a:spcPts val="1200"/>
                        </a:spcBef>
                        <a:spcAft>
                          <a:spcPts val="1200"/>
                        </a:spcAft>
                        <a:tabLst>
                          <a:tab pos="619125" algn="l"/>
                        </a:tabLst>
                      </a:pPr>
                      <a:r>
                        <a:rPr lang="en-US" sz="2500" dirty="0">
                          <a:solidFill>
                            <a:schemeClr val="bg1"/>
                          </a:solidFill>
                          <a:effectLst/>
                          <a:latin typeface="Bahnschrift" panose="020B0502040204020203" pitchFamily="34" charset="0"/>
                        </a:rPr>
                        <a:t>4</a:t>
                      </a:r>
                      <a:endParaRPr lang="ru-RU" sz="2500" b="1" dirty="0">
                        <a:solidFill>
                          <a:schemeClr val="bg1"/>
                        </a:solidFill>
                        <a:effectLst/>
                        <a:latin typeface="Bahnschrift" panose="020B0502040204020203" pitchFamily="34" charset="0"/>
                        <a:ea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4509154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M6</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Bootstrapda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maxsus</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dizayn</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moslashtirish</a:t>
                      </a:r>
                      <a:endParaRPr lang="ru-RU" sz="24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a:solidFill>
                            <a:schemeClr val="bg1"/>
                          </a:solidFill>
                          <a:effectLst/>
                          <a:latin typeface="Bahnschrift" panose="020B0502040204020203" pitchFamily="34" charset="0"/>
                        </a:rPr>
                        <a:t>2</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30968652"/>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M7</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JavaScript</a:t>
                      </a:r>
                      <a:r>
                        <a:rPr lang="ru-RU" sz="28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ru-RU" sz="28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integratsiyasi</a:t>
                      </a:r>
                      <a:endParaRPr lang="ru-RU" sz="2400" dirty="0">
                        <a:solidFill>
                          <a:schemeClr val="bg1"/>
                        </a:solidFill>
                        <a:effectLst/>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9004551"/>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b="-18444"/>
            </a:stretch>
          </a:blipFill>
        </p:spPr>
      </p:sp>
      <p:sp>
        <p:nvSpPr>
          <p:cNvPr id="3" name="TextBox 3"/>
          <p:cNvSpPr txBox="1"/>
          <p:nvPr/>
        </p:nvSpPr>
        <p:spPr>
          <a:xfrm>
            <a:off x="3879605" y="633094"/>
            <a:ext cx="11249383" cy="656526"/>
          </a:xfrm>
          <a:prstGeom prst="rect">
            <a:avLst/>
          </a:prstGeom>
        </p:spPr>
        <p:txBody>
          <a:bodyPr lIns="0" tIns="0" rIns="0" bIns="0" rtlCol="0" anchor="t">
            <a:spAutoFit/>
          </a:bodyPr>
          <a:lstStyle/>
          <a:p>
            <a:pPr marL="0" lvl="0" indent="0" algn="ctr">
              <a:lnSpc>
                <a:spcPts val="5739"/>
              </a:lnSpc>
              <a:spcBef>
                <a:spcPct val="0"/>
              </a:spcBef>
            </a:pP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Amaliy</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mashg’ulotlari</a:t>
            </a:r>
            <a:r>
              <a:rPr lang="en-US" sz="4099" dirty="0">
                <a:solidFill>
                  <a:srgbClr val="FFFFFF"/>
                </a:solidFill>
                <a:latin typeface="Bahnschrift" panose="020B0502040204020203" pitchFamily="34" charset="0"/>
                <a:ea typeface="TT Supermolot Neue Expanded"/>
                <a:cs typeface="TT Supermolot Neue Expanded"/>
                <a:sym typeface="TT Supermolot Neue Expanded"/>
              </a:rPr>
              <a:t> </a:t>
            </a:r>
            <a:r>
              <a:rPr lang="en-US" sz="4099" dirty="0" err="1">
                <a:solidFill>
                  <a:srgbClr val="FFFFFF"/>
                </a:solidFill>
                <a:latin typeface="Bahnschrift" panose="020B0502040204020203" pitchFamily="34" charset="0"/>
                <a:ea typeface="TT Supermolot Neue Expanded"/>
                <a:cs typeface="TT Supermolot Neue Expanded"/>
                <a:sym typeface="TT Supermolot Neue Expanded"/>
              </a:rPr>
              <a:t>mavzulari</a:t>
            </a:r>
            <a:endParaRPr lang="en-US" sz="4099" dirty="0">
              <a:solidFill>
                <a:srgbClr val="FFFFFF"/>
              </a:solidFill>
              <a:latin typeface="Bahnschrift" panose="020B0502040204020203" pitchFamily="34" charset="0"/>
              <a:ea typeface="TT Supermolot Neue Expanded"/>
              <a:cs typeface="TT Supermolot Neue Expanded"/>
              <a:sym typeface="TT Supermolot Neue Expanded"/>
            </a:endParaRPr>
          </a:p>
        </p:txBody>
      </p:sp>
      <p:sp>
        <p:nvSpPr>
          <p:cNvPr id="4" name="Freeform 4"/>
          <p:cNvSpPr/>
          <p:nvPr/>
        </p:nvSpPr>
        <p:spPr>
          <a:xfrm>
            <a:off x="-340989" y="1536593"/>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6877854" y="7626302"/>
            <a:ext cx="1751134" cy="1124105"/>
          </a:xfrm>
          <a:custGeom>
            <a:avLst/>
            <a:gdLst/>
            <a:ahLst/>
            <a:cxnLst/>
            <a:rect l="l" t="t" r="r" b="b"/>
            <a:pathLst>
              <a:path w="1751134" h="1124105">
                <a:moveTo>
                  <a:pt x="0" y="0"/>
                </a:moveTo>
                <a:lnTo>
                  <a:pt x="1751135" y="0"/>
                </a:lnTo>
                <a:lnTo>
                  <a:pt x="1751135" y="1124105"/>
                </a:lnTo>
                <a:lnTo>
                  <a:pt x="0" y="112410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698510" y="8977274"/>
            <a:ext cx="3397020" cy="562052"/>
          </a:xfrm>
          <a:custGeom>
            <a:avLst/>
            <a:gdLst/>
            <a:ahLst/>
            <a:cxnLst/>
            <a:rect l="l" t="t" r="r" b="b"/>
            <a:pathLst>
              <a:path w="3397020" h="562052">
                <a:moveTo>
                  <a:pt x="0" y="0"/>
                </a:moveTo>
                <a:lnTo>
                  <a:pt x="3397020" y="0"/>
                </a:lnTo>
                <a:lnTo>
                  <a:pt x="3397020"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6239265" y="9724948"/>
            <a:ext cx="3397020" cy="562052"/>
          </a:xfrm>
          <a:custGeom>
            <a:avLst/>
            <a:gdLst/>
            <a:ahLst/>
            <a:cxnLst/>
            <a:rect l="l" t="t" r="r" b="b"/>
            <a:pathLst>
              <a:path w="3397020" h="562052">
                <a:moveTo>
                  <a:pt x="0" y="0"/>
                </a:moveTo>
                <a:lnTo>
                  <a:pt x="3397019" y="0"/>
                </a:lnTo>
                <a:lnTo>
                  <a:pt x="3397019" y="562052"/>
                </a:lnTo>
                <a:lnTo>
                  <a:pt x="0" y="56205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9" name="Таблица 8">
            <a:extLst>
              <a:ext uri="{FF2B5EF4-FFF2-40B4-BE49-F238E27FC236}">
                <a16:creationId xmlns:a16="http://schemas.microsoft.com/office/drawing/2014/main" id="{13C9CC88-A49C-4FC9-91A8-EABA59707276}"/>
              </a:ext>
            </a:extLst>
          </p:cNvPr>
          <p:cNvGraphicFramePr>
            <a:graphicFrameLocks noGrp="1"/>
          </p:cNvGraphicFramePr>
          <p:nvPr>
            <p:extLst>
              <p:ext uri="{D42A27DB-BD31-4B8C-83A1-F6EECF244321}">
                <p14:modId xmlns:p14="http://schemas.microsoft.com/office/powerpoint/2010/main" val="3232787175"/>
              </p:ext>
            </p:extLst>
          </p:nvPr>
        </p:nvGraphicFramePr>
        <p:xfrm>
          <a:off x="3858503" y="1790700"/>
          <a:ext cx="12157187" cy="7321266"/>
        </p:xfrm>
        <a:graphic>
          <a:graphicData uri="http://schemas.openxmlformats.org/drawingml/2006/table">
            <a:tbl>
              <a:tblPr firstRow="1" firstCol="1" bandRow="1">
                <a:tableStyleId>{2D5ABB26-0587-4C30-8999-92F81FD0307C}</a:tableStyleId>
              </a:tblPr>
              <a:tblGrid>
                <a:gridCol w="975006">
                  <a:extLst>
                    <a:ext uri="{9D8B030D-6E8A-4147-A177-3AD203B41FA5}">
                      <a16:colId xmlns:a16="http://schemas.microsoft.com/office/drawing/2014/main" val="459097725"/>
                    </a:ext>
                  </a:extLst>
                </a:gridCol>
                <a:gridCol w="10036974">
                  <a:extLst>
                    <a:ext uri="{9D8B030D-6E8A-4147-A177-3AD203B41FA5}">
                      <a16:colId xmlns:a16="http://schemas.microsoft.com/office/drawing/2014/main" val="3977933174"/>
                    </a:ext>
                  </a:extLst>
                </a:gridCol>
                <a:gridCol w="1145207">
                  <a:extLst>
                    <a:ext uri="{9D8B030D-6E8A-4147-A177-3AD203B41FA5}">
                      <a16:colId xmlns:a16="http://schemas.microsoft.com/office/drawing/2014/main" val="3745980339"/>
                    </a:ext>
                  </a:extLst>
                </a:gridCol>
              </a:tblGrid>
              <a:tr h="1102995">
                <a:tc gridSpan="2">
                  <a:txBody>
                    <a:bodyPr/>
                    <a:lstStyle/>
                    <a:p>
                      <a:pPr algn="ctr"/>
                      <a:r>
                        <a:rPr lang="uz-Cyrl-UZ" sz="2500" dirty="0">
                          <a:solidFill>
                            <a:schemeClr val="bg1"/>
                          </a:solidFill>
                          <a:effectLst/>
                          <a:latin typeface="Bahnschrift" panose="020B0502040204020203" pitchFamily="34" charset="0"/>
                        </a:rPr>
                        <a:t>Mashg‘ulotlar shakli: </a:t>
                      </a:r>
                      <a:r>
                        <a:rPr lang="en-US" sz="2500" dirty="0" err="1">
                          <a:solidFill>
                            <a:schemeClr val="bg1"/>
                          </a:solidFill>
                          <a:effectLst/>
                          <a:latin typeface="Bahnschrift" panose="020B0502040204020203" pitchFamily="34" charset="0"/>
                        </a:rPr>
                        <a:t>amaliy</a:t>
                      </a:r>
                      <a:r>
                        <a:rPr lang="uz-Cyrl-UZ" sz="2500" dirty="0">
                          <a:solidFill>
                            <a:schemeClr val="bg1"/>
                          </a:solidFill>
                          <a:effectLst/>
                          <a:latin typeface="Bahnschrift" panose="020B0502040204020203" pitchFamily="34" charset="0"/>
                        </a:rPr>
                        <a:t> (M)</a:t>
                      </a:r>
                      <a:r>
                        <a:rPr lang="en-US" sz="2500" dirty="0">
                          <a:solidFill>
                            <a:schemeClr val="bg1"/>
                          </a:solidFill>
                          <a:effectLst/>
                          <a:latin typeface="Bahnschrift" panose="020B0502040204020203" pitchFamily="34" charset="0"/>
                        </a:rPr>
                        <a:t> (4-semestr)</a:t>
                      </a:r>
                      <a:endParaRPr lang="ru-RU" sz="2500" dirty="0">
                        <a:solidFill>
                          <a:schemeClr val="bg1"/>
                        </a:solidFill>
                        <a:effectLst/>
                        <a:latin typeface="Bahnschrift" panose="020B0502040204020203" pitchFamily="34" charset="0"/>
                        <a:ea typeface="Calibri" panose="020F0502020204030204" pitchFamily="34" charset="0"/>
                      </a:endParaRPr>
                    </a:p>
                  </a:txBody>
                  <a:tcPr marL="96950" marR="96950" marT="48475" marB="4847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ru-RU"/>
                    </a:p>
                  </a:txBody>
                  <a:tcPr/>
                </a:tc>
                <a:tc>
                  <a:txBody>
                    <a:bodyPr/>
                    <a:lstStyle/>
                    <a:p>
                      <a:pPr algn="ctr"/>
                      <a:r>
                        <a:rPr lang="en-US" sz="2500">
                          <a:solidFill>
                            <a:schemeClr val="bg1"/>
                          </a:solidFill>
                          <a:effectLst/>
                          <a:latin typeface="Bahnschrift" panose="020B0502040204020203" pitchFamily="34" charset="0"/>
                        </a:rPr>
                        <a:t>20</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4800650"/>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M1</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loyihaga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qo‘shish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sozlash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3263991"/>
                  </a:ext>
                </a:extLst>
              </a:tr>
              <a:tr h="752476">
                <a:tc>
                  <a:txBody>
                    <a:bodyPr/>
                    <a:lstStyle/>
                    <a:p>
                      <a:pPr marL="0" lvl="0" indent="0" algn="ctr">
                        <a:buFont typeface="+mj-lt"/>
                        <a:buNone/>
                      </a:pPr>
                      <a:r>
                        <a:rPr lang="en-US" sz="2500" dirty="0">
                          <a:solidFill>
                            <a:schemeClr val="bg1"/>
                          </a:solidFill>
                          <a:effectLst/>
                          <a:latin typeface="Bahnschrift" panose="020B0502040204020203" pitchFamily="34" charset="0"/>
                        </a:rPr>
                        <a:t>M2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Grid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tizimidan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foydalanib</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sahifa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tuzilmasini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96487493"/>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M3</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Turli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ekran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o‘lchamlariga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mos</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responsive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dizayn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9852208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M4</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a:lnSpc>
                          <a:spcPct val="115000"/>
                        </a:lnSpc>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komponentlari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interaktiv</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sahifalar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uz-Cyrl-UZ"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01255571"/>
                  </a:ext>
                </a:extLst>
              </a:tr>
              <a:tr h="1053821">
                <a:tc>
                  <a:txBody>
                    <a:bodyPr/>
                    <a:lstStyle/>
                    <a:p>
                      <a:pPr marL="0" lvl="0" indent="0" algn="ctr">
                        <a:buFont typeface="+mj-lt"/>
                        <a:buNone/>
                      </a:pPr>
                      <a:r>
                        <a:rPr lang="en-US" sz="2500" dirty="0">
                          <a:solidFill>
                            <a:schemeClr val="bg1"/>
                          </a:solidFill>
                          <a:effectLst/>
                          <a:latin typeface="Bahnschrift" panose="020B0502040204020203" pitchFamily="34" charset="0"/>
                        </a:rPr>
                        <a:t>M5</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1200"/>
                        </a:spcBef>
                        <a:spcAft>
                          <a:spcPts val="1200"/>
                        </a:spcAft>
                        <a:buClrTx/>
                        <a:buSzTx/>
                        <a:buFontTx/>
                        <a:buNone/>
                        <a:tabLst>
                          <a:tab pos="623888" algn="l"/>
                        </a:tabLst>
                        <a:defRPr/>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Formalar</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yaratish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ularni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stilizatsiya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qilish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indent="0" algn="ctr">
                        <a:lnSpc>
                          <a:spcPct val="150000"/>
                        </a:lnSpc>
                        <a:spcBef>
                          <a:spcPts val="1200"/>
                        </a:spcBef>
                        <a:spcAft>
                          <a:spcPts val="1200"/>
                        </a:spcAft>
                        <a:tabLst>
                          <a:tab pos="619125" algn="l"/>
                        </a:tabLst>
                      </a:pPr>
                      <a:r>
                        <a:rPr lang="en-US" sz="2500" dirty="0">
                          <a:solidFill>
                            <a:schemeClr val="bg1"/>
                          </a:solidFill>
                          <a:effectLst/>
                          <a:latin typeface="Bahnschrift" panose="020B0502040204020203" pitchFamily="34" charset="0"/>
                        </a:rPr>
                        <a:t>4</a:t>
                      </a:r>
                      <a:endParaRPr lang="ru-RU" sz="2500" b="1" dirty="0">
                        <a:solidFill>
                          <a:schemeClr val="bg1"/>
                        </a:solidFill>
                        <a:effectLst/>
                        <a:latin typeface="Bahnschrift" panose="020B0502040204020203" pitchFamily="34" charset="0"/>
                        <a:ea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45091546"/>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M6</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utilitalari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yordamida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sahifani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bezash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optimallashtirish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a:solidFill>
                            <a:schemeClr val="bg1"/>
                          </a:solidFill>
                          <a:effectLst/>
                          <a:latin typeface="Bahnschrift" panose="020B0502040204020203" pitchFamily="34" charset="0"/>
                        </a:rPr>
                        <a:t>2</a:t>
                      </a:r>
                      <a:endParaRPr lang="ru-RU" sz="250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30968652"/>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rPr>
                        <a:t>M7</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lvl="0" indent="0">
                        <a:spcAft>
                          <a:spcPts val="0"/>
                        </a:spcAft>
                        <a:buFont typeface="+mj-lt"/>
                        <a:buNone/>
                      </a:pP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Loyihada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maxsus</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CSS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va</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Sass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o‘zgartirishlarini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qo‘llash</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9004551"/>
                  </a:ext>
                </a:extLst>
              </a:tr>
              <a:tr h="735329">
                <a:tc>
                  <a:txBody>
                    <a:bodyPr/>
                    <a:lstStyle/>
                    <a:p>
                      <a:pPr marL="0" lvl="0" indent="0" algn="ctr">
                        <a:buFont typeface="+mj-lt"/>
                        <a:buNone/>
                      </a:pPr>
                      <a:r>
                        <a:rPr lang="en-US" sz="2500" dirty="0">
                          <a:solidFill>
                            <a:schemeClr val="bg1"/>
                          </a:solidFill>
                          <a:effectLst/>
                          <a:latin typeface="Bahnschrift" panose="020B0502040204020203" pitchFamily="34" charset="0"/>
                          <a:ea typeface="Calibri" panose="020F0502020204030204" pitchFamily="34" charset="0"/>
                        </a:rPr>
                        <a:t>M8</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Bootstrap JavaScript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komponentlari</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bilan</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r>
                        <a:rPr lang="en-US" sz="2500" dirty="0" err="1">
                          <a:solidFill>
                            <a:schemeClr val="bg1"/>
                          </a:solidFill>
                          <a:latin typeface="Bahnschrift" panose="020B0502040204020203" pitchFamily="34" charset="0"/>
                          <a:ea typeface="Calibri" panose="020F0502020204030204" pitchFamily="34" charset="0"/>
                          <a:cs typeface="Times New Roman" panose="02020603050405020304" pitchFamily="18" charset="0"/>
                        </a:rPr>
                        <a:t>ishlash</a:t>
                      </a:r>
                      <a:r>
                        <a:rPr lang="en-US"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rPr>
                        <a:t> </a:t>
                      </a:r>
                      <a:endParaRPr lang="ru-RU" sz="2500" dirty="0">
                        <a:solidFill>
                          <a:schemeClr val="bg1"/>
                        </a:solidFill>
                        <a:latin typeface="Bahnschrift" panose="020B0502040204020203" pitchFamily="34" charset="0"/>
                        <a:ea typeface="Calibri" panose="020F0502020204030204" pitchFamily="34" charset="0"/>
                        <a:cs typeface="Times New Roman" panose="02020603050405020304" pitchFamily="18"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r>
                        <a:rPr lang="en-US" sz="2500" dirty="0">
                          <a:solidFill>
                            <a:schemeClr val="bg1"/>
                          </a:solidFill>
                          <a:effectLst/>
                          <a:latin typeface="Bahnschrift" panose="020B0502040204020203" pitchFamily="34" charset="0"/>
                          <a:ea typeface="Calibri" panose="020F0502020204030204" pitchFamily="34" charset="0"/>
                        </a:rPr>
                        <a:t>2</a:t>
                      </a:r>
                      <a:endParaRPr lang="ru-RU" sz="2500" dirty="0">
                        <a:solidFill>
                          <a:schemeClr val="bg1"/>
                        </a:solidFill>
                        <a:effectLst/>
                        <a:latin typeface="Bahnschrift" panose="020B0502040204020203" pitchFamily="34" charset="0"/>
                        <a:ea typeface="Calibri" panose="020F0502020204030204" pitchFamily="34" charset="0"/>
                      </a:endParaRPr>
                    </a:p>
                  </a:txBody>
                  <a:tcPr marL="126325" marR="126325"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50008152"/>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1806</Words>
  <Application>Microsoft Office PowerPoint</Application>
  <PresentationFormat>Произвольный</PresentationFormat>
  <Paragraphs>271</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Bahnschrift</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Science</dc:title>
  <dc:creator>13</dc:creator>
  <cp:lastModifiedBy>User</cp:lastModifiedBy>
  <cp:revision>23</cp:revision>
  <dcterms:created xsi:type="dcterms:W3CDTF">2006-08-16T00:00:00Z</dcterms:created>
  <dcterms:modified xsi:type="dcterms:W3CDTF">2025-05-17T13:53:15Z</dcterms:modified>
  <dc:identifier>DAGnszWt56g</dc:identifier>
</cp:coreProperties>
</file>