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8288000" cy="10287000"/>
  <p:notesSz cx="6858000" cy="9144000"/>
  <p:embeddedFontLst>
    <p:embeddedFont>
      <p:font typeface="Bahnschrift" panose="020B0502040204020203" pitchFamily="34" charset="0"/>
      <p:regular r:id="rId20"/>
      <p:bold r:id="rId21"/>
    </p:embeddedFont>
    <p:embeddedFont>
      <p:font typeface="Calibri" panose="020F050202020403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4456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613" autoAdjust="0"/>
    <p:restoredTop sz="96517" autoAdjust="0"/>
  </p:normalViewPr>
  <p:slideViewPr>
    <p:cSldViewPr>
      <p:cViewPr varScale="1">
        <p:scale>
          <a:sx n="76" d="100"/>
          <a:sy n="76" d="100"/>
        </p:scale>
        <p:origin x="142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gif"/><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1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1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16.xml.rels><?xml version="1.0" encoding="UTF-8" standalone="yes"?>
<Relationships xmlns="http://schemas.openxmlformats.org/package/2006/relationships"><Relationship Id="rId8" Type="http://schemas.openxmlformats.org/officeDocument/2006/relationships/hyperlink" Target="https://developer.mozilla.org/ru/docs/Learn/JavaScript/First_steps" TargetMode="External"/><Relationship Id="rId3" Type="http://schemas.openxmlformats.org/officeDocument/2006/relationships/image" Target="../media/image2.svg"/><Relationship Id="rId7" Type="http://schemas.openxmlformats.org/officeDocument/2006/relationships/hyperlink" Target="https://metanit.com/web/javascript/15.1.php"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hyperlink" Target="https://www.youtube.com/channel/UCAXy1AxICqxlPfelvZwFz8A" TargetMode="External"/><Relationship Id="rId5" Type="http://schemas.openxmlformats.org/officeDocument/2006/relationships/image" Target="../media/image5.png"/><Relationship Id="rId10" Type="http://schemas.openxmlformats.org/officeDocument/2006/relationships/hyperlink" Target="http://code.mu/ru/javascript/book/prime/" TargetMode="External"/><Relationship Id="rId4" Type="http://schemas.openxmlformats.org/officeDocument/2006/relationships/image" Target="../media/image12.gif"/><Relationship Id="rId9" Type="http://schemas.openxmlformats.org/officeDocument/2006/relationships/hyperlink" Target="https://itproger.com/course/javascrip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hyperlink" Target="mailto:rasul_atamuratov@mail.ru" TargetMode="External"/><Relationship Id="rId4" Type="http://schemas.openxmlformats.org/officeDocument/2006/relationships/image" Target="../media/image12.gif"/></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9.gif"/></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gif"/></Relationships>
</file>

<file path=ppt/slides/_rels/slide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_rels/slide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5020109" y="2605709"/>
            <a:ext cx="5077990" cy="507799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2165946">
            <a:off x="8558360" y="507114"/>
            <a:ext cx="9272857" cy="9092355"/>
            <a:chOff x="0" y="0"/>
            <a:chExt cx="812800" cy="796978"/>
          </a:xfrm>
        </p:grpSpPr>
        <p:sp>
          <p:nvSpPr>
            <p:cNvPr id="6" name="Freeform 6"/>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5540FF">
                      <a:alpha val="100000"/>
                    </a:srgbClr>
                  </a:gs>
                </a:gsLst>
                <a:lin ang="0"/>
              </a:gradFill>
              <a:prstDash val="solid"/>
              <a:miter/>
            </a:ln>
          </p:spPr>
        </p:sp>
        <p:sp>
          <p:nvSpPr>
            <p:cNvPr id="7" name="TextBox 7"/>
            <p:cNvSpPr txBox="1"/>
            <p:nvPr/>
          </p:nvSpPr>
          <p:spPr>
            <a:xfrm>
              <a:off x="76200" y="36617"/>
              <a:ext cx="660400" cy="685645"/>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rot="-10694109">
            <a:off x="9125957" y="1124174"/>
            <a:ext cx="8014237" cy="7858235"/>
            <a:chOff x="0" y="0"/>
            <a:chExt cx="812800" cy="796978"/>
          </a:xfrm>
        </p:grpSpPr>
        <p:sp>
          <p:nvSpPr>
            <p:cNvPr id="9" name="Freeform 9"/>
            <p:cNvSpPr/>
            <p:nvPr/>
          </p:nvSpPr>
          <p:spPr>
            <a:xfrm>
              <a:off x="0" y="0"/>
              <a:ext cx="812800" cy="796978"/>
            </a:xfrm>
            <a:custGeom>
              <a:avLst/>
              <a:gdLst/>
              <a:ahLst/>
              <a:cxnLst/>
              <a:rect l="l" t="t" r="r" b="b"/>
              <a:pathLst>
                <a:path w="812800" h="796978">
                  <a:moveTo>
                    <a:pt x="406400" y="0"/>
                  </a:moveTo>
                  <a:cubicBezTo>
                    <a:pt x="181951" y="0"/>
                    <a:pt x="0" y="178410"/>
                    <a:pt x="0" y="398489"/>
                  </a:cubicBezTo>
                  <a:cubicBezTo>
                    <a:pt x="0" y="618569"/>
                    <a:pt x="181951" y="796978"/>
                    <a:pt x="406400" y="796978"/>
                  </a:cubicBezTo>
                  <a:cubicBezTo>
                    <a:pt x="630849" y="796978"/>
                    <a:pt x="812800" y="618569"/>
                    <a:pt x="812800" y="398489"/>
                  </a:cubicBezTo>
                  <a:cubicBezTo>
                    <a:pt x="812800" y="178410"/>
                    <a:pt x="630849" y="0"/>
                    <a:pt x="406400" y="0"/>
                  </a:cubicBezTo>
                  <a:close/>
                </a:path>
              </a:pathLst>
            </a:custGeom>
            <a:solidFill>
              <a:srgbClr val="000000">
                <a:alpha val="0"/>
              </a:srgbClr>
            </a:solidFill>
            <a:ln w="28575" cap="sq">
              <a:gradFill>
                <a:gsLst>
                  <a:gs pos="0">
                    <a:srgbClr val="795AC6">
                      <a:alpha val="4500"/>
                    </a:srgbClr>
                  </a:gs>
                  <a:gs pos="100000">
                    <a:srgbClr val="C6BFFF">
                      <a:alpha val="100000"/>
                    </a:srgbClr>
                  </a:gs>
                </a:gsLst>
                <a:lin ang="0"/>
              </a:gradFill>
              <a:prstDash val="solid"/>
              <a:miter/>
            </a:ln>
          </p:spPr>
        </p:sp>
        <p:sp>
          <p:nvSpPr>
            <p:cNvPr id="10" name="TextBox 10"/>
            <p:cNvSpPr txBox="1"/>
            <p:nvPr/>
          </p:nvSpPr>
          <p:spPr>
            <a:xfrm>
              <a:off x="76200" y="36617"/>
              <a:ext cx="660400" cy="685645"/>
            </a:xfrm>
            <a:prstGeom prst="rect">
              <a:avLst/>
            </a:prstGeom>
          </p:spPr>
          <p:txBody>
            <a:bodyPr lIns="50800" tIns="50800" rIns="50800" bIns="50800" rtlCol="0" anchor="ctr"/>
            <a:lstStyle/>
            <a:p>
              <a:pPr algn="ctr">
                <a:lnSpc>
                  <a:spcPts val="2659"/>
                </a:lnSpc>
                <a:spcBef>
                  <a:spcPct val="0"/>
                </a:spcBef>
              </a:pPr>
              <a:endParaRPr/>
            </a:p>
          </p:txBody>
        </p:sp>
      </p:grpSp>
      <p:sp>
        <p:nvSpPr>
          <p:cNvPr id="11" name="Freeform 11"/>
          <p:cNvSpPr/>
          <p:nvPr/>
        </p:nvSpPr>
        <p:spPr>
          <a:xfrm>
            <a:off x="-10861334" y="4598030"/>
            <a:ext cx="15304372" cy="15304372"/>
          </a:xfrm>
          <a:custGeom>
            <a:avLst/>
            <a:gdLst/>
            <a:ahLst/>
            <a:cxnLst/>
            <a:rect l="l" t="t" r="r" b="b"/>
            <a:pathLst>
              <a:path w="15304372" h="15304372">
                <a:moveTo>
                  <a:pt x="0" y="0"/>
                </a:moveTo>
                <a:lnTo>
                  <a:pt x="15304372" y="0"/>
                </a:lnTo>
                <a:lnTo>
                  <a:pt x="15304372" y="15304372"/>
                </a:lnTo>
                <a:lnTo>
                  <a:pt x="0" y="15304372"/>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grpSp>
        <p:nvGrpSpPr>
          <p:cNvPr id="14" name="Group 14"/>
          <p:cNvGrpSpPr/>
          <p:nvPr/>
        </p:nvGrpSpPr>
        <p:grpSpPr>
          <a:xfrm>
            <a:off x="-1480497" y="2921788"/>
            <a:ext cx="9862497" cy="3657104"/>
            <a:chOff x="0" y="-219075"/>
            <a:chExt cx="13149996" cy="4876140"/>
          </a:xfrm>
        </p:grpSpPr>
        <p:grpSp>
          <p:nvGrpSpPr>
            <p:cNvPr id="15" name="Group 15"/>
            <p:cNvGrpSpPr/>
            <p:nvPr/>
          </p:nvGrpSpPr>
          <p:grpSpPr>
            <a:xfrm>
              <a:off x="0" y="2231998"/>
              <a:ext cx="12839749" cy="2425067"/>
              <a:chOff x="0" y="0"/>
              <a:chExt cx="2109677" cy="398458"/>
            </a:xfrm>
          </p:grpSpPr>
          <p:sp>
            <p:nvSpPr>
              <p:cNvPr id="16" name="Freeform 16"/>
              <p:cNvSpPr/>
              <p:nvPr/>
            </p:nvSpPr>
            <p:spPr>
              <a:xfrm>
                <a:off x="0" y="0"/>
                <a:ext cx="2109677" cy="398459"/>
              </a:xfrm>
              <a:custGeom>
                <a:avLst/>
                <a:gdLst/>
                <a:ahLst/>
                <a:cxnLst/>
                <a:rect l="l" t="t" r="r" b="b"/>
                <a:pathLst>
                  <a:path w="2109677" h="398459">
                    <a:moveTo>
                      <a:pt x="0" y="0"/>
                    </a:moveTo>
                    <a:lnTo>
                      <a:pt x="2109677" y="0"/>
                    </a:lnTo>
                    <a:lnTo>
                      <a:pt x="2109677" y="398459"/>
                    </a:lnTo>
                    <a:lnTo>
                      <a:pt x="0" y="398459"/>
                    </a:lnTo>
                    <a:close/>
                  </a:path>
                </a:pathLst>
              </a:custGeom>
              <a:gradFill rotWithShape="1">
                <a:gsLst>
                  <a:gs pos="0">
                    <a:srgbClr val="3428BA">
                      <a:alpha val="100000"/>
                    </a:srgbClr>
                  </a:gs>
                  <a:gs pos="100000">
                    <a:srgbClr val="5FA2DB">
                      <a:alpha val="100000"/>
                    </a:srgbClr>
                  </a:gs>
                </a:gsLst>
                <a:lin ang="0"/>
              </a:gradFill>
            </p:spPr>
          </p:sp>
          <p:sp>
            <p:nvSpPr>
              <p:cNvPr id="17" name="TextBox 17"/>
              <p:cNvSpPr txBox="1"/>
              <p:nvPr/>
            </p:nvSpPr>
            <p:spPr>
              <a:xfrm>
                <a:off x="0" y="-38100"/>
                <a:ext cx="2109677" cy="436558"/>
              </a:xfrm>
              <a:prstGeom prst="rect">
                <a:avLst/>
              </a:prstGeom>
            </p:spPr>
            <p:txBody>
              <a:bodyPr lIns="50800" tIns="50800" rIns="50800" bIns="50800" rtlCol="0" anchor="ctr"/>
              <a:lstStyle/>
              <a:p>
                <a:pPr algn="ctr">
                  <a:lnSpc>
                    <a:spcPts val="2659"/>
                  </a:lnSpc>
                </a:pPr>
                <a:endParaRPr>
                  <a:latin typeface="Bahnschrift" panose="020B0502040204020203" pitchFamily="34" charset="0"/>
                  <a:cs typeface="Arial" panose="020B0604020202020204" pitchFamily="34" charset="0"/>
                </a:endParaRPr>
              </a:p>
            </p:txBody>
          </p:sp>
        </p:grpSp>
        <p:sp>
          <p:nvSpPr>
            <p:cNvPr id="18" name="TextBox 18"/>
            <p:cNvSpPr txBox="1"/>
            <p:nvPr/>
          </p:nvSpPr>
          <p:spPr>
            <a:xfrm>
              <a:off x="2474664" y="-219075"/>
              <a:ext cx="7812017" cy="2438359"/>
            </a:xfrm>
            <a:prstGeom prst="rect">
              <a:avLst/>
            </a:prstGeom>
          </p:spPr>
          <p:txBody>
            <a:bodyPr lIns="0" tIns="0" rIns="0" bIns="0" rtlCol="0" anchor="t">
              <a:spAutoFit/>
            </a:bodyPr>
            <a:lstStyle/>
            <a:p>
              <a:pPr algn="l">
                <a:lnSpc>
                  <a:spcPts val="16091"/>
                </a:lnSpc>
                <a:spcBef>
                  <a:spcPct val="0"/>
                </a:spcBef>
              </a:pPr>
              <a:r>
                <a:rPr lang="en-US" sz="10000" b="1" dirty="0">
                  <a:solidFill>
                    <a:srgbClr val="3428BA"/>
                  </a:solidFill>
                  <a:latin typeface="Bahnschrift" panose="020B0502040204020203" pitchFamily="34" charset="0"/>
                  <a:ea typeface="Anton"/>
                  <a:cs typeface="Arial" panose="020B0604020202020204" pitchFamily="34" charset="0"/>
                  <a:sym typeface="Anton"/>
                </a:rPr>
                <a:t>WEB</a:t>
              </a:r>
            </a:p>
          </p:txBody>
        </p:sp>
        <p:sp>
          <p:nvSpPr>
            <p:cNvPr id="19" name="TextBox 19"/>
            <p:cNvSpPr txBox="1"/>
            <p:nvPr/>
          </p:nvSpPr>
          <p:spPr>
            <a:xfrm>
              <a:off x="2474664" y="2109456"/>
              <a:ext cx="10675332" cy="2407155"/>
            </a:xfrm>
            <a:prstGeom prst="rect">
              <a:avLst/>
            </a:prstGeom>
          </p:spPr>
          <p:txBody>
            <a:bodyPr wrap="square" lIns="0" tIns="0" rIns="0" bIns="0" rtlCol="0" anchor="t">
              <a:spAutoFit/>
            </a:bodyPr>
            <a:lstStyle/>
            <a:p>
              <a:pPr algn="l">
                <a:lnSpc>
                  <a:spcPts val="16091"/>
                </a:lnSpc>
                <a:spcBef>
                  <a:spcPct val="0"/>
                </a:spcBef>
              </a:pPr>
              <a:r>
                <a:rPr lang="en-US" sz="8800" b="1" dirty="0">
                  <a:solidFill>
                    <a:srgbClr val="FFFFFF"/>
                  </a:solidFill>
                  <a:latin typeface="Bahnschrift" panose="020B0502040204020203" pitchFamily="34" charset="0"/>
                  <a:ea typeface="Anton"/>
                  <a:cs typeface="Arial" panose="020B0604020202020204" pitchFamily="34" charset="0"/>
                  <a:sym typeface="Anton"/>
                </a:rPr>
                <a:t>DASTURLASH</a:t>
              </a:r>
            </a:p>
          </p:txBody>
        </p:sp>
      </p:grpSp>
      <p:sp>
        <p:nvSpPr>
          <p:cNvPr id="20" name="Freeform 20"/>
          <p:cNvSpPr/>
          <p:nvPr/>
        </p:nvSpPr>
        <p:spPr>
          <a:xfrm>
            <a:off x="3632921" y="3363037"/>
            <a:ext cx="1367288" cy="1367288"/>
          </a:xfrm>
          <a:custGeom>
            <a:avLst/>
            <a:gdLst/>
            <a:ahLst/>
            <a:cxnLst/>
            <a:rect l="l" t="t" r="r" b="b"/>
            <a:pathLst>
              <a:path w="1367288" h="1367288">
                <a:moveTo>
                  <a:pt x="0" y="0"/>
                </a:moveTo>
                <a:lnTo>
                  <a:pt x="1367288" y="0"/>
                </a:lnTo>
                <a:lnTo>
                  <a:pt x="1367288" y="1367288"/>
                </a:lnTo>
                <a:lnTo>
                  <a:pt x="0" y="13672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1" name="TextBox 21"/>
          <p:cNvSpPr txBox="1"/>
          <p:nvPr/>
        </p:nvSpPr>
        <p:spPr>
          <a:xfrm>
            <a:off x="1028699" y="7828491"/>
            <a:ext cx="4521201" cy="1129796"/>
          </a:xfrm>
          <a:prstGeom prst="rect">
            <a:avLst/>
          </a:prstGeom>
        </p:spPr>
        <p:txBody>
          <a:bodyPr wrap="square" lIns="0" tIns="0" rIns="0" bIns="0" rtlCol="0" anchor="t">
            <a:spAutoFit/>
          </a:bodyPr>
          <a:lstStyle/>
          <a:p>
            <a:pPr algn="l">
              <a:lnSpc>
                <a:spcPts val="3038"/>
              </a:lnSpc>
            </a:pP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R.K.Atamuratov</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a:t>
            </a:r>
          </a:p>
          <a:p>
            <a:pPr algn="l">
              <a:lnSpc>
                <a:spcPts val="3038"/>
              </a:lnSpc>
            </a:pP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pedagogika</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 </a:t>
            </a: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fanlari</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 </a:t>
            </a: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bo‘yicha</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 </a:t>
            </a: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falsafa</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 </a:t>
            </a: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doktori</a:t>
            </a:r>
            <a:r>
              <a:rPr lang="en-US" sz="2170" b="1" dirty="0">
                <a:solidFill>
                  <a:srgbClr val="3428BA"/>
                </a:solidFill>
                <a:latin typeface="Bahnschrift" panose="020B0502040204020203" pitchFamily="34" charset="0"/>
                <a:ea typeface="Canva Sans Bold"/>
                <a:cs typeface="Arial" panose="020B0604020202020204" pitchFamily="34" charset="0"/>
                <a:sym typeface="Canva Sans Bold"/>
              </a:rPr>
              <a:t> (PhD), </a:t>
            </a:r>
            <a:r>
              <a:rPr lang="en-US" sz="2170" b="1" dirty="0" err="1">
                <a:solidFill>
                  <a:srgbClr val="3428BA"/>
                </a:solidFill>
                <a:latin typeface="Bahnschrift" panose="020B0502040204020203" pitchFamily="34" charset="0"/>
                <a:ea typeface="Canva Sans Bold"/>
                <a:cs typeface="Arial" panose="020B0604020202020204" pitchFamily="34" charset="0"/>
                <a:sym typeface="Canva Sans Bold"/>
              </a:rPr>
              <a:t>dotsent</a:t>
            </a:r>
            <a:endParaRPr lang="en-US" sz="2170" b="1" dirty="0">
              <a:solidFill>
                <a:srgbClr val="3428BA"/>
              </a:solidFill>
              <a:latin typeface="Bahnschrift" panose="020B0502040204020203" pitchFamily="34" charset="0"/>
              <a:ea typeface="Canva Sans Bold"/>
              <a:cs typeface="Arial" panose="020B0604020202020204" pitchFamily="34" charset="0"/>
              <a:sym typeface="Canva Sans Bold"/>
            </a:endParaRPr>
          </a:p>
        </p:txBody>
      </p:sp>
      <p:sp>
        <p:nvSpPr>
          <p:cNvPr id="22" name="Freeform 22"/>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3" name="Freeform 8">
            <a:extLst>
              <a:ext uri="{FF2B5EF4-FFF2-40B4-BE49-F238E27FC236}">
                <a16:creationId xmlns:a16="http://schemas.microsoft.com/office/drawing/2014/main" id="{A61C9B1D-066B-41EF-A8BA-CEFCC671F093}"/>
              </a:ext>
            </a:extLst>
          </p:cNvPr>
          <p:cNvSpPr/>
          <p:nvPr/>
        </p:nvSpPr>
        <p:spPr>
          <a:xfrm>
            <a:off x="8372489" y="2190135"/>
            <a:ext cx="6716686" cy="6716686"/>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pic>
        <p:nvPicPr>
          <p:cNvPr id="12" name="Picture 12"/>
          <p:cNvPicPr>
            <a:picLocks noChangeAspect="1"/>
          </p:cNvPicPr>
          <p:nvPr/>
        </p:nvPicPr>
        <p:blipFill>
          <a:blip r:embed="rId10"/>
          <a:srcRect/>
          <a:stretch>
            <a:fillRect/>
          </a:stretch>
        </p:blipFill>
        <p:spPr>
          <a:xfrm flipH="1">
            <a:off x="10527156" y="742462"/>
            <a:ext cx="3958208" cy="1899940"/>
          </a:xfrm>
          <a:prstGeom prst="rect">
            <a:avLst/>
          </a:prstGeom>
        </p:spPr>
      </p:pic>
      <p:pic>
        <p:nvPicPr>
          <p:cNvPr id="13" name="Picture 13"/>
          <p:cNvPicPr>
            <a:picLocks noChangeAspect="1"/>
          </p:cNvPicPr>
          <p:nvPr/>
        </p:nvPicPr>
        <p:blipFill>
          <a:blip r:embed="rId10"/>
          <a:srcRect/>
          <a:stretch>
            <a:fillRect/>
          </a:stretch>
        </p:blipFill>
        <p:spPr>
          <a:xfrm flipH="1">
            <a:off x="12812316" y="7644598"/>
            <a:ext cx="3958208" cy="189994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3311832" y="3195042"/>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427090" y="491248"/>
            <a:ext cx="7903786" cy="2397976"/>
          </a:xfrm>
          <a:prstGeom prst="rect">
            <a:avLst/>
          </a:prstGeom>
        </p:spPr>
        <p:txBody>
          <a:bodyPr lIns="0" tIns="0" rIns="0" bIns="0" rtlCol="0" anchor="t">
            <a:spAutoFit/>
          </a:bodyPr>
          <a:lstStyle/>
          <a:p>
            <a:pPr algn="ctr">
              <a:lnSpc>
                <a:spcPts val="6428"/>
              </a:lnSpc>
            </a:pPr>
            <a:r>
              <a:rPr lang="en-US" sz="4591" b="1" dirty="0">
                <a:solidFill>
                  <a:srgbClr val="3428BA"/>
                </a:solidFill>
                <a:latin typeface="Bahnschrift" panose="020B0502040204020203" pitchFamily="34" charset="0"/>
                <a:ea typeface="Canva Sans"/>
                <a:cs typeface="Canva Sans"/>
                <a:sym typeface="Canva Sans"/>
              </a:rPr>
              <a:t>LABORATORIYA</a:t>
            </a:r>
          </a:p>
          <a:p>
            <a:pPr algn="ctr">
              <a:lnSpc>
                <a:spcPts val="6428"/>
              </a:lnSpc>
            </a:pPr>
            <a:r>
              <a:rPr lang="en-US" sz="4591" b="1" dirty="0">
                <a:solidFill>
                  <a:srgbClr val="3428BA"/>
                </a:solidFill>
                <a:latin typeface="Bahnschrift" panose="020B0502040204020203" pitchFamily="34" charset="0"/>
                <a:ea typeface="Canva Sans"/>
                <a:cs typeface="Canva Sans"/>
                <a:sym typeface="Canva Sans"/>
              </a:rPr>
              <a:t>MASHG‘ULOTLARI</a:t>
            </a:r>
          </a:p>
          <a:p>
            <a:pPr algn="ctr">
              <a:lnSpc>
                <a:spcPts val="6428"/>
              </a:lnSpc>
              <a:spcBef>
                <a:spcPct val="0"/>
              </a:spcBef>
            </a:pPr>
            <a:r>
              <a:rPr lang="en-US" sz="4591" b="1" dirty="0">
                <a:solidFill>
                  <a:srgbClr val="3428BA"/>
                </a:solidFill>
                <a:latin typeface="Bahnschrift" panose="020B0502040204020203" pitchFamily="34" charset="0"/>
                <a:ea typeface="Canva Sans"/>
                <a:cs typeface="Canva Sans"/>
                <a:sym typeface="Canva Sans"/>
              </a:rPr>
              <a:t> MAVZULARI</a:t>
            </a:r>
          </a:p>
        </p:txBody>
      </p:sp>
      <p:sp>
        <p:nvSpPr>
          <p:cNvPr id="7" name="Freeform 7"/>
          <p:cNvSpPr/>
          <p:nvPr/>
        </p:nvSpPr>
        <p:spPr>
          <a:xfrm>
            <a:off x="1937844" y="3500860"/>
            <a:ext cx="4124420" cy="5757440"/>
          </a:xfrm>
          <a:custGeom>
            <a:avLst/>
            <a:gdLst/>
            <a:ahLst/>
            <a:cxnLst/>
            <a:rect l="l" t="t" r="r" b="b"/>
            <a:pathLst>
              <a:path w="4124420" h="5757440">
                <a:moveTo>
                  <a:pt x="0" y="0"/>
                </a:moveTo>
                <a:lnTo>
                  <a:pt x="4124420" y="0"/>
                </a:lnTo>
                <a:lnTo>
                  <a:pt x="4124420" y="5757440"/>
                </a:lnTo>
                <a:lnTo>
                  <a:pt x="0" y="57574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174521" y="-179769"/>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aphicFrame>
        <p:nvGraphicFramePr>
          <p:cNvPr id="11" name="Таблица 10">
            <a:extLst>
              <a:ext uri="{FF2B5EF4-FFF2-40B4-BE49-F238E27FC236}">
                <a16:creationId xmlns:a16="http://schemas.microsoft.com/office/drawing/2014/main" id="{E1043A8B-2DFF-4C32-B3CD-1265749DEA51}"/>
              </a:ext>
            </a:extLst>
          </p:cNvPr>
          <p:cNvGraphicFramePr>
            <a:graphicFrameLocks noGrp="1"/>
          </p:cNvGraphicFramePr>
          <p:nvPr>
            <p:extLst>
              <p:ext uri="{D42A27DB-BD31-4B8C-83A1-F6EECF244321}">
                <p14:modId xmlns:p14="http://schemas.microsoft.com/office/powerpoint/2010/main" val="1803586083"/>
              </p:ext>
            </p:extLst>
          </p:nvPr>
        </p:nvGraphicFramePr>
        <p:xfrm>
          <a:off x="8386389" y="491247"/>
          <a:ext cx="8301412" cy="9300450"/>
        </p:xfrm>
        <a:graphic>
          <a:graphicData uri="http://schemas.openxmlformats.org/drawingml/2006/table">
            <a:tbl>
              <a:tblPr firstRow="1" firstCol="1" bandRow="1">
                <a:tableStyleId>{5C22544A-7EE6-4342-B048-85BDC9FD1C3A}</a:tableStyleId>
              </a:tblPr>
              <a:tblGrid>
                <a:gridCol w="665774">
                  <a:extLst>
                    <a:ext uri="{9D8B030D-6E8A-4147-A177-3AD203B41FA5}">
                      <a16:colId xmlns:a16="http://schemas.microsoft.com/office/drawing/2014/main" val="459097725"/>
                    </a:ext>
                  </a:extLst>
                </a:gridCol>
                <a:gridCol w="6853645">
                  <a:extLst>
                    <a:ext uri="{9D8B030D-6E8A-4147-A177-3AD203B41FA5}">
                      <a16:colId xmlns:a16="http://schemas.microsoft.com/office/drawing/2014/main" val="3977933174"/>
                    </a:ext>
                  </a:extLst>
                </a:gridCol>
                <a:gridCol w="781993">
                  <a:extLst>
                    <a:ext uri="{9D8B030D-6E8A-4147-A177-3AD203B41FA5}">
                      <a16:colId xmlns:a16="http://schemas.microsoft.com/office/drawing/2014/main" val="3745980339"/>
                    </a:ext>
                  </a:extLst>
                </a:gridCol>
              </a:tblGrid>
              <a:tr h="1468490">
                <a:tc gridSpan="2">
                  <a:txBody>
                    <a:bodyPr/>
                    <a:lstStyle/>
                    <a:p>
                      <a:pPr algn="ctr"/>
                      <a:r>
                        <a:rPr lang="uz-Cyrl-UZ" sz="1400" dirty="0">
                          <a:effectLst/>
                          <a:latin typeface="Bahnschrift" panose="020B0502040204020203" pitchFamily="34" charset="0"/>
                        </a:rPr>
                        <a:t>Mashg‘ulotlar shakli: </a:t>
                      </a:r>
                      <a:r>
                        <a:rPr lang="en-US" sz="1400" dirty="0" err="1">
                          <a:effectLst/>
                          <a:latin typeface="Bahnschrift" panose="020B0502040204020203" pitchFamily="34" charset="0"/>
                        </a:rPr>
                        <a:t>laboratoriya</a:t>
                      </a:r>
                      <a:r>
                        <a:rPr lang="uz-Cyrl-UZ" sz="1400" dirty="0">
                          <a:effectLst/>
                          <a:latin typeface="Bahnschrift" panose="020B0502040204020203" pitchFamily="34" charset="0"/>
                        </a:rPr>
                        <a:t> (M)</a:t>
                      </a:r>
                      <a:r>
                        <a:rPr lang="en-US" sz="1400" dirty="0">
                          <a:effectLst/>
                          <a:latin typeface="Bahnschrift" panose="020B0502040204020203" pitchFamily="34" charset="0"/>
                        </a:rPr>
                        <a:t> (4-semestr)</a:t>
                      </a:r>
                      <a:endParaRPr lang="ru-RU" sz="1400" dirty="0">
                        <a:effectLst/>
                        <a:latin typeface="Bahnschrift" panose="020B0502040204020203" pitchFamily="34" charset="0"/>
                        <a:ea typeface="Calibri" panose="020F0502020204030204" pitchFamily="34" charset="0"/>
                      </a:endParaRPr>
                    </a:p>
                  </a:txBody>
                  <a:tcPr marL="68580" marR="68580" marT="0" marB="0" anchor="ctr"/>
                </a:tc>
                <a:tc hMerge="1">
                  <a:txBody>
                    <a:bodyPr/>
                    <a:lstStyle/>
                    <a:p>
                      <a:endParaRPr lang="ru-RU"/>
                    </a:p>
                  </a:txBody>
                  <a:tcPr/>
                </a:tc>
                <a:tc>
                  <a:txBody>
                    <a:bodyPr/>
                    <a:lstStyle/>
                    <a:p>
                      <a:pPr algn="ctr"/>
                      <a:r>
                        <a:rPr lang="en-US" sz="1400" dirty="0">
                          <a:effectLst/>
                          <a:latin typeface="Bahnschrift" panose="020B0502040204020203" pitchFamily="34" charset="0"/>
                        </a:rPr>
                        <a:t>20</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74800650"/>
                  </a:ext>
                </a:extLst>
              </a:tr>
              <a:tr h="978995">
                <a:tc>
                  <a:txBody>
                    <a:bodyPr/>
                    <a:lstStyle/>
                    <a:p>
                      <a:pPr marL="0" lvl="0" indent="0" algn="ctr">
                        <a:buFont typeface="+mj-lt"/>
                        <a:buNone/>
                      </a:pPr>
                      <a:r>
                        <a:rPr lang="en-US" sz="1400" dirty="0">
                          <a:effectLst/>
                          <a:latin typeface="Bahnschrift" panose="020B0502040204020203" pitchFamily="34" charset="0"/>
                        </a:rPr>
                        <a:t>M1</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Oddiy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veb-sahifa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(HTML + PHP </a:t>
                      </a:r>
                      <a:r>
                        <a:rPr lang="en-US" sz="1400" dirty="0" err="1">
                          <a:latin typeface="Bahnschrift" panose="020B0502040204020203" pitchFamily="34" charset="0"/>
                          <a:ea typeface="Calibri" panose="020F0502020204030204" pitchFamily="34" charset="0"/>
                          <a:cs typeface="Times New Roman" panose="02020603050405020304" pitchFamily="18" charset="0"/>
                        </a:rPr>
                        <a:t>integratsiyasi</a:t>
                      </a:r>
                      <a:r>
                        <a:rPr lang="en-US" sz="1400" dirty="0">
                          <a:latin typeface="Bahnschrift" panose="020B0502040204020203" pitchFamily="34" charset="0"/>
                          <a:ea typeface="Calibri" panose="020F0502020204030204" pitchFamily="34" charset="0"/>
                          <a:cs typeface="Times New Roman" panose="02020603050405020304" pitchFamily="18" charset="0"/>
                        </a:rPr>
                        <a:t>)</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643263991"/>
                  </a:ext>
                </a:extLst>
              </a:tr>
              <a:tr h="978995">
                <a:tc>
                  <a:txBody>
                    <a:bodyPr/>
                    <a:lstStyle/>
                    <a:p>
                      <a:pPr marL="0" lvl="0" indent="0" algn="ctr">
                        <a:buFont typeface="+mj-lt"/>
                        <a:buNone/>
                      </a:pPr>
                      <a:r>
                        <a:rPr lang="en-US" sz="1400" dirty="0">
                          <a:effectLst/>
                          <a:latin typeface="Bahnschrift" panose="020B0502040204020203" pitchFamily="34" charset="0"/>
                        </a:rPr>
                        <a:t>M2</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Interaktiv</a:t>
                      </a:r>
                      <a:r>
                        <a:rPr lang="en-US" sz="1400" dirty="0">
                          <a:latin typeface="Bahnschrift" panose="020B0502040204020203" pitchFamily="34" charset="0"/>
                          <a:ea typeface="Calibri" panose="020F0502020204030204" pitchFamily="34" charset="0"/>
                          <a:cs typeface="Times New Roman" panose="02020603050405020304" pitchFamily="18" charset="0"/>
                        </a:rPr>
                        <a:t> forma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qabul</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qilish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3</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096487493"/>
                  </a:ext>
                </a:extLst>
              </a:tr>
              <a:tr h="978995">
                <a:tc>
                  <a:txBody>
                    <a:bodyPr/>
                    <a:lstStyle/>
                    <a:p>
                      <a:pPr marL="0" lvl="0" indent="0" algn="ctr">
                        <a:buFont typeface="+mj-lt"/>
                        <a:buNone/>
                      </a:pPr>
                      <a:r>
                        <a:rPr lang="en-US" sz="1400" dirty="0">
                          <a:effectLst/>
                          <a:latin typeface="Bahnschrift" panose="020B0502040204020203" pitchFamily="34" charset="0"/>
                        </a:rPr>
                        <a:t>M3</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a:latin typeface="Bahnschrift" panose="020B0502040204020203" pitchFamily="34" charset="0"/>
                          <a:ea typeface="Calibri" panose="020F0502020204030204" pitchFamily="34" charset="0"/>
                          <a:cs typeface="Times New Roman" panose="02020603050405020304" pitchFamily="18" charset="0"/>
                        </a:rPr>
                        <a:t>PHP </a:t>
                      </a:r>
                      <a:r>
                        <a:rPr lang="en-US" sz="1400" dirty="0" err="1">
                          <a:latin typeface="Bahnschrift" panose="020B0502040204020203" pitchFamily="34" charset="0"/>
                          <a:ea typeface="Calibri" panose="020F0502020204030204" pitchFamily="34" charset="0"/>
                          <a:cs typeface="Times New Roman" panose="02020603050405020304" pitchFamily="18" charset="0"/>
                        </a:rPr>
                        <a:t>funksiyalarini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loyihalash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modullashtirish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098522086"/>
                  </a:ext>
                </a:extLst>
              </a:tr>
              <a:tr h="978995">
                <a:tc>
                  <a:txBody>
                    <a:bodyPr/>
                    <a:lstStyle/>
                    <a:p>
                      <a:pPr marL="0" lvl="0" indent="0" algn="ctr">
                        <a:buFont typeface="+mj-lt"/>
                        <a:buNone/>
                      </a:pPr>
                      <a:r>
                        <a:rPr lang="en-US" sz="1400" dirty="0">
                          <a:effectLst/>
                          <a:latin typeface="Bahnschrift" panose="020B0502040204020203" pitchFamily="34" charset="0"/>
                        </a:rPr>
                        <a:t>M4</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bazasi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murakkab</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so‘rovlar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bajarish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101255571"/>
                  </a:ext>
                </a:extLst>
              </a:tr>
              <a:tr h="978995">
                <a:tc>
                  <a:txBody>
                    <a:bodyPr/>
                    <a:lstStyle/>
                    <a:p>
                      <a:pPr marL="0" lvl="0" indent="0" algn="ctr">
                        <a:buFont typeface="+mj-lt"/>
                        <a:buNone/>
                      </a:pPr>
                      <a:r>
                        <a:rPr lang="en-US" sz="1400" dirty="0">
                          <a:effectLst/>
                          <a:latin typeface="Bahnschrift" panose="020B0502040204020203" pitchFamily="34" charset="0"/>
                        </a:rPr>
                        <a:t>M5</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Loyihani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sinovdan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o‘tkazish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xatolarni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tuzatish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indent="0" algn="ctr">
                        <a:lnSpc>
                          <a:spcPct val="150000"/>
                        </a:lnSpc>
                        <a:spcBef>
                          <a:spcPts val="1200"/>
                        </a:spcBef>
                        <a:spcAft>
                          <a:spcPts val="1200"/>
                        </a:spcAft>
                        <a:tabLst>
                          <a:tab pos="619125" algn="l"/>
                        </a:tabLst>
                      </a:pPr>
                      <a:r>
                        <a:rPr lang="en-US" sz="1400" dirty="0">
                          <a:effectLst/>
                          <a:latin typeface="Bahnschrift" panose="020B0502040204020203" pitchFamily="34" charset="0"/>
                        </a:rPr>
                        <a:t>4</a:t>
                      </a:r>
                      <a:endParaRPr lang="ru-RU" sz="1400" b="1" dirty="0">
                        <a:effectLst/>
                        <a:latin typeface="Bahnschrift" panose="020B0502040204020203"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2245091546"/>
                  </a:ext>
                </a:extLst>
              </a:tr>
              <a:tr h="978995">
                <a:tc>
                  <a:txBody>
                    <a:bodyPr/>
                    <a:lstStyle/>
                    <a:p>
                      <a:pPr marL="0" lvl="0" indent="0" algn="ctr">
                        <a:buFont typeface="+mj-lt"/>
                        <a:buNone/>
                      </a:pPr>
                      <a:r>
                        <a:rPr lang="en-US" sz="1400" dirty="0">
                          <a:effectLst/>
                          <a:latin typeface="Bahnschrift" panose="020B0502040204020203" pitchFamily="34" charset="0"/>
                        </a:rPr>
                        <a:t>M6</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Sessiyalar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xavfsizlik</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mexanizmlarini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sinash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30968652"/>
                  </a:ext>
                </a:extLst>
              </a:tr>
              <a:tr h="978995">
                <a:tc>
                  <a:txBody>
                    <a:bodyPr/>
                    <a:lstStyle/>
                    <a:p>
                      <a:pPr marL="0" lvl="0" indent="0" algn="ctr">
                        <a:buFont typeface="+mj-lt"/>
                        <a:buNone/>
                      </a:pPr>
                      <a:r>
                        <a:rPr lang="en-US" sz="1400" dirty="0">
                          <a:effectLst/>
                          <a:latin typeface="Bahnschrift" panose="020B0502040204020203" pitchFamily="34" charset="0"/>
                        </a:rPr>
                        <a:t>M7</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Kichik</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loyiha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Masalan</a:t>
                      </a:r>
                      <a:r>
                        <a:rPr lang="en-US" sz="1400" dirty="0">
                          <a:latin typeface="Bahnschrift" panose="020B0502040204020203" pitchFamily="34" charset="0"/>
                          <a:ea typeface="Calibri" panose="020F0502020204030204" pitchFamily="34" charset="0"/>
                          <a:cs typeface="Times New Roman" panose="02020603050405020304" pitchFamily="18" charset="0"/>
                        </a:rPr>
                        <a:t>, blog </a:t>
                      </a:r>
                      <a:r>
                        <a:rPr lang="en-US" sz="1400" dirty="0" err="1">
                          <a:latin typeface="Bahnschrift" panose="020B0502040204020203" pitchFamily="34" charset="0"/>
                          <a:ea typeface="Calibri" panose="020F0502020204030204" pitchFamily="34" charset="0"/>
                          <a:cs typeface="Times New Roman" panose="02020603050405020304" pitchFamily="18" charset="0"/>
                        </a:rPr>
                        <a:t>yoki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oddiy</a:t>
                      </a:r>
                      <a:r>
                        <a:rPr lang="en-US" sz="1400" dirty="0">
                          <a:latin typeface="Bahnschrift" panose="020B0502040204020203" pitchFamily="34" charset="0"/>
                          <a:ea typeface="Calibri" panose="020F0502020204030204" pitchFamily="34" charset="0"/>
                          <a:cs typeface="Times New Roman" panose="02020603050405020304" pitchFamily="18" charset="0"/>
                        </a:rPr>
                        <a:t> e-</a:t>
                      </a:r>
                      <a:r>
                        <a:rPr lang="en-US" sz="1400" dirty="0" err="1">
                          <a:latin typeface="Bahnschrift" panose="020B0502040204020203" pitchFamily="34" charset="0"/>
                          <a:ea typeface="Calibri" panose="020F0502020204030204" pitchFamily="34" charset="0"/>
                          <a:cs typeface="Times New Roman" panose="02020603050405020304" pitchFamily="18" charset="0"/>
                        </a:rPr>
                        <a:t>pochta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ro‘yxatiga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yozilish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tizimini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39004551"/>
                  </a:ext>
                </a:extLst>
              </a:tr>
              <a:tr h="978995">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M8</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Loyihani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to‘liq</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tayyorlash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taqdim</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etish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3</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710530008"/>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7620000" y="1714500"/>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805720" y="480358"/>
            <a:ext cx="16000676" cy="690445"/>
          </a:xfrm>
          <a:prstGeom prst="rect">
            <a:avLst/>
          </a:prstGeom>
        </p:spPr>
        <p:txBody>
          <a:bodyPr lIns="0" tIns="0" rIns="0" bIns="0" rtlCol="0" anchor="t">
            <a:spAutoFit/>
          </a:bodyPr>
          <a:lstStyle/>
          <a:p>
            <a:pPr algn="ctr">
              <a:lnSpc>
                <a:spcPts val="6008"/>
              </a:lnSpc>
            </a:pPr>
            <a:r>
              <a:rPr lang="en-US" sz="4291" b="1" dirty="0">
                <a:solidFill>
                  <a:srgbClr val="3428BA"/>
                </a:solidFill>
                <a:latin typeface="Bahnschrift" panose="020B0502040204020203" pitchFamily="34" charset="0"/>
                <a:ea typeface="Canva Sans"/>
                <a:cs typeface="Canva Sans"/>
                <a:sym typeface="Canva Sans"/>
              </a:rPr>
              <a:t>MUSTAQIL TA’LIM MASHG‘ULOTLARI MAVZULARI</a:t>
            </a:r>
          </a:p>
        </p:txBody>
      </p:sp>
      <p:sp>
        <p:nvSpPr>
          <p:cNvPr id="7" name="Freeform 7"/>
          <p:cNvSpPr/>
          <p:nvPr/>
        </p:nvSpPr>
        <p:spPr>
          <a:xfrm>
            <a:off x="-119563" y="8121979"/>
            <a:ext cx="1628038" cy="2272642"/>
          </a:xfrm>
          <a:custGeom>
            <a:avLst/>
            <a:gdLst/>
            <a:ahLst/>
            <a:cxnLst/>
            <a:rect l="l" t="t" r="r" b="b"/>
            <a:pathLst>
              <a:path w="1628038" h="2272642">
                <a:moveTo>
                  <a:pt x="0" y="0"/>
                </a:moveTo>
                <a:lnTo>
                  <a:pt x="1628039" y="0"/>
                </a:lnTo>
                <a:lnTo>
                  <a:pt x="1628039" y="2272642"/>
                </a:lnTo>
                <a:lnTo>
                  <a:pt x="0" y="2272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aphicFrame>
        <p:nvGraphicFramePr>
          <p:cNvPr id="10" name="Таблица 9">
            <a:extLst>
              <a:ext uri="{FF2B5EF4-FFF2-40B4-BE49-F238E27FC236}">
                <a16:creationId xmlns:a16="http://schemas.microsoft.com/office/drawing/2014/main" id="{7EAC28EC-4672-42E8-AE7F-8F4AE64E87FA}"/>
              </a:ext>
            </a:extLst>
          </p:cNvPr>
          <p:cNvGraphicFramePr>
            <a:graphicFrameLocks noGrp="1"/>
          </p:cNvGraphicFramePr>
          <p:nvPr>
            <p:extLst>
              <p:ext uri="{D42A27DB-BD31-4B8C-83A1-F6EECF244321}">
                <p14:modId xmlns:p14="http://schemas.microsoft.com/office/powerpoint/2010/main" val="3520387311"/>
              </p:ext>
            </p:extLst>
          </p:nvPr>
        </p:nvGraphicFramePr>
        <p:xfrm>
          <a:off x="2324100" y="1943102"/>
          <a:ext cx="13639800" cy="7534585"/>
        </p:xfrm>
        <a:graphic>
          <a:graphicData uri="http://schemas.openxmlformats.org/drawingml/2006/table">
            <a:tbl>
              <a:tblPr firstRow="1" firstCol="1" bandRow="1">
                <a:tableStyleId>{5C22544A-7EE6-4342-B048-85BDC9FD1C3A}</a:tableStyleId>
              </a:tblPr>
              <a:tblGrid>
                <a:gridCol w="1306807">
                  <a:extLst>
                    <a:ext uri="{9D8B030D-6E8A-4147-A177-3AD203B41FA5}">
                      <a16:colId xmlns:a16="http://schemas.microsoft.com/office/drawing/2014/main" val="1120834462"/>
                    </a:ext>
                  </a:extLst>
                </a:gridCol>
                <a:gridCol w="10233442">
                  <a:extLst>
                    <a:ext uri="{9D8B030D-6E8A-4147-A177-3AD203B41FA5}">
                      <a16:colId xmlns:a16="http://schemas.microsoft.com/office/drawing/2014/main" val="3505522492"/>
                    </a:ext>
                  </a:extLst>
                </a:gridCol>
                <a:gridCol w="2099551">
                  <a:extLst>
                    <a:ext uri="{9D8B030D-6E8A-4147-A177-3AD203B41FA5}">
                      <a16:colId xmlns:a16="http://schemas.microsoft.com/office/drawing/2014/main" val="2897921080"/>
                    </a:ext>
                  </a:extLst>
                </a:gridCol>
              </a:tblGrid>
              <a:tr h="552741">
                <a:tc gridSpan="2">
                  <a:txBody>
                    <a:bodyPr/>
                    <a:lstStyle/>
                    <a:p>
                      <a:pPr algn="ctr"/>
                      <a:r>
                        <a:rPr lang="uz-Cyrl-UZ" sz="1400" dirty="0">
                          <a:effectLst/>
                          <a:latin typeface="Bahnschrift" panose="020B0502040204020203" pitchFamily="34" charset="0"/>
                        </a:rPr>
                        <a:t>Mustaqil ta’lim </a:t>
                      </a:r>
                      <a:r>
                        <a:rPr lang="ru-RU" sz="1400" dirty="0">
                          <a:effectLst/>
                          <a:latin typeface="Bahnschrift" panose="020B0502040204020203" pitchFamily="34" charset="0"/>
                        </a:rPr>
                        <a:t>(MT)</a:t>
                      </a:r>
                      <a:r>
                        <a:rPr lang="en-US" sz="1400" dirty="0">
                          <a:effectLst/>
                          <a:latin typeface="Bahnschrift" panose="020B0502040204020203" pitchFamily="34" charset="0"/>
                        </a:rPr>
                        <a:t> (4-semestr)</a:t>
                      </a:r>
                      <a:endParaRPr lang="ru-RU" sz="1400" dirty="0">
                        <a:effectLst/>
                        <a:latin typeface="Bahnschrift" panose="020B0502040204020203" pitchFamily="34" charset="0"/>
                        <a:ea typeface="Calibri" panose="020F0502020204030204" pitchFamily="34" charset="0"/>
                      </a:endParaRPr>
                    </a:p>
                  </a:txBody>
                  <a:tcPr marL="44771" marR="44771" marT="0" marB="0" anchor="ctr"/>
                </a:tc>
                <a:tc hMerge="1">
                  <a:txBody>
                    <a:bodyPr/>
                    <a:lstStyle/>
                    <a:p>
                      <a:endParaRPr lang="ru-RU"/>
                    </a:p>
                  </a:txBody>
                  <a:tcPr/>
                </a:tc>
                <a:tc>
                  <a:txBody>
                    <a:bodyPr/>
                    <a:lstStyle/>
                    <a:p>
                      <a:pPr algn="ctr"/>
                      <a:r>
                        <a:rPr lang="en-US" sz="1400" dirty="0" err="1">
                          <a:effectLst/>
                          <a:latin typeface="Bahnschrift" panose="020B0502040204020203" pitchFamily="34" charset="0"/>
                        </a:rPr>
                        <a:t>soat</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3830330571"/>
                  </a:ext>
                </a:extLst>
              </a:tr>
              <a:tr h="497466">
                <a:tc>
                  <a:txBody>
                    <a:bodyPr/>
                    <a:lstStyle/>
                    <a:p>
                      <a:pPr marL="0" indent="0" algn="ctr"/>
                      <a:r>
                        <a:rPr lang="en-US" sz="1400" dirty="0">
                          <a:effectLst/>
                          <a:latin typeface="Bahnschrift" panose="020B0502040204020203" pitchFamily="34" charset="0"/>
                        </a:rPr>
                        <a:t>T/r</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R="182245" algn="just"/>
                      <a:r>
                        <a:rPr lang="en-US" sz="1400" dirty="0" err="1">
                          <a:effectLst/>
                          <a:latin typeface="Bahnschrift" panose="020B0502040204020203" pitchFamily="34" charset="0"/>
                        </a:rPr>
                        <a:t>Mustaqil</a:t>
                      </a:r>
                      <a:r>
                        <a:rPr lang="en-US" sz="1400" dirty="0">
                          <a:effectLst/>
                          <a:latin typeface="Bahnschrift" panose="020B0502040204020203" pitchFamily="34" charset="0"/>
                        </a:rPr>
                        <a:t> </a:t>
                      </a:r>
                      <a:r>
                        <a:rPr lang="en-US" sz="1400" dirty="0" err="1">
                          <a:effectLst/>
                          <a:latin typeface="Bahnschrift" panose="020B0502040204020203" pitchFamily="34" charset="0"/>
                        </a:rPr>
                        <a:t>ta’lim</a:t>
                      </a:r>
                      <a:r>
                        <a:rPr lang="en-US" sz="1400" dirty="0">
                          <a:effectLst/>
                          <a:latin typeface="Bahnschrift" panose="020B0502040204020203" pitchFamily="34" charset="0"/>
                        </a:rPr>
                        <a:t> </a:t>
                      </a:r>
                      <a:r>
                        <a:rPr lang="en-US" sz="1400" dirty="0" err="1">
                          <a:effectLst/>
                          <a:latin typeface="Bahnschrift" panose="020B0502040204020203" pitchFamily="34" charset="0"/>
                        </a:rPr>
                        <a:t>mavzulari</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algn="ctr"/>
                      <a:r>
                        <a:rPr lang="en-US" sz="1400" dirty="0">
                          <a:effectLst/>
                          <a:latin typeface="Bahnschrift" panose="020B0502040204020203" pitchFamily="34" charset="0"/>
                        </a:rPr>
                        <a:t>90</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3930962998"/>
                  </a:ext>
                </a:extLst>
              </a:tr>
              <a:tr h="497466">
                <a:tc>
                  <a:txBody>
                    <a:bodyPr/>
                    <a:lstStyle/>
                    <a:p>
                      <a:pPr marL="0" indent="0" algn="ctr"/>
                      <a:r>
                        <a:rPr lang="uz-Cyrl-UZ" sz="1400" dirty="0">
                          <a:effectLst/>
                          <a:latin typeface="Bahnschrift" panose="020B0502040204020203" pitchFamily="34" charset="0"/>
                        </a:rPr>
                        <a:t>1</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rasmiy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hujjatlari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tanishish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1664820907"/>
                  </a:ext>
                </a:extLst>
              </a:tr>
              <a:tr h="497466">
                <a:tc>
                  <a:txBody>
                    <a:bodyPr/>
                    <a:lstStyle/>
                    <a:p>
                      <a:pPr marL="0" indent="0" algn="ctr"/>
                      <a:r>
                        <a:rPr lang="uz-Cyrl-UZ"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HTML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CSS </a:t>
                      </a:r>
                      <a:r>
                        <a:rPr lang="en-US" sz="1400" dirty="0" err="1">
                          <a:latin typeface="Bahnschrift" panose="020B0502040204020203" pitchFamily="34" charset="0"/>
                          <a:ea typeface="Calibri" panose="020F0502020204030204" pitchFamily="34" charset="0"/>
                          <a:cs typeface="Times New Roman" panose="02020603050405020304" pitchFamily="18" charset="0"/>
                        </a:rPr>
                        <a:t>asoslarini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mustahkamlash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6</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930632781"/>
                  </a:ext>
                </a:extLst>
              </a:tr>
              <a:tr h="514786">
                <a:tc>
                  <a:txBody>
                    <a:bodyPr/>
                    <a:lstStyle/>
                    <a:p>
                      <a:pPr marL="0" indent="0" algn="ctr"/>
                      <a:r>
                        <a:rPr lang="uz-Cyrl-UZ" sz="1400" dirty="0">
                          <a:effectLst/>
                          <a:latin typeface="Bahnschrift" panose="020B0502040204020203" pitchFamily="34" charset="0"/>
                        </a:rPr>
                        <a:t>3</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grid </a:t>
                      </a:r>
                      <a:r>
                        <a:rPr lang="en-US" sz="1400" dirty="0" err="1">
                          <a:latin typeface="Bahnschrift" panose="020B0502040204020203" pitchFamily="34" charset="0"/>
                          <a:ea typeface="Calibri" panose="020F0502020204030204" pitchFamily="34" charset="0"/>
                          <a:cs typeface="Times New Roman" panose="02020603050405020304" pitchFamily="18" charset="0"/>
                        </a:rPr>
                        <a:t>tizimi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mashqlar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bajarish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9</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812000046"/>
                  </a:ext>
                </a:extLst>
              </a:tr>
              <a:tr h="497466">
                <a:tc>
                  <a:txBody>
                    <a:bodyPr/>
                    <a:lstStyle/>
                    <a:p>
                      <a:pPr marL="0" indent="0" algn="ctr"/>
                      <a:r>
                        <a:rPr lang="uz-Cyrl-UZ" sz="1400" dirty="0">
                          <a:effectLst/>
                          <a:latin typeface="Bahnschrift" panose="020B0502040204020203" pitchFamily="34" charset="0"/>
                        </a:rPr>
                        <a:t>4</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komponentlarini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moslashtirish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6</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178522865"/>
                  </a:ext>
                </a:extLst>
              </a:tr>
              <a:tr h="497466">
                <a:tc>
                  <a:txBody>
                    <a:bodyPr/>
                    <a:lstStyle/>
                    <a:p>
                      <a:pPr marL="0" indent="0" algn="ctr"/>
                      <a:r>
                        <a:rPr lang="uz-Cyrl-UZ" sz="1400" dirty="0">
                          <a:effectLst/>
                          <a:latin typeface="Bahnschrift" panose="020B0502040204020203" pitchFamily="34" charset="0"/>
                        </a:rPr>
                        <a:t>5</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err="1">
                          <a:latin typeface="Bahnschrift" panose="020B0502040204020203" pitchFamily="34" charset="0"/>
                          <a:ea typeface="Calibri" panose="020F0502020204030204" pitchFamily="34" charset="0"/>
                          <a:cs typeface="Times New Roman" panose="02020603050405020304" pitchFamily="18" charset="0"/>
                        </a:rPr>
                        <a:t>Responsiv</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dizayn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prinsiplari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media queries </a:t>
                      </a:r>
                      <a:r>
                        <a:rPr lang="en-US" sz="1400" dirty="0" err="1">
                          <a:latin typeface="Bahnschrift" panose="020B0502040204020203" pitchFamily="34" charset="0"/>
                          <a:ea typeface="Calibri" panose="020F0502020204030204" pitchFamily="34" charset="0"/>
                          <a:cs typeface="Times New Roman" panose="02020603050405020304" pitchFamily="18" charset="0"/>
                        </a:rPr>
                        <a:t>bo‘yicha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mustaqil</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7</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354584466"/>
                  </a:ext>
                </a:extLst>
              </a:tr>
              <a:tr h="497466">
                <a:tc>
                  <a:txBody>
                    <a:bodyPr/>
                    <a:lstStyle/>
                    <a:p>
                      <a:pPr marL="0" indent="0" algn="ctr"/>
                      <a:r>
                        <a:rPr lang="uz-Cyrl-UZ" sz="1400" dirty="0">
                          <a:effectLst/>
                          <a:latin typeface="Bahnschrift" panose="020B0502040204020203" pitchFamily="34" charset="0"/>
                        </a:rPr>
                        <a:t>6</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utilitalari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yordamchi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sinflarini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o‘rganish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1419029547"/>
                  </a:ext>
                </a:extLst>
              </a:tr>
              <a:tr h="497466">
                <a:tc>
                  <a:txBody>
                    <a:bodyPr/>
                    <a:lstStyle/>
                    <a:p>
                      <a:pPr marL="0" indent="0" algn="ctr"/>
                      <a:r>
                        <a:rPr lang="en-US" sz="1400" dirty="0">
                          <a:effectLst/>
                          <a:latin typeface="Bahnschrift" panose="020B0502040204020203" pitchFamily="34" charset="0"/>
                        </a:rPr>
                        <a:t>7</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JavaScript </a:t>
                      </a:r>
                      <a:r>
                        <a:rPr lang="en-US" sz="1400" dirty="0" err="1">
                          <a:latin typeface="Bahnschrift" panose="020B0502040204020203" pitchFamily="34" charset="0"/>
                          <a:ea typeface="Calibri" panose="020F0502020204030204" pitchFamily="34" charset="0"/>
                          <a:cs typeface="Times New Roman" panose="02020603050405020304" pitchFamily="18" charset="0"/>
                        </a:rPr>
                        <a:t>komponentlarini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o‘rganish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qo‘llash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1412060467"/>
                  </a:ext>
                </a:extLst>
              </a:tr>
              <a:tr h="497466">
                <a:tc>
                  <a:txBody>
                    <a:bodyPr/>
                    <a:lstStyle/>
                    <a:p>
                      <a:pPr marL="0" indent="0" algn="ctr"/>
                      <a:r>
                        <a:rPr lang="en-US" sz="1400" dirty="0">
                          <a:effectLst/>
                          <a:latin typeface="Bahnschrift" panose="020B0502040204020203" pitchFamily="34" charset="0"/>
                        </a:rPr>
                        <a:t>8</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Sass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mavzularini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o‘zgartirish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897801184"/>
                  </a:ext>
                </a:extLst>
              </a:tr>
              <a:tr h="497466">
                <a:tc>
                  <a:txBody>
                    <a:bodyPr/>
                    <a:lstStyle/>
                    <a:p>
                      <a:pPr marL="0" indent="0" algn="ctr"/>
                      <a:r>
                        <a:rPr lang="en-US" sz="1400" dirty="0">
                          <a:effectLst/>
                          <a:latin typeface="Bahnschrift" panose="020B0502040204020203" pitchFamily="34" charset="0"/>
                        </a:rPr>
                        <a:t>9</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err="1">
                          <a:latin typeface="Bahnschrift" panose="020B0502040204020203" pitchFamily="34" charset="0"/>
                          <a:ea typeface="Calibri" panose="020F0502020204030204" pitchFamily="34" charset="0"/>
                          <a:cs typeface="Times New Roman" panose="02020603050405020304" pitchFamily="18" charset="0"/>
                        </a:rPr>
                        <a:t>Amaliy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loyihalar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ustida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mustaqil</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10</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2540521722"/>
                  </a:ext>
                </a:extLst>
              </a:tr>
              <a:tr h="497466">
                <a:tc>
                  <a:txBody>
                    <a:bodyPr/>
                    <a:lstStyle/>
                    <a:p>
                      <a:pPr marL="0" indent="0" algn="ctr"/>
                      <a:r>
                        <a:rPr lang="en-US" sz="1400" dirty="0">
                          <a:effectLst/>
                          <a:latin typeface="Bahnschrift" panose="020B0502040204020203" pitchFamily="34" charset="0"/>
                        </a:rPr>
                        <a:t>10</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asosida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kichik</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jamoaviy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loyiha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tashkil</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qilish</a:t>
                      </a:r>
                      <a:r>
                        <a:rPr lang="en-US" sz="1400" dirty="0">
                          <a:latin typeface="Bahnschrift" panose="020B0502040204020203" pitchFamily="34" charset="0"/>
                          <a:ea typeface="Calibri" panose="020F0502020204030204" pitchFamily="34" charset="0"/>
                          <a:cs typeface="Times New Roman" panose="02020603050405020304" pitchFamily="18" charset="0"/>
                        </a:rPr>
                        <a:t> (agar </a:t>
                      </a:r>
                      <a:r>
                        <a:rPr lang="en-US" sz="1400" dirty="0" err="1">
                          <a:latin typeface="Bahnschrift" panose="020B0502040204020203" pitchFamily="34" charset="0"/>
                          <a:ea typeface="Calibri" panose="020F0502020204030204" pitchFamily="34" charset="0"/>
                          <a:cs typeface="Times New Roman" panose="02020603050405020304" pitchFamily="18" charset="0"/>
                        </a:rPr>
                        <a:t>imkon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bo‘lsa</a:t>
                      </a:r>
                      <a:r>
                        <a:rPr lang="en-US" sz="1400" dirty="0">
                          <a:latin typeface="Bahnschrift" panose="020B0502040204020203" pitchFamily="34" charset="0"/>
                          <a:ea typeface="Calibri" panose="020F0502020204030204" pitchFamily="34" charset="0"/>
                          <a:cs typeface="Times New Roman" panose="02020603050405020304" pitchFamily="18" charset="0"/>
                        </a:rPr>
                        <a:t>)</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1997685846"/>
                  </a:ext>
                </a:extLst>
              </a:tr>
              <a:tr h="497466">
                <a:tc>
                  <a:txBody>
                    <a:bodyPr/>
                    <a:lstStyle/>
                    <a:p>
                      <a:pPr marL="0" indent="0" algn="ctr"/>
                      <a:r>
                        <a:rPr lang="en-US" sz="1400" dirty="0">
                          <a:effectLst/>
                          <a:latin typeface="Bahnschrift" panose="020B0502040204020203" pitchFamily="34" charset="0"/>
                        </a:rPr>
                        <a:t>11</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versiyalari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ularning</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farqlari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tanishish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a:effectLst/>
                          <a:latin typeface="Bahnschrift" panose="020B0502040204020203" pitchFamily="34" charset="0"/>
                        </a:rPr>
                        <a:t>6</a:t>
                      </a:r>
                      <a:endParaRPr lang="ru-RU" sz="140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2529558727"/>
                  </a:ext>
                </a:extLst>
              </a:tr>
              <a:tr h="497466">
                <a:tc>
                  <a:txBody>
                    <a:bodyPr/>
                    <a:lstStyle/>
                    <a:p>
                      <a:pPr marL="0" indent="0" algn="ctr"/>
                      <a:r>
                        <a:rPr lang="en-US" sz="1400" dirty="0">
                          <a:effectLst/>
                          <a:latin typeface="Bahnschrift" panose="020B0502040204020203" pitchFamily="34" charset="0"/>
                        </a:rPr>
                        <a:t>12</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asosida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saytni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optimallashtirish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10</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3805219174"/>
                  </a:ext>
                </a:extLst>
              </a:tr>
              <a:tr h="497466">
                <a:tc>
                  <a:txBody>
                    <a:bodyPr/>
                    <a:lstStyle/>
                    <a:p>
                      <a:pPr marL="0" indent="0" algn="ctr"/>
                      <a:r>
                        <a:rPr lang="en-US" sz="1400" dirty="0">
                          <a:effectLst/>
                          <a:latin typeface="Bahnschrift" panose="020B0502040204020203" pitchFamily="34" charset="0"/>
                        </a:rPr>
                        <a:t>13</a:t>
                      </a:r>
                      <a:endParaRPr lang="ru-RU" sz="1400" dirty="0">
                        <a:effectLst/>
                        <a:latin typeface="Bahnschrift" panose="020B0502040204020203" pitchFamily="34" charset="0"/>
                        <a:ea typeface="Calibri" panose="020F0502020204030204" pitchFamily="34" charset="0"/>
                      </a:endParaRPr>
                    </a:p>
                  </a:txBody>
                  <a:tcPr marL="44771" marR="44771" marT="0" marB="0" anchor="ctr"/>
                </a:tc>
                <a:tc>
                  <a:txBody>
                    <a:bodyPr/>
                    <a:lstStyle/>
                    <a:p>
                      <a:pPr marL="342900" lvl="0" indent="-342900">
                        <a:spcAft>
                          <a:spcPts val="0"/>
                        </a:spcAft>
                        <a:buFont typeface="+mj-lt"/>
                        <a:buAutoNum type="arabicPeriod"/>
                      </a:pPr>
                      <a:r>
                        <a:rPr lang="en-US" sz="1400" dirty="0">
                          <a:latin typeface="Bahnschrift" panose="020B0502040204020203" pitchFamily="34" charset="0"/>
                          <a:ea typeface="Calibri" panose="020F0502020204030204" pitchFamily="34" charset="0"/>
                          <a:cs typeface="Times New Roman" panose="02020603050405020304" pitchFamily="18" charset="0"/>
                        </a:rPr>
                        <a:t>Bootstrap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birgalikda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boshqa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texnologiyalarni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o‘rganish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44771" marR="44771" marT="0" marB="0" anchor="ctr"/>
                </a:tc>
                <a:tc>
                  <a:txBody>
                    <a:bodyPr/>
                    <a:lstStyle/>
                    <a:p>
                      <a:pPr algn="ctr"/>
                      <a:r>
                        <a:rPr lang="fr-FR" sz="1400" dirty="0">
                          <a:effectLst/>
                          <a:latin typeface="Bahnschrift" panose="020B0502040204020203" pitchFamily="34" charset="0"/>
                        </a:rPr>
                        <a:t>6</a:t>
                      </a:r>
                      <a:endParaRPr lang="ru-RU" sz="1400" dirty="0">
                        <a:effectLst/>
                        <a:latin typeface="Bahnschrift" panose="020B0502040204020203" pitchFamily="34" charset="0"/>
                        <a:ea typeface="Calibri" panose="020F0502020204030204" pitchFamily="34" charset="0"/>
                      </a:endParaRPr>
                    </a:p>
                  </a:txBody>
                  <a:tcPr marL="44771" marR="44771" marT="0" marB="0" anchor="ctr"/>
                </a:tc>
                <a:extLst>
                  <a:ext uri="{0D108BD9-81ED-4DB2-BD59-A6C34878D82A}">
                    <a16:rowId xmlns:a16="http://schemas.microsoft.com/office/drawing/2014/main" val="3425246393"/>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1676400" y="9038887"/>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1143662" y="1770627"/>
            <a:ext cx="16000676" cy="690445"/>
          </a:xfrm>
          <a:prstGeom prst="rect">
            <a:avLst/>
          </a:prstGeom>
        </p:spPr>
        <p:txBody>
          <a:bodyPr lIns="0" tIns="0" rIns="0" bIns="0" rtlCol="0" anchor="t">
            <a:spAutoFit/>
          </a:bodyPr>
          <a:lstStyle/>
          <a:p>
            <a:pPr algn="ctr">
              <a:lnSpc>
                <a:spcPts val="6008"/>
              </a:lnSpc>
            </a:pPr>
            <a:r>
              <a:rPr lang="en-US" sz="4291" b="1" dirty="0">
                <a:solidFill>
                  <a:srgbClr val="3428BA"/>
                </a:solidFill>
                <a:latin typeface="Bahnschrift" panose="020B0502040204020203" pitchFamily="34" charset="0"/>
                <a:ea typeface="Canva Sans"/>
                <a:cs typeface="Canva Sans"/>
                <a:sym typeface="Canva Sans"/>
              </a:rPr>
              <a:t>TALABALARNING KREDIT OLISH TARTIBI</a:t>
            </a:r>
          </a:p>
        </p:txBody>
      </p:sp>
      <p:sp>
        <p:nvSpPr>
          <p:cNvPr id="7" name="Freeform 7"/>
          <p:cNvSpPr/>
          <p:nvPr/>
        </p:nvSpPr>
        <p:spPr>
          <a:xfrm>
            <a:off x="14298463" y="6737110"/>
            <a:ext cx="1628038" cy="2272642"/>
          </a:xfrm>
          <a:custGeom>
            <a:avLst/>
            <a:gdLst/>
            <a:ahLst/>
            <a:cxnLst/>
            <a:rect l="l" t="t" r="r" b="b"/>
            <a:pathLst>
              <a:path w="1628038" h="2272642">
                <a:moveTo>
                  <a:pt x="0" y="0"/>
                </a:moveTo>
                <a:lnTo>
                  <a:pt x="1628039" y="0"/>
                </a:lnTo>
                <a:lnTo>
                  <a:pt x="1628039" y="2272642"/>
                </a:lnTo>
                <a:lnTo>
                  <a:pt x="0" y="2272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Прямоугольник: скругленные углы 10">
            <a:extLst>
              <a:ext uri="{FF2B5EF4-FFF2-40B4-BE49-F238E27FC236}">
                <a16:creationId xmlns:a16="http://schemas.microsoft.com/office/drawing/2014/main" id="{8EA6CDF0-C8B1-4B7B-B0FF-662CF1C326E2}"/>
              </a:ext>
            </a:extLst>
          </p:cNvPr>
          <p:cNvSpPr/>
          <p:nvPr/>
        </p:nvSpPr>
        <p:spPr>
          <a:xfrm>
            <a:off x="1981200" y="3314700"/>
            <a:ext cx="14891480" cy="30023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O‘zbekiston Respublikasi Vazirlar Mahkamasining 2020-yil 31-dekabrdagi 824-sonli qarori bilan tasdiqlangan “OTMlarda o‘quv jarayoniga kredit-modul tizimini joriy etish tartibi to‘g‘risida Nizom”ning 15- va 30-bandlariga asosan </a:t>
            </a:r>
            <a:r>
              <a:rPr lang="uz-Cyrl-UZ" dirty="0">
                <a:latin typeface="Bahnschrift" panose="020B0502040204020203" pitchFamily="34" charset="0"/>
                <a:ea typeface="Calibri" panose="020F0502020204030204" pitchFamily="34" charset="0"/>
              </a:rPr>
              <a:t>Dinamik sahifalarni loyihalashtirish </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fanidan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120</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soat</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i="1" u="sng"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o‘quv yuklamasini o‘zlashtirgan</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fan dasturi (sillabus)da belgilangan baholash tartibiga ko‘ra </a:t>
            </a:r>
            <a:r>
              <a:rPr lang="uz-Latn-UZ" i="1" u="sng"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ijobiy baholanib</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i="1" u="sng"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kasbiy kompetensiyalarni yetarli darajada egallagan</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talabaga </a:t>
            </a:r>
            <a:r>
              <a:rPr lang="en-US"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6</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kredit</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beriladi</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t>
            </a:r>
            <a:endParaRPr lang="ru-RU" dirty="0">
              <a:latin typeface="Bahnschrift" panose="020B0502040204020203" pitchFamily="34" charset="0"/>
              <a:ea typeface="Calibri" panose="020F0502020204030204" pitchFamily="34" charset="0"/>
            </a:endParaRPr>
          </a:p>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Talaba belgilangan </a:t>
            </a:r>
            <a:r>
              <a:rPr lang="uz-Latn-UZ" i="1" u="sng"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ta’lim olish natijalariga erisha olmagan taqdirda</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kreditlar</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berilmaydi</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t>
            </a:r>
            <a:endParaRPr lang="ru-RU" dirty="0">
              <a:latin typeface="Bahnschrift" panose="020B0502040204020203" pitchFamily="34" charset="0"/>
              <a:ea typeface="Calibri" panose="020F0502020204030204" pitchFamily="34" charset="0"/>
            </a:endParaRPr>
          </a:p>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Talabalarning bilimini baholash O‘zbekiton Respublikasi Oliy va o‘rta maxsus ta’lim vazirining 2018-yil 9-avgustdagi 19-2018-son buyrug‘i bilan tasdiqlangan “</a:t>
            </a:r>
            <a:r>
              <a:rPr lang="uz-Latn-UZ" dirty="0">
                <a:latin typeface="Bahnschrift" panose="020B0502040204020203" pitchFamily="34" charset="0"/>
                <a:ea typeface="Calibri" panose="020F0502020204030204" pitchFamily="34" charset="0"/>
                <a:cs typeface="Times New Roman" panose="02020603050405020304" pitchFamily="18" charset="0"/>
              </a:rPr>
              <a:t>Oliy ta’lim muassasalarida talabalar bilimini nazorat qilish va baholash tizimi to‘g‘risida”gi Nizom talablari asosida belgilanadi. </a:t>
            </a:r>
            <a:endParaRPr lang="ru-RU" dirty="0">
              <a:latin typeface="Bahnschrift" panose="020B0502040204020203" pitchFamily="34" charset="0"/>
              <a:ea typeface="Calibri" panose="020F0502020204030204" pitchFamily="34" charset="0"/>
            </a:endParaRPr>
          </a:p>
        </p:txBody>
      </p:sp>
    </p:spTree>
    <p:extLst>
      <p:ext uri="{BB962C8B-B14F-4D97-AF65-F5344CB8AC3E}">
        <p14:creationId xmlns:p14="http://schemas.microsoft.com/office/powerpoint/2010/main" val="3789825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13792200" y="9715500"/>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1143662" y="1770627"/>
            <a:ext cx="16000676" cy="690445"/>
          </a:xfrm>
          <a:prstGeom prst="rect">
            <a:avLst/>
          </a:prstGeom>
        </p:spPr>
        <p:txBody>
          <a:bodyPr lIns="0" tIns="0" rIns="0" bIns="0" rtlCol="0" anchor="t">
            <a:spAutoFit/>
          </a:bodyPr>
          <a:lstStyle/>
          <a:p>
            <a:pPr algn="ctr">
              <a:lnSpc>
                <a:spcPts val="6008"/>
              </a:lnSpc>
            </a:pPr>
            <a:r>
              <a:rPr lang="en-US" sz="4291" b="1" dirty="0">
                <a:solidFill>
                  <a:srgbClr val="3428BA"/>
                </a:solidFill>
                <a:latin typeface="Bahnschrift" panose="020B0502040204020203" pitchFamily="34" charset="0"/>
                <a:ea typeface="Canva Sans"/>
                <a:cs typeface="Canva Sans"/>
                <a:sym typeface="Canva Sans"/>
              </a:rPr>
              <a:t>TALABALARNI BAHOLASH MEZONLARI</a:t>
            </a:r>
          </a:p>
        </p:txBody>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Прямоугольник: скругленные углы 10">
            <a:extLst>
              <a:ext uri="{FF2B5EF4-FFF2-40B4-BE49-F238E27FC236}">
                <a16:creationId xmlns:a16="http://schemas.microsoft.com/office/drawing/2014/main" id="{8EA6CDF0-C8B1-4B7B-B0FF-662CF1C326E2}"/>
              </a:ext>
            </a:extLst>
          </p:cNvPr>
          <p:cNvSpPr/>
          <p:nvPr/>
        </p:nvSpPr>
        <p:spPr>
          <a:xfrm>
            <a:off x="1981200" y="3314700"/>
            <a:ext cx="14891480" cy="3733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5 (a’lo) baho</a:t>
            </a:r>
            <a:r>
              <a:rPr lang="en-US"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talaba mustaqil xulosa va qaror qabul qiladi, ijodiy fikrlay oladi, mustaqil mushohada yuritadi, olgan bilimini amalda qo‘llay oladi, fanning mohiyatini tushunadi, biladi, ifodalay oladi, aytib beradi hamda fan bo‘yicha tasavvurga ega deb topilganda;</a:t>
            </a:r>
            <a:endParaRPr lang="ru-RU" dirty="0">
              <a:latin typeface="Bahnschrift" panose="020B0502040204020203" pitchFamily="34" charset="0"/>
              <a:ea typeface="Calibri" panose="020F0502020204030204" pitchFamily="34" charset="0"/>
            </a:endParaRPr>
          </a:p>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4 (yaxshi) baho</a:t>
            </a:r>
            <a:r>
              <a:rPr lang="en-US"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talaba mustaqil mushohada yuritadi, olgan bilimini amalda qo‘llay oladi, fanning mohiyatni tushunadi, biladi, ifodalay oladi, aytib beradi hamda fan bo‘yicha tasavvurga ega deb topilganda;</a:t>
            </a:r>
            <a:endParaRPr lang="ru-RU" dirty="0">
              <a:latin typeface="Bahnschrift" panose="020B0502040204020203" pitchFamily="34" charset="0"/>
              <a:ea typeface="Calibri" panose="020F0502020204030204" pitchFamily="34" charset="0"/>
            </a:endParaRPr>
          </a:p>
          <a:p>
            <a:pPr algn="just">
              <a:lnSpc>
                <a:spcPct val="115000"/>
              </a:lnSpc>
              <a:spcAft>
                <a:spcPts val="0"/>
              </a:spcAft>
            </a:pP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3 (qoniqarli) baho</a:t>
            </a:r>
            <a:r>
              <a:rPr lang="en-US"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talaba olgan bilimini amalda qo‘llay oladi, fanning mohiyatni tushunadi, biladi, ifodalay oladi, aytib beradi hamda fan bo‘yicha tasavvurga ega deb topilganda</a:t>
            </a: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t>
            </a:r>
            <a:endParaRPr lang="ru-RU" dirty="0">
              <a:latin typeface="Bahnschrift" panose="020B0502040204020203" pitchFamily="34" charset="0"/>
              <a:ea typeface="Calibri" panose="020F0502020204030204" pitchFamily="34" charset="0"/>
            </a:endParaRPr>
          </a:p>
          <a:p>
            <a:pPr algn="just">
              <a:lnSpc>
                <a:spcPct val="115000"/>
              </a:lnSpc>
              <a:spcAft>
                <a:spcPts val="0"/>
              </a:spcAft>
            </a:pPr>
            <a:r>
              <a:rPr lang="uz-Latn-UZ"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2 (qoniqarsiz) baho</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talaba fan dasturini o‘zlashtirmagan, fanning mohiyatini tushunmaydi hamda fan bo‘yicha tasavvurga ega emas deb topilganda </a:t>
            </a:r>
            <a:r>
              <a:rPr lang="en-US" dirty="0" err="1">
                <a:solidFill>
                  <a:srgbClr val="000000"/>
                </a:solidFill>
                <a:latin typeface="Bahnschrift" panose="020B0502040204020203" pitchFamily="34" charset="0"/>
                <a:ea typeface="Calibri" panose="020F0502020204030204" pitchFamily="34" charset="0"/>
                <a:cs typeface="Times New Roman" panose="02020603050405020304" pitchFamily="18" charset="0"/>
              </a:rPr>
              <a:t>qoniqarsiz</a:t>
            </a:r>
            <a:r>
              <a:rPr lang="en-US"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 </a:t>
            </a:r>
            <a:r>
              <a:rPr lang="uz-Latn-UZ"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baholanadi.</a:t>
            </a:r>
            <a:endParaRPr lang="ru-RU" dirty="0">
              <a:latin typeface="Bahnschrift" panose="020B0502040204020203" pitchFamily="34" charset="0"/>
              <a:ea typeface="Calibri" panose="020F0502020204030204" pitchFamily="34" charset="0"/>
            </a:endParaRPr>
          </a:p>
        </p:txBody>
      </p:sp>
    </p:spTree>
    <p:extLst>
      <p:ext uri="{BB962C8B-B14F-4D97-AF65-F5344CB8AC3E}">
        <p14:creationId xmlns:p14="http://schemas.microsoft.com/office/powerpoint/2010/main" val="3527573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13792200" y="9715500"/>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7" name="Freeform 7"/>
          <p:cNvSpPr/>
          <p:nvPr/>
        </p:nvSpPr>
        <p:spPr>
          <a:xfrm>
            <a:off x="5735664" y="7658100"/>
            <a:ext cx="1628038" cy="2272642"/>
          </a:xfrm>
          <a:custGeom>
            <a:avLst/>
            <a:gdLst/>
            <a:ahLst/>
            <a:cxnLst/>
            <a:rect l="l" t="t" r="r" b="b"/>
            <a:pathLst>
              <a:path w="1628038" h="2272642">
                <a:moveTo>
                  <a:pt x="0" y="0"/>
                </a:moveTo>
                <a:lnTo>
                  <a:pt x="1628039" y="0"/>
                </a:lnTo>
                <a:lnTo>
                  <a:pt x="1628039" y="2272642"/>
                </a:lnTo>
                <a:lnTo>
                  <a:pt x="0" y="2272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Прямоугольник 9">
            <a:extLst>
              <a:ext uri="{FF2B5EF4-FFF2-40B4-BE49-F238E27FC236}">
                <a16:creationId xmlns:a16="http://schemas.microsoft.com/office/drawing/2014/main" id="{0E176D81-06C1-40B8-AB3F-0529A0FE8792}"/>
              </a:ext>
            </a:extLst>
          </p:cNvPr>
          <p:cNvSpPr/>
          <p:nvPr/>
        </p:nvSpPr>
        <p:spPr>
          <a:xfrm>
            <a:off x="523702" y="1839997"/>
            <a:ext cx="6840000" cy="385362"/>
          </a:xfrm>
          <a:prstGeom prst="rect">
            <a:avLst/>
          </a:prstGeom>
        </p:spPr>
        <p:txBody>
          <a:bodyPr wrap="square">
            <a:spAutoFit/>
          </a:bodyPr>
          <a:lstStyle/>
          <a:p>
            <a:pPr algn="just">
              <a:lnSpc>
                <a:spcPct val="115000"/>
              </a:lnSpc>
              <a:spcAft>
                <a:spcPts val="0"/>
              </a:spcAft>
            </a:pPr>
            <a:r>
              <a:rPr lang="uz-Latn-UZ" b="1" dirty="0">
                <a:latin typeface="Bahnschrift" panose="020B0502040204020203" pitchFamily="34" charset="0"/>
                <a:ea typeface="Calibri" panose="020F0502020204030204" pitchFamily="34" charset="0"/>
                <a:cs typeface="Times New Roman" panose="02020603050405020304" pitchFamily="18" charset="0"/>
              </a:rPr>
              <a:t>Oraliq nazorat: </a:t>
            </a:r>
            <a:r>
              <a:rPr lang="uz-Latn-UZ" dirty="0">
                <a:latin typeface="Bahnschrift" panose="020B0502040204020203" pitchFamily="34" charset="0"/>
                <a:ea typeface="Calibri" panose="020F0502020204030204" pitchFamily="34" charset="0"/>
                <a:cs typeface="Times New Roman" panose="02020603050405020304" pitchFamily="18" charset="0"/>
              </a:rPr>
              <a:t>o‘tilgan mavzular asosida </a:t>
            </a:r>
            <a:r>
              <a:rPr lang="uz-Latn-UZ" b="1" dirty="0">
                <a:latin typeface="Bahnschrift" panose="020B0502040204020203" pitchFamily="34" charset="0"/>
                <a:ea typeface="Calibri" panose="020F0502020204030204" pitchFamily="34" charset="0"/>
                <a:cs typeface="Times New Roman" panose="02020603050405020304" pitchFamily="18" charset="0"/>
              </a:rPr>
              <a:t>test</a:t>
            </a:r>
            <a:r>
              <a:rPr lang="uz-Latn-UZ" dirty="0">
                <a:latin typeface="Bahnschrift" panose="020B0502040204020203" pitchFamily="34" charset="0"/>
                <a:ea typeface="Calibri" panose="020F0502020204030204" pitchFamily="34" charset="0"/>
                <a:cs typeface="Times New Roman" panose="02020603050405020304" pitchFamily="18" charset="0"/>
              </a:rPr>
              <a:t> shaklda o‘tkaziladi.</a:t>
            </a:r>
            <a:endParaRPr lang="ru-RU" dirty="0">
              <a:latin typeface="Bahnschrift" panose="020B0502040204020203" pitchFamily="34" charset="0"/>
              <a:ea typeface="Calibri" panose="020F0502020204030204" pitchFamily="34" charset="0"/>
            </a:endParaRPr>
          </a:p>
        </p:txBody>
      </p:sp>
      <p:sp>
        <p:nvSpPr>
          <p:cNvPr id="12" name="TextBox 11">
            <a:extLst>
              <a:ext uri="{FF2B5EF4-FFF2-40B4-BE49-F238E27FC236}">
                <a16:creationId xmlns:a16="http://schemas.microsoft.com/office/drawing/2014/main" id="{10142EA5-357C-4B8F-92D1-4284F0A00725}"/>
              </a:ext>
            </a:extLst>
          </p:cNvPr>
          <p:cNvSpPr txBox="1"/>
          <p:nvPr/>
        </p:nvSpPr>
        <p:spPr>
          <a:xfrm>
            <a:off x="5029200" y="571499"/>
            <a:ext cx="12672059" cy="618567"/>
          </a:xfrm>
          <a:prstGeom prst="rect">
            <a:avLst/>
          </a:prstGeom>
          <a:noFill/>
        </p:spPr>
        <p:txBody>
          <a:bodyPr wrap="square">
            <a:spAutoFit/>
          </a:bodyPr>
          <a:lstStyle/>
          <a:p>
            <a:pPr algn="just">
              <a:lnSpc>
                <a:spcPct val="115000"/>
              </a:lnSpc>
              <a:spcAft>
                <a:spcPts val="0"/>
              </a:spcAft>
            </a:pPr>
            <a:r>
              <a:rPr lang="uz-Latn-UZ" sz="3200" b="1" dirty="0">
                <a:solidFill>
                  <a:schemeClr val="accent1"/>
                </a:solidFill>
                <a:latin typeface="Bahnschrift" panose="020B0502040204020203" pitchFamily="34" charset="0"/>
                <a:ea typeface="Calibri" panose="020F0502020204030204" pitchFamily="34" charset="0"/>
                <a:cs typeface="Times New Roman" panose="02020603050405020304" pitchFamily="18" charset="0"/>
              </a:rPr>
              <a:t>NAZORATLARNI AMALGA OSHIRISH TARTIBI</a:t>
            </a:r>
            <a:endParaRPr lang="ru-RU" sz="3200" dirty="0">
              <a:solidFill>
                <a:schemeClr val="accent1"/>
              </a:solidFill>
              <a:latin typeface="Bahnschrift" panose="020B0502040204020203" pitchFamily="34" charset="0"/>
              <a:ea typeface="Calibri" panose="020F0502020204030204" pitchFamily="34" charset="0"/>
            </a:endParaRPr>
          </a:p>
        </p:txBody>
      </p:sp>
      <p:sp>
        <p:nvSpPr>
          <p:cNvPr id="13" name="Прямоугольник 12">
            <a:extLst>
              <a:ext uri="{FF2B5EF4-FFF2-40B4-BE49-F238E27FC236}">
                <a16:creationId xmlns:a16="http://schemas.microsoft.com/office/drawing/2014/main" id="{ED6FC91C-5863-40D7-91CE-09A068BE6068}"/>
              </a:ext>
            </a:extLst>
          </p:cNvPr>
          <p:cNvSpPr/>
          <p:nvPr/>
        </p:nvSpPr>
        <p:spPr>
          <a:xfrm>
            <a:off x="7544215" y="2253934"/>
            <a:ext cx="1335622" cy="378822"/>
          </a:xfrm>
          <a:prstGeom prst="rect">
            <a:avLst/>
          </a:prstGeom>
        </p:spPr>
        <p:txBody>
          <a:bodyPr wrap="none">
            <a:spAutoFit/>
          </a:bodyPr>
          <a:lstStyle/>
          <a:p>
            <a:pPr algn="just">
              <a:lnSpc>
                <a:spcPct val="115000"/>
              </a:lnSpc>
              <a:spcAft>
                <a:spcPts val="0"/>
              </a:spcAft>
            </a:pPr>
            <a:r>
              <a:rPr lang="en-US" b="1" i="1" dirty="0" err="1">
                <a:latin typeface="Bahnschrift" panose="020B0502040204020203" pitchFamily="34" charset="0"/>
                <a:ea typeface="Calibri" panose="020F0502020204030204" pitchFamily="34" charset="0"/>
                <a:cs typeface="Times New Roman" panose="02020603050405020304" pitchFamily="18" charset="0"/>
              </a:rPr>
              <a:t>Namunalar</a:t>
            </a:r>
            <a:endParaRPr lang="en-US" b="1" i="1" dirty="0">
              <a:latin typeface="Bahnschrift" panose="020B0502040204020203" pitchFamily="34" charset="0"/>
              <a:ea typeface="Calibri" panose="020F0502020204030204" pitchFamily="34" charset="0"/>
              <a:cs typeface="Times New Roman" panose="02020603050405020304" pitchFamily="18" charset="0"/>
            </a:endParaRPr>
          </a:p>
        </p:txBody>
      </p:sp>
      <p:grpSp>
        <p:nvGrpSpPr>
          <p:cNvPr id="2" name="Группа 1">
            <a:extLst>
              <a:ext uri="{FF2B5EF4-FFF2-40B4-BE49-F238E27FC236}">
                <a16:creationId xmlns:a16="http://schemas.microsoft.com/office/drawing/2014/main" id="{642BC16E-77E1-4FC3-A6EF-88C9B9065E0B}"/>
              </a:ext>
            </a:extLst>
          </p:cNvPr>
          <p:cNvGrpSpPr/>
          <p:nvPr/>
        </p:nvGrpSpPr>
        <p:grpSpPr>
          <a:xfrm>
            <a:off x="1982403" y="3744569"/>
            <a:ext cx="13944098" cy="1750311"/>
            <a:chOff x="1243702" y="4063414"/>
            <a:chExt cx="13944098" cy="1750311"/>
          </a:xfrm>
        </p:grpSpPr>
        <p:grpSp>
          <p:nvGrpSpPr>
            <p:cNvPr id="14" name="Группа 13">
              <a:extLst>
                <a:ext uri="{FF2B5EF4-FFF2-40B4-BE49-F238E27FC236}">
                  <a16:creationId xmlns:a16="http://schemas.microsoft.com/office/drawing/2014/main" id="{1107B1F4-A7E0-4C6F-8F00-A5C21344E43A}"/>
                </a:ext>
              </a:extLst>
            </p:cNvPr>
            <p:cNvGrpSpPr/>
            <p:nvPr/>
          </p:nvGrpSpPr>
          <p:grpSpPr>
            <a:xfrm>
              <a:off x="1243702" y="4076700"/>
              <a:ext cx="6120000" cy="1737025"/>
              <a:chOff x="770030" y="2764273"/>
              <a:chExt cx="6120000" cy="1737025"/>
            </a:xfrm>
          </p:grpSpPr>
          <p:sp>
            <p:nvSpPr>
              <p:cNvPr id="15" name="Прямоугольник: скругленные верхние углы 14">
                <a:extLst>
                  <a:ext uri="{FF2B5EF4-FFF2-40B4-BE49-F238E27FC236}">
                    <a16:creationId xmlns:a16="http://schemas.microsoft.com/office/drawing/2014/main" id="{3CF85789-BA5A-4CE1-B659-3B10D24B489B}"/>
                  </a:ext>
                </a:extLst>
              </p:cNvPr>
              <p:cNvSpPr/>
              <p:nvPr/>
            </p:nvSpPr>
            <p:spPr>
              <a:xfrm rot="16200000">
                <a:off x="2961517" y="572786"/>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solidFill>
                    <a:schemeClr val="tx1"/>
                  </a:solidFill>
                  <a:latin typeface="Bahnschrift" panose="020B0502040204020203" pitchFamily="34" charset="0"/>
                </a:endParaRPr>
              </a:p>
            </p:txBody>
          </p:sp>
          <p:sp>
            <p:nvSpPr>
              <p:cNvPr id="16" name="Прямоугольник: скругленные верхние углы 15">
                <a:extLst>
                  <a:ext uri="{FF2B5EF4-FFF2-40B4-BE49-F238E27FC236}">
                    <a16:creationId xmlns:a16="http://schemas.microsoft.com/office/drawing/2014/main" id="{8CE222EF-E12C-4D5A-9BAF-197263056DC6}"/>
                  </a:ext>
                </a:extLst>
              </p:cNvPr>
              <p:cNvSpPr/>
              <p:nvPr/>
            </p:nvSpPr>
            <p:spPr>
              <a:xfrm rot="16200000">
                <a:off x="3588521" y="-54217"/>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a:solidFill>
                    <a:schemeClr val="tx1"/>
                  </a:solidFill>
                  <a:latin typeface="Bahnschrift" panose="020B0502040204020203" pitchFamily="34" charset="0"/>
                </a:endParaRPr>
              </a:p>
            </p:txBody>
          </p:sp>
          <p:sp>
            <p:nvSpPr>
              <p:cNvPr id="17" name="TextBox 16">
                <a:extLst>
                  <a:ext uri="{FF2B5EF4-FFF2-40B4-BE49-F238E27FC236}">
                    <a16:creationId xmlns:a16="http://schemas.microsoft.com/office/drawing/2014/main" id="{A4BB9BF7-596F-425A-A593-E82B34C03114}"/>
                  </a:ext>
                </a:extLst>
              </p:cNvPr>
              <p:cNvSpPr txBox="1"/>
              <p:nvPr/>
            </p:nvSpPr>
            <p:spPr>
              <a:xfrm>
                <a:off x="916752" y="2815192"/>
                <a:ext cx="5931724" cy="323615"/>
              </a:xfrm>
              <a:prstGeom prst="rect">
                <a:avLst/>
              </a:prstGeom>
              <a:noFill/>
            </p:spPr>
            <p:txBody>
              <a:bodyPr wrap="square">
                <a:spAutoFit/>
              </a:bodyPr>
              <a:lstStyle/>
              <a:p>
                <a:pPr algn="just">
                  <a:lnSpc>
                    <a:spcPct val="115000"/>
                  </a:lnSpc>
                  <a:spcAft>
                    <a:spcPts val="0"/>
                  </a:spcAft>
                </a:pPr>
                <a:r>
                  <a:rPr lang="uz-Latn-UZ" sz="1400" b="1"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O’zgaruvchilardan qaysi belgi tayinlash operatori ham deyiladi?</a:t>
                </a:r>
                <a:endParaRPr lang="ru-RU" sz="1400" b="1" dirty="0">
                  <a:latin typeface="Bahnschrift" panose="020B0502040204020203" pitchFamily="34" charset="0"/>
                  <a:ea typeface="Calibri" panose="020F0502020204030204" pitchFamily="34" charset="0"/>
                </a:endParaRPr>
              </a:p>
            </p:txBody>
          </p:sp>
          <p:sp>
            <p:nvSpPr>
              <p:cNvPr id="18" name="TextBox 17">
                <a:extLst>
                  <a:ext uri="{FF2B5EF4-FFF2-40B4-BE49-F238E27FC236}">
                    <a16:creationId xmlns:a16="http://schemas.microsoft.com/office/drawing/2014/main" id="{83EEDEBD-80BF-4E19-B95F-6D54A3A9631F}"/>
                  </a:ext>
                </a:extLst>
              </p:cNvPr>
              <p:cNvSpPr txBox="1"/>
              <p:nvPr/>
            </p:nvSpPr>
            <p:spPr>
              <a:xfrm>
                <a:off x="1013325" y="3230898"/>
                <a:ext cx="1539375" cy="323615"/>
              </a:xfrm>
              <a:prstGeom prst="rect">
                <a:avLst/>
              </a:prstGeom>
              <a:noFill/>
            </p:spPr>
            <p:txBody>
              <a:bodyPr wrap="square" anchor="ctr">
                <a:spAutoFit/>
              </a:bodyPr>
              <a:lstStyle/>
              <a:p>
                <a:pPr algn="just">
                  <a:lnSpc>
                    <a:spcPct val="115000"/>
                  </a:lnSpc>
                  <a:spcAft>
                    <a:spcPts val="0"/>
                  </a:spcAft>
                </a:pPr>
                <a:r>
                  <a:rPr lang="uz-Latn-UZ" sz="1400"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a)  teng belgisi</a:t>
                </a:r>
                <a:endParaRPr lang="ru-RU" sz="1400" dirty="0">
                  <a:latin typeface="Bahnschrift" panose="020B0502040204020203" pitchFamily="34" charset="0"/>
                  <a:ea typeface="Calibri" panose="020F0502020204030204" pitchFamily="34" charset="0"/>
                </a:endParaRPr>
              </a:p>
            </p:txBody>
          </p:sp>
          <p:sp>
            <p:nvSpPr>
              <p:cNvPr id="19" name="TextBox 18">
                <a:extLst>
                  <a:ext uri="{FF2B5EF4-FFF2-40B4-BE49-F238E27FC236}">
                    <a16:creationId xmlns:a16="http://schemas.microsoft.com/office/drawing/2014/main" id="{AF6FE343-8719-4839-8D3F-DF2EBBFD47BA}"/>
                  </a:ext>
                </a:extLst>
              </p:cNvPr>
              <p:cNvSpPr txBox="1"/>
              <p:nvPr/>
            </p:nvSpPr>
            <p:spPr>
              <a:xfrm>
                <a:off x="1013325" y="3535556"/>
                <a:ext cx="2072776" cy="323615"/>
              </a:xfrm>
              <a:prstGeom prst="rect">
                <a:avLst/>
              </a:prstGeom>
              <a:noFill/>
            </p:spPr>
            <p:txBody>
              <a:bodyPr wrap="square" anchor="ctr">
                <a:spAutoFit/>
              </a:bodyPr>
              <a:lstStyle/>
              <a:p>
                <a:pPr algn="just">
                  <a:lnSpc>
                    <a:spcPct val="115000"/>
                  </a:lnSpc>
                  <a:spcAft>
                    <a:spcPts val="0"/>
                  </a:spcAft>
                </a:pPr>
                <a:r>
                  <a:rPr lang="uz-Latn-UZ" sz="1400"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b)  teng emas belgisi</a:t>
                </a:r>
                <a:endParaRPr lang="ru-RU" sz="1400" dirty="0">
                  <a:latin typeface="Bahnschrift" panose="020B0502040204020203" pitchFamily="34" charset="0"/>
                  <a:ea typeface="Calibri" panose="020F0502020204030204" pitchFamily="34" charset="0"/>
                </a:endParaRPr>
              </a:p>
            </p:txBody>
          </p:sp>
          <p:sp>
            <p:nvSpPr>
              <p:cNvPr id="20" name="TextBox 19">
                <a:extLst>
                  <a:ext uri="{FF2B5EF4-FFF2-40B4-BE49-F238E27FC236}">
                    <a16:creationId xmlns:a16="http://schemas.microsoft.com/office/drawing/2014/main" id="{CB2235EF-9CD9-41B8-B9BA-9E57DED5E8ED}"/>
                  </a:ext>
                </a:extLst>
              </p:cNvPr>
              <p:cNvSpPr txBox="1"/>
              <p:nvPr/>
            </p:nvSpPr>
            <p:spPr>
              <a:xfrm>
                <a:off x="1013325" y="3844654"/>
                <a:ext cx="1339350" cy="322589"/>
              </a:xfrm>
              <a:prstGeom prst="rect">
                <a:avLst/>
              </a:prstGeom>
              <a:noFill/>
            </p:spPr>
            <p:txBody>
              <a:bodyPr wrap="square" anchor="ctr">
                <a:spAutoFit/>
              </a:bodyPr>
              <a:lstStyle/>
              <a:p>
                <a:pPr>
                  <a:lnSpc>
                    <a:spcPct val="115000"/>
                  </a:lnSpc>
                  <a:spcAft>
                    <a:spcPts val="0"/>
                  </a:spcAft>
                </a:pPr>
                <a:r>
                  <a:rPr lang="uz-Latn-UZ" sz="1400" dirty="0">
                    <a:latin typeface="Bahnschrift" panose="020B0502040204020203" pitchFamily="34" charset="0"/>
                    <a:ea typeface="Calibri" panose="020F0502020204030204" pitchFamily="34" charset="0"/>
                    <a:cs typeface="Times New Roman" panose="02020603050405020304" pitchFamily="18" charset="0"/>
                  </a:rPr>
                  <a:t>c)  chiziqcha</a:t>
                </a:r>
                <a:endParaRPr lang="ru-RU" sz="1400" dirty="0">
                  <a:latin typeface="Bahnschrift" panose="020B0502040204020203" pitchFamily="34" charset="0"/>
                  <a:ea typeface="Calibri" panose="020F0502020204030204" pitchFamily="34" charset="0"/>
                </a:endParaRPr>
              </a:p>
            </p:txBody>
          </p:sp>
          <p:sp>
            <p:nvSpPr>
              <p:cNvPr id="21" name="TextBox 20">
                <a:extLst>
                  <a:ext uri="{FF2B5EF4-FFF2-40B4-BE49-F238E27FC236}">
                    <a16:creationId xmlns:a16="http://schemas.microsoft.com/office/drawing/2014/main" id="{B5350F02-37E3-45E1-AAD5-13C6ACEB5513}"/>
                  </a:ext>
                </a:extLst>
              </p:cNvPr>
              <p:cNvSpPr txBox="1"/>
              <p:nvPr/>
            </p:nvSpPr>
            <p:spPr>
              <a:xfrm>
                <a:off x="1013325" y="4153240"/>
                <a:ext cx="1606050" cy="322589"/>
              </a:xfrm>
              <a:prstGeom prst="rect">
                <a:avLst/>
              </a:prstGeom>
              <a:noFill/>
            </p:spPr>
            <p:txBody>
              <a:bodyPr wrap="square" anchor="ctr">
                <a:spAutoFit/>
              </a:bodyPr>
              <a:lstStyle/>
              <a:p>
                <a:pPr>
                  <a:lnSpc>
                    <a:spcPct val="115000"/>
                  </a:lnSpc>
                  <a:spcAft>
                    <a:spcPts val="0"/>
                  </a:spcAft>
                </a:pPr>
                <a:r>
                  <a:rPr lang="uz-Latn-UZ" sz="1400" dirty="0">
                    <a:latin typeface="Bahnschrift" panose="020B0502040204020203" pitchFamily="34" charset="0"/>
                    <a:ea typeface="Calibri" panose="020F0502020204030204" pitchFamily="34" charset="0"/>
                    <a:cs typeface="Times New Roman" panose="02020603050405020304" pitchFamily="18" charset="0"/>
                  </a:rPr>
                  <a:t>d)  pastki chiziq</a:t>
                </a:r>
                <a:endParaRPr lang="ru-RU" sz="1400" dirty="0">
                  <a:latin typeface="Bahnschrift" panose="020B0502040204020203" pitchFamily="34" charset="0"/>
                  <a:ea typeface="Calibri" panose="020F0502020204030204" pitchFamily="34" charset="0"/>
                </a:endParaRPr>
              </a:p>
            </p:txBody>
          </p:sp>
          <p:cxnSp>
            <p:nvCxnSpPr>
              <p:cNvPr id="22" name="Прямая соединительная линия 21">
                <a:extLst>
                  <a:ext uri="{FF2B5EF4-FFF2-40B4-BE49-F238E27FC236}">
                    <a16:creationId xmlns:a16="http://schemas.microsoft.com/office/drawing/2014/main" id="{58E18814-319B-4634-833E-90C526E55514}"/>
                  </a:ext>
                </a:extLst>
              </p:cNvPr>
              <p:cNvCxnSpPr/>
              <p:nvPr/>
            </p:nvCxnSpPr>
            <p:spPr>
              <a:xfrm>
                <a:off x="770030" y="3552461"/>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a:extLst>
                  <a:ext uri="{FF2B5EF4-FFF2-40B4-BE49-F238E27FC236}">
                    <a16:creationId xmlns:a16="http://schemas.microsoft.com/office/drawing/2014/main" id="{493EE542-0113-4C83-965A-8B70552B8431}"/>
                  </a:ext>
                </a:extLst>
              </p:cNvPr>
              <p:cNvCxnSpPr/>
              <p:nvPr/>
            </p:nvCxnSpPr>
            <p:spPr>
              <a:xfrm>
                <a:off x="770030" y="386471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a:extLst>
                  <a:ext uri="{FF2B5EF4-FFF2-40B4-BE49-F238E27FC236}">
                    <a16:creationId xmlns:a16="http://schemas.microsoft.com/office/drawing/2014/main" id="{9222678C-1086-458C-9409-13228BFC75D1}"/>
                  </a:ext>
                </a:extLst>
              </p:cNvPr>
              <p:cNvCxnSpPr/>
              <p:nvPr/>
            </p:nvCxnSpPr>
            <p:spPr>
              <a:xfrm>
                <a:off x="770030" y="4161963"/>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25" name="Группа 24">
              <a:extLst>
                <a:ext uri="{FF2B5EF4-FFF2-40B4-BE49-F238E27FC236}">
                  <a16:creationId xmlns:a16="http://schemas.microsoft.com/office/drawing/2014/main" id="{C003C0CB-619A-4DCD-8C97-99CC502DBEED}"/>
                </a:ext>
              </a:extLst>
            </p:cNvPr>
            <p:cNvGrpSpPr/>
            <p:nvPr/>
          </p:nvGrpSpPr>
          <p:grpSpPr>
            <a:xfrm>
              <a:off x="9067800" y="4063414"/>
              <a:ext cx="6120000" cy="1737025"/>
              <a:chOff x="770030" y="4780400"/>
              <a:chExt cx="6120000" cy="1737025"/>
            </a:xfrm>
          </p:grpSpPr>
          <p:sp>
            <p:nvSpPr>
              <p:cNvPr id="26" name="Прямоугольник: скругленные верхние углы 25">
                <a:extLst>
                  <a:ext uri="{FF2B5EF4-FFF2-40B4-BE49-F238E27FC236}">
                    <a16:creationId xmlns:a16="http://schemas.microsoft.com/office/drawing/2014/main" id="{BAB7DEE4-D844-432B-A3F5-E8A32D3723A6}"/>
                  </a:ext>
                </a:extLst>
              </p:cNvPr>
              <p:cNvSpPr/>
              <p:nvPr/>
            </p:nvSpPr>
            <p:spPr>
              <a:xfrm rot="16200000">
                <a:off x="2961517" y="2588913"/>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27" name="Прямоугольник: скругленные верхние углы 26">
                <a:extLst>
                  <a:ext uri="{FF2B5EF4-FFF2-40B4-BE49-F238E27FC236}">
                    <a16:creationId xmlns:a16="http://schemas.microsoft.com/office/drawing/2014/main" id="{81D47C09-FDDE-4C29-93F8-406123A81621}"/>
                  </a:ext>
                </a:extLst>
              </p:cNvPr>
              <p:cNvSpPr/>
              <p:nvPr/>
            </p:nvSpPr>
            <p:spPr>
              <a:xfrm rot="16200000">
                <a:off x="3588521" y="1961910"/>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28" name="TextBox 27">
                <a:extLst>
                  <a:ext uri="{FF2B5EF4-FFF2-40B4-BE49-F238E27FC236}">
                    <a16:creationId xmlns:a16="http://schemas.microsoft.com/office/drawing/2014/main" id="{947F5400-6D49-4325-8209-082550F5C7EF}"/>
                  </a:ext>
                </a:extLst>
              </p:cNvPr>
              <p:cNvSpPr txBox="1"/>
              <p:nvPr/>
            </p:nvSpPr>
            <p:spPr>
              <a:xfrm>
                <a:off x="916752" y="4831319"/>
                <a:ext cx="4502973" cy="322589"/>
              </a:xfrm>
              <a:prstGeom prst="rect">
                <a:avLst/>
              </a:prstGeom>
              <a:noFill/>
            </p:spPr>
            <p:txBody>
              <a:bodyPr wrap="square">
                <a:spAutoFit/>
              </a:bodyPr>
              <a:lstStyle/>
              <a:p>
                <a:pPr algn="just">
                  <a:lnSpc>
                    <a:spcPct val="115000"/>
                  </a:lnSpc>
                  <a:spcAft>
                    <a:spcPts val="0"/>
                  </a:spcAft>
                </a:pPr>
                <a:r>
                  <a:rPr lang="uz-Latn-UZ" sz="1400" b="1" i="1" dirty="0">
                    <a:latin typeface="Bahnschrift" panose="020B0502040204020203" pitchFamily="34" charset="0"/>
                    <a:ea typeface="Calibri" panose="020F0502020204030204" pitchFamily="34" charset="0"/>
                    <a:cs typeface="Times New Roman" panose="02020603050405020304" pitchFamily="18" charset="0"/>
                  </a:rPr>
                  <a:t>Const</a:t>
                </a:r>
                <a:r>
                  <a:rPr lang="uz-Latn-UZ" sz="1400" b="1" dirty="0">
                    <a:latin typeface="Bahnschrift" panose="020B0502040204020203" pitchFamily="34" charset="0"/>
                    <a:ea typeface="Calibri" panose="020F0502020204030204" pitchFamily="34" charset="0"/>
                    <a:cs typeface="Times New Roman" panose="02020603050405020304" pitchFamily="18" charset="0"/>
                  </a:rPr>
                  <a:t> kalit so</a:t>
                </a:r>
                <a:r>
                  <a:rPr lang="en-US" sz="1400" b="1" dirty="0">
                    <a:latin typeface="Bahnschrift" panose="020B0502040204020203" pitchFamily="34" charset="0"/>
                    <a:ea typeface="Calibri" panose="020F0502020204030204" pitchFamily="34" charset="0"/>
                    <a:cs typeface="Times New Roman" panose="02020603050405020304" pitchFamily="18" charset="0"/>
                  </a:rPr>
                  <a:t>‘</a:t>
                </a:r>
                <a:r>
                  <a:rPr lang="uz-Latn-UZ" sz="1400" b="1" dirty="0">
                    <a:latin typeface="Bahnschrift" panose="020B0502040204020203" pitchFamily="34" charset="0"/>
                    <a:ea typeface="Calibri" panose="020F0502020204030204" pitchFamily="34" charset="0"/>
                    <a:cs typeface="Times New Roman" panose="02020603050405020304" pitchFamily="18" charset="0"/>
                  </a:rPr>
                  <a:t>zi JSda qanday vazifani bajaradi?</a:t>
                </a:r>
                <a:endParaRPr lang="ru-RU" sz="1400" b="1" dirty="0">
                  <a:latin typeface="Bahnschrift" panose="020B0502040204020203" pitchFamily="34" charset="0"/>
                  <a:ea typeface="Calibri" panose="020F0502020204030204" pitchFamily="34" charset="0"/>
                </a:endParaRPr>
              </a:p>
            </p:txBody>
          </p:sp>
          <p:sp>
            <p:nvSpPr>
              <p:cNvPr id="29" name="TextBox 28">
                <a:extLst>
                  <a:ext uri="{FF2B5EF4-FFF2-40B4-BE49-F238E27FC236}">
                    <a16:creationId xmlns:a16="http://schemas.microsoft.com/office/drawing/2014/main" id="{37D6DB28-41F7-4669-9385-86990E210168}"/>
                  </a:ext>
                </a:extLst>
              </p:cNvPr>
              <p:cNvSpPr txBox="1"/>
              <p:nvPr/>
            </p:nvSpPr>
            <p:spPr>
              <a:xfrm>
                <a:off x="1013325" y="5247538"/>
                <a:ext cx="5758952" cy="322589"/>
              </a:xfrm>
              <a:prstGeom prst="rect">
                <a:avLst/>
              </a:prstGeom>
              <a:noFill/>
            </p:spPr>
            <p:txBody>
              <a:bodyPr wrap="square" anchor="ctr">
                <a:spAutoFit/>
              </a:bodyPr>
              <a:lstStyle/>
              <a:p>
                <a:pPr>
                  <a:lnSpc>
                    <a:spcPct val="115000"/>
                  </a:lnSpc>
                </a:pPr>
                <a:r>
                  <a:rPr lang="uz-Latn-UZ" sz="1400" dirty="0">
                    <a:latin typeface="Bahnschrift" panose="020B0502040204020203" pitchFamily="34" charset="0"/>
                    <a:ea typeface="Calibri" panose="020F0502020204030204" pitchFamily="34" charset="0"/>
                    <a:cs typeface="Times New Roman" panose="02020603050405020304" pitchFamily="18" charset="0"/>
                  </a:rPr>
                  <a:t>a)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zgaruvchilarning qiymatini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zgarmas holatga olib keladi</a:t>
                </a:r>
                <a:endParaRPr lang="ru-RU" sz="1400" dirty="0">
                  <a:latin typeface="Bahnschrift" panose="020B0502040204020203" pitchFamily="34" charset="0"/>
                  <a:ea typeface="Calibri" panose="020F0502020204030204" pitchFamily="34" charset="0"/>
                </a:endParaRPr>
              </a:p>
            </p:txBody>
          </p:sp>
          <p:sp>
            <p:nvSpPr>
              <p:cNvPr id="30" name="TextBox 29">
                <a:extLst>
                  <a:ext uri="{FF2B5EF4-FFF2-40B4-BE49-F238E27FC236}">
                    <a16:creationId xmlns:a16="http://schemas.microsoft.com/office/drawing/2014/main" id="{2169FBDD-CF51-43D9-87ED-1D3C99A1CD94}"/>
                  </a:ext>
                </a:extLst>
              </p:cNvPr>
              <p:cNvSpPr txBox="1"/>
              <p:nvPr/>
            </p:nvSpPr>
            <p:spPr>
              <a:xfrm>
                <a:off x="1013324" y="5552194"/>
                <a:ext cx="3758701" cy="322589"/>
              </a:xfrm>
              <a:prstGeom prst="rect">
                <a:avLst/>
              </a:prstGeom>
              <a:noFill/>
            </p:spPr>
            <p:txBody>
              <a:bodyPr wrap="square" anchor="ctr">
                <a:spAutoFit/>
              </a:bodyPr>
              <a:lstStyle/>
              <a:p>
                <a:pPr>
                  <a:lnSpc>
                    <a:spcPct val="115000"/>
                  </a:lnSpc>
                  <a:spcAft>
                    <a:spcPts val="0"/>
                  </a:spcAft>
                </a:pPr>
                <a:r>
                  <a:rPr lang="uz-Latn-UZ" sz="1400" dirty="0">
                    <a:latin typeface="Bahnschrift" panose="020B0502040204020203" pitchFamily="34" charset="0"/>
                    <a:ea typeface="Calibri" panose="020F0502020204030204" pitchFamily="34" charset="0"/>
                    <a:cs typeface="Times New Roman" panose="02020603050405020304" pitchFamily="18" charset="0"/>
                  </a:rPr>
                  <a:t>b)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zgaruvchilar qiymatini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zgartiradi</a:t>
                </a:r>
                <a:endParaRPr lang="ru-RU" sz="1400" dirty="0">
                  <a:latin typeface="Bahnschrift" panose="020B0502040204020203" pitchFamily="34" charset="0"/>
                  <a:ea typeface="Calibri" panose="020F0502020204030204" pitchFamily="34" charset="0"/>
                </a:endParaRPr>
              </a:p>
            </p:txBody>
          </p:sp>
          <p:sp>
            <p:nvSpPr>
              <p:cNvPr id="31" name="TextBox 30">
                <a:extLst>
                  <a:ext uri="{FF2B5EF4-FFF2-40B4-BE49-F238E27FC236}">
                    <a16:creationId xmlns:a16="http://schemas.microsoft.com/office/drawing/2014/main" id="{B4925091-2568-4A54-ACA5-65FE42051C2D}"/>
                  </a:ext>
                </a:extLst>
              </p:cNvPr>
              <p:cNvSpPr txBox="1"/>
              <p:nvPr/>
            </p:nvSpPr>
            <p:spPr>
              <a:xfrm>
                <a:off x="1013325" y="5860781"/>
                <a:ext cx="3149100" cy="322589"/>
              </a:xfrm>
              <a:prstGeom prst="rect">
                <a:avLst/>
              </a:prstGeom>
              <a:noFill/>
            </p:spPr>
            <p:txBody>
              <a:bodyPr wrap="square" anchor="ctr">
                <a:spAutoFit/>
              </a:bodyPr>
              <a:lstStyle/>
              <a:p>
                <a:pPr>
                  <a:lnSpc>
                    <a:spcPct val="115000"/>
                  </a:lnSpc>
                  <a:spcAft>
                    <a:spcPts val="0"/>
                  </a:spcAft>
                </a:pPr>
                <a:r>
                  <a:rPr lang="uz-Latn-UZ" sz="1400" dirty="0">
                    <a:latin typeface="Bahnschrift" panose="020B0502040204020203" pitchFamily="34" charset="0"/>
                    <a:ea typeface="Calibri" panose="020F0502020204030204" pitchFamily="34" charset="0"/>
                    <a:cs typeface="Times New Roman" panose="02020603050405020304" pitchFamily="18" charset="0"/>
                  </a:rPr>
                  <a:t>c)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zgaruvchiga qiymat beradi</a:t>
                </a:r>
                <a:endParaRPr lang="ru-RU" sz="1400" dirty="0">
                  <a:latin typeface="Bahnschrift" panose="020B0502040204020203" pitchFamily="34" charset="0"/>
                  <a:ea typeface="Calibri" panose="020F0502020204030204" pitchFamily="34" charset="0"/>
                </a:endParaRPr>
              </a:p>
            </p:txBody>
          </p:sp>
          <p:sp>
            <p:nvSpPr>
              <p:cNvPr id="32" name="TextBox 31">
                <a:extLst>
                  <a:ext uri="{FF2B5EF4-FFF2-40B4-BE49-F238E27FC236}">
                    <a16:creationId xmlns:a16="http://schemas.microsoft.com/office/drawing/2014/main" id="{4E56D65C-D680-4A34-A689-FF5EE5ED24B0}"/>
                  </a:ext>
                </a:extLst>
              </p:cNvPr>
              <p:cNvSpPr txBox="1"/>
              <p:nvPr/>
            </p:nvSpPr>
            <p:spPr>
              <a:xfrm>
                <a:off x="1013325" y="6169367"/>
                <a:ext cx="2834776" cy="322589"/>
              </a:xfrm>
              <a:prstGeom prst="rect">
                <a:avLst/>
              </a:prstGeom>
              <a:noFill/>
            </p:spPr>
            <p:txBody>
              <a:bodyPr wrap="square" anchor="ctr">
                <a:spAutoFit/>
              </a:bodyPr>
              <a:lstStyle/>
              <a:p>
                <a:pPr>
                  <a:lnSpc>
                    <a:spcPct val="115000"/>
                  </a:lnSpc>
                  <a:spcAft>
                    <a:spcPts val="0"/>
                  </a:spcAft>
                </a:pPr>
                <a:r>
                  <a:rPr lang="uz-Latn-UZ" sz="1400" dirty="0">
                    <a:latin typeface="Bahnschrift" panose="020B0502040204020203" pitchFamily="34" charset="0"/>
                    <a:ea typeface="Calibri" panose="020F0502020204030204" pitchFamily="34" charset="0"/>
                    <a:cs typeface="Times New Roman" panose="02020603050405020304" pitchFamily="18" charset="0"/>
                  </a:rPr>
                  <a:t>d) o</a:t>
                </a:r>
                <a:r>
                  <a:rPr lang="en-US" sz="1400" dirty="0">
                    <a:latin typeface="Bahnschrift" panose="020B0502040204020203" pitchFamily="34" charset="0"/>
                    <a:ea typeface="Calibri" panose="020F0502020204030204" pitchFamily="34" charset="0"/>
                    <a:cs typeface="Times New Roman" panose="02020603050405020304" pitchFamily="18" charset="0"/>
                  </a:rPr>
                  <a:t>‘</a:t>
                </a:r>
                <a:r>
                  <a:rPr lang="uz-Latn-UZ" sz="1400" dirty="0">
                    <a:latin typeface="Bahnschrift" panose="020B0502040204020203" pitchFamily="34" charset="0"/>
                    <a:ea typeface="Calibri" panose="020F0502020204030204" pitchFamily="34" charset="0"/>
                    <a:cs typeface="Times New Roman" panose="02020603050405020304" pitchFamily="18" charset="0"/>
                  </a:rPr>
                  <a:t>zgaruvchilarni nomlaydi</a:t>
                </a:r>
                <a:endParaRPr lang="ru-RU" sz="1400" dirty="0">
                  <a:latin typeface="Bahnschrift" panose="020B0502040204020203" pitchFamily="34" charset="0"/>
                  <a:ea typeface="Calibri" panose="020F0502020204030204" pitchFamily="34" charset="0"/>
                </a:endParaRPr>
              </a:p>
            </p:txBody>
          </p:sp>
          <p:cxnSp>
            <p:nvCxnSpPr>
              <p:cNvPr id="33" name="Прямая соединительная линия 32">
                <a:extLst>
                  <a:ext uri="{FF2B5EF4-FFF2-40B4-BE49-F238E27FC236}">
                    <a16:creationId xmlns:a16="http://schemas.microsoft.com/office/drawing/2014/main" id="{3049C1B9-8962-4D7F-89B8-468D3C8715C8}"/>
                  </a:ext>
                </a:extLst>
              </p:cNvPr>
              <p:cNvCxnSpPr/>
              <p:nvPr/>
            </p:nvCxnSpPr>
            <p:spPr>
              <a:xfrm>
                <a:off x="770030" y="5568588"/>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a:extLst>
                  <a:ext uri="{FF2B5EF4-FFF2-40B4-BE49-F238E27FC236}">
                    <a16:creationId xmlns:a16="http://schemas.microsoft.com/office/drawing/2014/main" id="{D4D2BE9D-AF05-4058-9CA4-F3560409FDCC}"/>
                  </a:ext>
                </a:extLst>
              </p:cNvPr>
              <p:cNvCxnSpPr/>
              <p:nvPr/>
            </p:nvCxnSpPr>
            <p:spPr>
              <a:xfrm>
                <a:off x="770030" y="5880837"/>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id="{08FE3BF5-3A08-4DB7-A05A-50AAAB7C0F92}"/>
                  </a:ext>
                </a:extLst>
              </p:cNvPr>
              <p:cNvCxnSpPr/>
              <p:nvPr/>
            </p:nvCxnSpPr>
            <p:spPr>
              <a:xfrm>
                <a:off x="770030" y="617809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22812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13792200" y="9715500"/>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7" name="Freeform 7"/>
          <p:cNvSpPr/>
          <p:nvPr/>
        </p:nvSpPr>
        <p:spPr>
          <a:xfrm>
            <a:off x="15411849" y="4732900"/>
            <a:ext cx="1628038" cy="2272642"/>
          </a:xfrm>
          <a:custGeom>
            <a:avLst/>
            <a:gdLst/>
            <a:ahLst/>
            <a:cxnLst/>
            <a:rect l="l" t="t" r="r" b="b"/>
            <a:pathLst>
              <a:path w="1628038" h="2272642">
                <a:moveTo>
                  <a:pt x="0" y="0"/>
                </a:moveTo>
                <a:lnTo>
                  <a:pt x="1628039" y="0"/>
                </a:lnTo>
                <a:lnTo>
                  <a:pt x="1628039" y="2272642"/>
                </a:lnTo>
                <a:lnTo>
                  <a:pt x="0" y="22726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Прямоугольник 9">
            <a:extLst>
              <a:ext uri="{FF2B5EF4-FFF2-40B4-BE49-F238E27FC236}">
                <a16:creationId xmlns:a16="http://schemas.microsoft.com/office/drawing/2014/main" id="{0E176D81-06C1-40B8-AB3F-0529A0FE8792}"/>
              </a:ext>
            </a:extLst>
          </p:cNvPr>
          <p:cNvSpPr/>
          <p:nvPr/>
        </p:nvSpPr>
        <p:spPr>
          <a:xfrm>
            <a:off x="523702" y="1839997"/>
            <a:ext cx="6840000" cy="385362"/>
          </a:xfrm>
          <a:prstGeom prst="rect">
            <a:avLst/>
          </a:prstGeom>
        </p:spPr>
        <p:txBody>
          <a:bodyPr wrap="square">
            <a:spAutoFit/>
          </a:bodyPr>
          <a:lstStyle/>
          <a:p>
            <a:pPr algn="just">
              <a:lnSpc>
                <a:spcPct val="115000"/>
              </a:lnSpc>
              <a:spcAft>
                <a:spcPts val="0"/>
              </a:spcAft>
            </a:pPr>
            <a:r>
              <a:rPr lang="uz-Latn-UZ" b="1" dirty="0">
                <a:latin typeface="Bahnschrift" panose="020B0502040204020203" pitchFamily="34" charset="0"/>
                <a:ea typeface="Calibri" panose="020F0502020204030204" pitchFamily="34" charset="0"/>
                <a:cs typeface="Times New Roman" panose="02020603050405020304" pitchFamily="18" charset="0"/>
              </a:rPr>
              <a:t>Oraliq nazorat: </a:t>
            </a:r>
            <a:r>
              <a:rPr lang="uz-Latn-UZ" dirty="0">
                <a:latin typeface="Bahnschrift" panose="020B0502040204020203" pitchFamily="34" charset="0"/>
                <a:ea typeface="Calibri" panose="020F0502020204030204" pitchFamily="34" charset="0"/>
                <a:cs typeface="Times New Roman" panose="02020603050405020304" pitchFamily="18" charset="0"/>
              </a:rPr>
              <a:t>o‘tilgan mavzular asosida </a:t>
            </a:r>
            <a:r>
              <a:rPr lang="uz-Latn-UZ" b="1" dirty="0">
                <a:latin typeface="Bahnschrift" panose="020B0502040204020203" pitchFamily="34" charset="0"/>
                <a:ea typeface="Calibri" panose="020F0502020204030204" pitchFamily="34" charset="0"/>
                <a:cs typeface="Times New Roman" panose="02020603050405020304" pitchFamily="18" charset="0"/>
              </a:rPr>
              <a:t>test</a:t>
            </a:r>
            <a:r>
              <a:rPr lang="uz-Latn-UZ" dirty="0">
                <a:latin typeface="Bahnschrift" panose="020B0502040204020203" pitchFamily="34" charset="0"/>
                <a:ea typeface="Calibri" panose="020F0502020204030204" pitchFamily="34" charset="0"/>
                <a:cs typeface="Times New Roman" panose="02020603050405020304" pitchFamily="18" charset="0"/>
              </a:rPr>
              <a:t> shaklda o‘tkaziladi.</a:t>
            </a:r>
            <a:endParaRPr lang="ru-RU" dirty="0">
              <a:latin typeface="Bahnschrift" panose="020B0502040204020203" pitchFamily="34" charset="0"/>
              <a:ea typeface="Calibri" panose="020F0502020204030204" pitchFamily="34" charset="0"/>
            </a:endParaRPr>
          </a:p>
        </p:txBody>
      </p:sp>
      <p:sp>
        <p:nvSpPr>
          <p:cNvPr id="12" name="TextBox 11">
            <a:extLst>
              <a:ext uri="{FF2B5EF4-FFF2-40B4-BE49-F238E27FC236}">
                <a16:creationId xmlns:a16="http://schemas.microsoft.com/office/drawing/2014/main" id="{10142EA5-357C-4B8F-92D1-4284F0A00725}"/>
              </a:ext>
            </a:extLst>
          </p:cNvPr>
          <p:cNvSpPr txBox="1"/>
          <p:nvPr/>
        </p:nvSpPr>
        <p:spPr>
          <a:xfrm>
            <a:off x="5029200" y="571499"/>
            <a:ext cx="12672059" cy="618567"/>
          </a:xfrm>
          <a:prstGeom prst="rect">
            <a:avLst/>
          </a:prstGeom>
          <a:noFill/>
        </p:spPr>
        <p:txBody>
          <a:bodyPr wrap="square">
            <a:spAutoFit/>
          </a:bodyPr>
          <a:lstStyle/>
          <a:p>
            <a:pPr algn="just">
              <a:lnSpc>
                <a:spcPct val="115000"/>
              </a:lnSpc>
              <a:spcAft>
                <a:spcPts val="0"/>
              </a:spcAft>
            </a:pPr>
            <a:r>
              <a:rPr lang="uz-Latn-UZ" sz="3200" b="1" dirty="0">
                <a:solidFill>
                  <a:schemeClr val="accent1"/>
                </a:solidFill>
                <a:latin typeface="Bahnschrift" panose="020B0502040204020203" pitchFamily="34" charset="0"/>
                <a:ea typeface="Calibri" panose="020F0502020204030204" pitchFamily="34" charset="0"/>
                <a:cs typeface="Times New Roman" panose="02020603050405020304" pitchFamily="18" charset="0"/>
              </a:rPr>
              <a:t>NAZORATLARNI AMALGA OSHIRISH TARTIBI</a:t>
            </a:r>
            <a:endParaRPr lang="ru-RU" sz="3200" dirty="0">
              <a:solidFill>
                <a:schemeClr val="accent1"/>
              </a:solidFill>
              <a:latin typeface="Bahnschrift" panose="020B0502040204020203" pitchFamily="34" charset="0"/>
              <a:ea typeface="Calibri" panose="020F0502020204030204" pitchFamily="34" charset="0"/>
            </a:endParaRPr>
          </a:p>
        </p:txBody>
      </p:sp>
      <p:sp>
        <p:nvSpPr>
          <p:cNvPr id="13" name="Прямоугольник 12">
            <a:extLst>
              <a:ext uri="{FF2B5EF4-FFF2-40B4-BE49-F238E27FC236}">
                <a16:creationId xmlns:a16="http://schemas.microsoft.com/office/drawing/2014/main" id="{ED6FC91C-5863-40D7-91CE-09A068BE6068}"/>
              </a:ext>
            </a:extLst>
          </p:cNvPr>
          <p:cNvSpPr/>
          <p:nvPr/>
        </p:nvSpPr>
        <p:spPr>
          <a:xfrm>
            <a:off x="7544215" y="2253934"/>
            <a:ext cx="1335622" cy="378822"/>
          </a:xfrm>
          <a:prstGeom prst="rect">
            <a:avLst/>
          </a:prstGeom>
        </p:spPr>
        <p:txBody>
          <a:bodyPr wrap="none">
            <a:spAutoFit/>
          </a:bodyPr>
          <a:lstStyle/>
          <a:p>
            <a:pPr algn="just">
              <a:lnSpc>
                <a:spcPct val="115000"/>
              </a:lnSpc>
              <a:spcAft>
                <a:spcPts val="0"/>
              </a:spcAft>
            </a:pPr>
            <a:r>
              <a:rPr lang="en-US" b="1" i="1" dirty="0" err="1">
                <a:latin typeface="Bahnschrift" panose="020B0502040204020203" pitchFamily="34" charset="0"/>
                <a:ea typeface="Calibri" panose="020F0502020204030204" pitchFamily="34" charset="0"/>
                <a:cs typeface="Times New Roman" panose="02020603050405020304" pitchFamily="18" charset="0"/>
              </a:rPr>
              <a:t>Namunalar</a:t>
            </a:r>
            <a:endParaRPr lang="en-US" b="1" i="1" dirty="0">
              <a:latin typeface="Bahnschrift" panose="020B0502040204020203" pitchFamily="34" charset="0"/>
              <a:ea typeface="Calibri" panose="020F0502020204030204" pitchFamily="34" charset="0"/>
              <a:cs typeface="Times New Roman" panose="02020603050405020304" pitchFamily="18" charset="0"/>
            </a:endParaRPr>
          </a:p>
        </p:txBody>
      </p:sp>
      <p:grpSp>
        <p:nvGrpSpPr>
          <p:cNvPr id="51" name="Группа 50">
            <a:extLst>
              <a:ext uri="{FF2B5EF4-FFF2-40B4-BE49-F238E27FC236}">
                <a16:creationId xmlns:a16="http://schemas.microsoft.com/office/drawing/2014/main" id="{FB8994D8-80C3-4B69-AA0B-963CA7B3080D}"/>
              </a:ext>
            </a:extLst>
          </p:cNvPr>
          <p:cNvGrpSpPr/>
          <p:nvPr/>
        </p:nvGrpSpPr>
        <p:grpSpPr>
          <a:xfrm>
            <a:off x="4648076" y="3680936"/>
            <a:ext cx="7412696" cy="4545910"/>
            <a:chOff x="770030" y="2764272"/>
            <a:chExt cx="6120001" cy="3753152"/>
          </a:xfrm>
        </p:grpSpPr>
        <p:grpSp>
          <p:nvGrpSpPr>
            <p:cNvPr id="52" name="Группа 51">
              <a:extLst>
                <a:ext uri="{FF2B5EF4-FFF2-40B4-BE49-F238E27FC236}">
                  <a16:creationId xmlns:a16="http://schemas.microsoft.com/office/drawing/2014/main" id="{014F9564-84DD-4EBD-AEDF-EC14ECA8789A}"/>
                </a:ext>
              </a:extLst>
            </p:cNvPr>
            <p:cNvGrpSpPr/>
            <p:nvPr/>
          </p:nvGrpSpPr>
          <p:grpSpPr>
            <a:xfrm>
              <a:off x="770030" y="2764272"/>
              <a:ext cx="6120001" cy="1737025"/>
              <a:chOff x="770030" y="2764272"/>
              <a:chExt cx="6120001" cy="1737025"/>
            </a:xfrm>
          </p:grpSpPr>
          <p:sp>
            <p:nvSpPr>
              <p:cNvPr id="64" name="Прямоугольник: скругленные верхние углы 63">
                <a:extLst>
                  <a:ext uri="{FF2B5EF4-FFF2-40B4-BE49-F238E27FC236}">
                    <a16:creationId xmlns:a16="http://schemas.microsoft.com/office/drawing/2014/main" id="{912F4AA0-B877-46A8-A950-04DB02F3E49C}"/>
                  </a:ext>
                </a:extLst>
              </p:cNvPr>
              <p:cNvSpPr/>
              <p:nvPr/>
            </p:nvSpPr>
            <p:spPr>
              <a:xfrm rot="16200000">
                <a:off x="2961518" y="572785"/>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65" name="Прямоугольник: скругленные верхние углы 64">
                <a:extLst>
                  <a:ext uri="{FF2B5EF4-FFF2-40B4-BE49-F238E27FC236}">
                    <a16:creationId xmlns:a16="http://schemas.microsoft.com/office/drawing/2014/main" id="{E6CF71F4-8279-47C9-943E-4C355659B072}"/>
                  </a:ext>
                </a:extLst>
              </p:cNvPr>
              <p:cNvSpPr/>
              <p:nvPr/>
            </p:nvSpPr>
            <p:spPr>
              <a:xfrm rot="16200000">
                <a:off x="3588521" y="-54217"/>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66" name="TextBox 65">
                <a:extLst>
                  <a:ext uri="{FF2B5EF4-FFF2-40B4-BE49-F238E27FC236}">
                    <a16:creationId xmlns:a16="http://schemas.microsoft.com/office/drawing/2014/main" id="{51D51B57-D92A-40E7-A713-A15FD3072932}"/>
                  </a:ext>
                </a:extLst>
              </p:cNvPr>
              <p:cNvSpPr txBox="1"/>
              <p:nvPr/>
            </p:nvSpPr>
            <p:spPr>
              <a:xfrm>
                <a:off x="916752" y="2815192"/>
                <a:ext cx="4369623" cy="279514"/>
              </a:xfrm>
              <a:prstGeom prst="rect">
                <a:avLst/>
              </a:prstGeom>
              <a:noFill/>
            </p:spPr>
            <p:txBody>
              <a:bodyPr wrap="square">
                <a:spAutoFit/>
              </a:bodyPr>
              <a:lstStyle/>
              <a:p>
                <a:r>
                  <a:rPr lang="uz-Latn-UZ" sz="1600" b="1" dirty="0">
                    <a:latin typeface="Bahnschrift" panose="020B0502040204020203" pitchFamily="34" charset="0"/>
                  </a:rPr>
                  <a:t>JavaScriptda nechta ma’lumotlar tipi mavjud?</a:t>
                </a:r>
                <a:endParaRPr lang="ru-RU" sz="1600" b="1" dirty="0">
                  <a:latin typeface="Bahnschrift" panose="020B0502040204020203" pitchFamily="34" charset="0"/>
                </a:endParaRPr>
              </a:p>
            </p:txBody>
          </p:sp>
          <p:sp>
            <p:nvSpPr>
              <p:cNvPr id="67" name="TextBox 66">
                <a:extLst>
                  <a:ext uri="{FF2B5EF4-FFF2-40B4-BE49-F238E27FC236}">
                    <a16:creationId xmlns:a16="http://schemas.microsoft.com/office/drawing/2014/main" id="{E7C52C46-554C-4F5C-8FAC-D2D9643F14B7}"/>
                  </a:ext>
                </a:extLst>
              </p:cNvPr>
              <p:cNvSpPr txBox="1"/>
              <p:nvPr/>
            </p:nvSpPr>
            <p:spPr>
              <a:xfrm>
                <a:off x="1013326" y="3249481"/>
                <a:ext cx="786900"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a) </a:t>
                </a:r>
                <a:r>
                  <a:rPr lang="uz-Latn-UZ" sz="1600" dirty="0">
                    <a:latin typeface="Bahnschrift" panose="020B0502040204020203" pitchFamily="34" charset="0"/>
                  </a:rPr>
                  <a:t>5</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68" name="TextBox 67">
                <a:extLst>
                  <a:ext uri="{FF2B5EF4-FFF2-40B4-BE49-F238E27FC236}">
                    <a16:creationId xmlns:a16="http://schemas.microsoft.com/office/drawing/2014/main" id="{0FEA837A-7DC3-4D6A-AF48-DF9246604CDC}"/>
                  </a:ext>
                </a:extLst>
              </p:cNvPr>
              <p:cNvSpPr txBox="1"/>
              <p:nvPr/>
            </p:nvSpPr>
            <p:spPr>
              <a:xfrm>
                <a:off x="1013325" y="3554138"/>
                <a:ext cx="786900"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a:t>
                </a:r>
                <a:r>
                  <a:rPr lang="uz-Latn-UZ" sz="1600" dirty="0">
                    <a:latin typeface="Bahnschrift" panose="020B0502040204020203" pitchFamily="34" charset="0"/>
                  </a:rPr>
                  <a:t>7</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69" name="TextBox 68">
                <a:extLst>
                  <a:ext uri="{FF2B5EF4-FFF2-40B4-BE49-F238E27FC236}">
                    <a16:creationId xmlns:a16="http://schemas.microsoft.com/office/drawing/2014/main" id="{DA9D299D-3A9E-4156-AA74-ADF3BD995085}"/>
                  </a:ext>
                </a:extLst>
              </p:cNvPr>
              <p:cNvSpPr txBox="1"/>
              <p:nvPr/>
            </p:nvSpPr>
            <p:spPr>
              <a:xfrm>
                <a:off x="1013324" y="3862724"/>
                <a:ext cx="857039"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a:t>
                </a:r>
                <a:r>
                  <a:rPr lang="uz-Latn-UZ" sz="1600" dirty="0">
                    <a:latin typeface="Bahnschrift" panose="020B0502040204020203" pitchFamily="34" charset="0"/>
                  </a:rPr>
                  <a:t>10</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sp>
            <p:nvSpPr>
              <p:cNvPr id="70" name="TextBox 69">
                <a:extLst>
                  <a:ext uri="{FF2B5EF4-FFF2-40B4-BE49-F238E27FC236}">
                    <a16:creationId xmlns:a16="http://schemas.microsoft.com/office/drawing/2014/main" id="{23041D7B-A832-48BB-A33D-AE5C9D4165F7}"/>
                  </a:ext>
                </a:extLst>
              </p:cNvPr>
              <p:cNvSpPr txBox="1"/>
              <p:nvPr/>
            </p:nvSpPr>
            <p:spPr>
              <a:xfrm>
                <a:off x="1013325" y="4171310"/>
                <a:ext cx="786900"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a:t>
                </a:r>
                <a:r>
                  <a:rPr lang="uz-Latn-UZ" sz="1600" dirty="0">
                    <a:latin typeface="Bahnschrift" panose="020B0502040204020203" pitchFamily="34" charset="0"/>
                  </a:rPr>
                  <a:t>9</a:t>
                </a:r>
                <a:r>
                  <a:rPr lang="en-US" sz="1600" dirty="0">
                    <a:latin typeface="Bahnschrift" panose="020B0502040204020203" pitchFamily="34" charset="0"/>
                  </a:rPr>
                  <a:t> </a:t>
                </a:r>
                <a:r>
                  <a:rPr lang="uz-Latn-UZ" sz="1600" dirty="0">
                    <a:latin typeface="Bahnschrift" panose="020B0502040204020203" pitchFamily="34" charset="0"/>
                  </a:rPr>
                  <a:t>ta</a:t>
                </a:r>
                <a:endParaRPr lang="ru-RU" sz="1600" dirty="0">
                  <a:latin typeface="Bahnschrift" panose="020B0502040204020203" pitchFamily="34" charset="0"/>
                  <a:ea typeface="Calibri" panose="020F0502020204030204" pitchFamily="34" charset="0"/>
                </a:endParaRPr>
              </a:p>
            </p:txBody>
          </p:sp>
          <p:cxnSp>
            <p:nvCxnSpPr>
              <p:cNvPr id="71" name="Прямая соединительная линия 70">
                <a:extLst>
                  <a:ext uri="{FF2B5EF4-FFF2-40B4-BE49-F238E27FC236}">
                    <a16:creationId xmlns:a16="http://schemas.microsoft.com/office/drawing/2014/main" id="{309A0156-D31E-451B-AF39-F9DAFE96D4E2}"/>
                  </a:ext>
                </a:extLst>
              </p:cNvPr>
              <p:cNvCxnSpPr/>
              <p:nvPr/>
            </p:nvCxnSpPr>
            <p:spPr>
              <a:xfrm>
                <a:off x="770030" y="3552461"/>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a:extLst>
                  <a:ext uri="{FF2B5EF4-FFF2-40B4-BE49-F238E27FC236}">
                    <a16:creationId xmlns:a16="http://schemas.microsoft.com/office/drawing/2014/main" id="{68A6D98F-A96F-42A4-AAC0-5F2833BBBB85}"/>
                  </a:ext>
                </a:extLst>
              </p:cNvPr>
              <p:cNvCxnSpPr/>
              <p:nvPr/>
            </p:nvCxnSpPr>
            <p:spPr>
              <a:xfrm>
                <a:off x="770030" y="386471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a:extLst>
                  <a:ext uri="{FF2B5EF4-FFF2-40B4-BE49-F238E27FC236}">
                    <a16:creationId xmlns:a16="http://schemas.microsoft.com/office/drawing/2014/main" id="{8840C0BA-2A96-4D22-A969-D00E6661A6B9}"/>
                  </a:ext>
                </a:extLst>
              </p:cNvPr>
              <p:cNvCxnSpPr/>
              <p:nvPr/>
            </p:nvCxnSpPr>
            <p:spPr>
              <a:xfrm>
                <a:off x="770030" y="4161963"/>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53" name="Группа 52">
              <a:extLst>
                <a:ext uri="{FF2B5EF4-FFF2-40B4-BE49-F238E27FC236}">
                  <a16:creationId xmlns:a16="http://schemas.microsoft.com/office/drawing/2014/main" id="{75D86FA6-D4D0-47DA-8164-89C469E9ABEC}"/>
                </a:ext>
              </a:extLst>
            </p:cNvPr>
            <p:cNvGrpSpPr/>
            <p:nvPr/>
          </p:nvGrpSpPr>
          <p:grpSpPr>
            <a:xfrm>
              <a:off x="770030" y="4780399"/>
              <a:ext cx="6120001" cy="1737025"/>
              <a:chOff x="770030" y="4780399"/>
              <a:chExt cx="6120001" cy="1737025"/>
            </a:xfrm>
          </p:grpSpPr>
          <p:sp>
            <p:nvSpPr>
              <p:cNvPr id="54" name="Прямоугольник: скругленные верхние углы 53">
                <a:extLst>
                  <a:ext uri="{FF2B5EF4-FFF2-40B4-BE49-F238E27FC236}">
                    <a16:creationId xmlns:a16="http://schemas.microsoft.com/office/drawing/2014/main" id="{46C85698-62AF-4B15-9CC2-2C937BD335EC}"/>
                  </a:ext>
                </a:extLst>
              </p:cNvPr>
              <p:cNvSpPr/>
              <p:nvPr/>
            </p:nvSpPr>
            <p:spPr>
              <a:xfrm rot="16200000">
                <a:off x="2961518" y="2588912"/>
                <a:ext cx="1737025"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55" name="Прямоугольник: скругленные верхние углы 54">
                <a:extLst>
                  <a:ext uri="{FF2B5EF4-FFF2-40B4-BE49-F238E27FC236}">
                    <a16:creationId xmlns:a16="http://schemas.microsoft.com/office/drawing/2014/main" id="{1F21A004-CF71-41AB-8420-C3FC0E71F61F}"/>
                  </a:ext>
                </a:extLst>
              </p:cNvPr>
              <p:cNvSpPr/>
              <p:nvPr/>
            </p:nvSpPr>
            <p:spPr>
              <a:xfrm rot="16200000">
                <a:off x="3588521" y="1961910"/>
                <a:ext cx="483018" cy="6120000"/>
              </a:xfrm>
              <a:prstGeom prst="round2SameRect">
                <a:avLst>
                  <a:gd name="adj1" fmla="val 2382"/>
                  <a:gd name="adj2" fmla="val 0"/>
                </a:avLst>
              </a:prstGeom>
              <a:solidFill>
                <a:srgbClr val="FBFBFB"/>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Bahnschrift" panose="020B0502040204020203" pitchFamily="34" charset="0"/>
                </a:endParaRPr>
              </a:p>
            </p:txBody>
          </p:sp>
          <p:sp>
            <p:nvSpPr>
              <p:cNvPr id="56" name="TextBox 55">
                <a:extLst>
                  <a:ext uri="{FF2B5EF4-FFF2-40B4-BE49-F238E27FC236}">
                    <a16:creationId xmlns:a16="http://schemas.microsoft.com/office/drawing/2014/main" id="{F3032669-F731-48C9-ABA7-6AD5A1EF340D}"/>
                  </a:ext>
                </a:extLst>
              </p:cNvPr>
              <p:cNvSpPr txBox="1"/>
              <p:nvPr/>
            </p:nvSpPr>
            <p:spPr>
              <a:xfrm>
                <a:off x="916752" y="4831319"/>
                <a:ext cx="2769423" cy="279514"/>
              </a:xfrm>
              <a:prstGeom prst="rect">
                <a:avLst/>
              </a:prstGeom>
              <a:noFill/>
            </p:spPr>
            <p:txBody>
              <a:bodyPr wrap="square">
                <a:spAutoFit/>
              </a:bodyPr>
              <a:lstStyle/>
              <a:p>
                <a:r>
                  <a:rPr lang="uz-Latn-UZ" sz="1600" b="1" dirty="0">
                    <a:latin typeface="Bahnschrift" panose="020B0502040204020203" pitchFamily="34" charset="0"/>
                  </a:rPr>
                  <a:t>if…else bu qanday operator?</a:t>
                </a:r>
                <a:endParaRPr lang="ru-RU" sz="1600" b="1" dirty="0">
                  <a:latin typeface="Bahnschrift" panose="020B0502040204020203" pitchFamily="34" charset="0"/>
                </a:endParaRPr>
              </a:p>
            </p:txBody>
          </p:sp>
          <p:sp>
            <p:nvSpPr>
              <p:cNvPr id="57" name="TextBox 56">
                <a:extLst>
                  <a:ext uri="{FF2B5EF4-FFF2-40B4-BE49-F238E27FC236}">
                    <a16:creationId xmlns:a16="http://schemas.microsoft.com/office/drawing/2014/main" id="{65781A40-9DB5-465C-B070-715371D6101B}"/>
                  </a:ext>
                </a:extLst>
              </p:cNvPr>
              <p:cNvSpPr txBox="1"/>
              <p:nvPr/>
            </p:nvSpPr>
            <p:spPr>
              <a:xfrm>
                <a:off x="1013325" y="5265608"/>
                <a:ext cx="1834650" cy="286449"/>
              </a:xfrm>
              <a:prstGeom prst="rect">
                <a:avLst/>
              </a:prstGeom>
              <a:noFill/>
            </p:spPr>
            <p:txBody>
              <a:bodyPr wrap="square" anchor="ctr">
                <a:spAutoFit/>
              </a:bodyPr>
              <a:lstStyle/>
              <a:p>
                <a:pPr>
                  <a:lnSpc>
                    <a:spcPct val="115000"/>
                  </a:lnSpc>
                </a:pPr>
                <a:r>
                  <a:rPr lang="uz-Latn-UZ" sz="1600" dirty="0">
                    <a:latin typeface="Bahnschrift" panose="020B0502040204020203" pitchFamily="34" charset="0"/>
                    <a:ea typeface="Calibri" panose="020F0502020204030204" pitchFamily="34" charset="0"/>
                    <a:cs typeface="Times New Roman" panose="02020603050405020304" pitchFamily="18" charset="0"/>
                  </a:rPr>
                  <a:t>a) </a:t>
                </a:r>
                <a:r>
                  <a:rPr lang="uz-Latn-UZ" sz="1600" dirty="0">
                    <a:latin typeface="Bahnschrift" panose="020B0502040204020203" pitchFamily="34" charset="0"/>
                  </a:rPr>
                  <a:t>shart operatori</a:t>
                </a:r>
                <a:endParaRPr lang="ru-RU" sz="1600" dirty="0">
                  <a:latin typeface="Bahnschrift" panose="020B0502040204020203" pitchFamily="34" charset="0"/>
                  <a:ea typeface="Calibri" panose="020F0502020204030204" pitchFamily="34" charset="0"/>
                </a:endParaRPr>
              </a:p>
            </p:txBody>
          </p:sp>
          <p:sp>
            <p:nvSpPr>
              <p:cNvPr id="58" name="TextBox 57">
                <a:extLst>
                  <a:ext uri="{FF2B5EF4-FFF2-40B4-BE49-F238E27FC236}">
                    <a16:creationId xmlns:a16="http://schemas.microsoft.com/office/drawing/2014/main" id="{C8933D5B-7F61-4436-BD1B-B0DB8E24BDBE}"/>
                  </a:ext>
                </a:extLst>
              </p:cNvPr>
              <p:cNvSpPr txBox="1"/>
              <p:nvPr/>
            </p:nvSpPr>
            <p:spPr>
              <a:xfrm>
                <a:off x="1013325" y="5570264"/>
                <a:ext cx="2077946"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b) </a:t>
                </a:r>
                <a:r>
                  <a:rPr lang="uz-Latn-UZ" sz="1600" dirty="0">
                    <a:latin typeface="Bahnschrift" panose="020B0502040204020203" pitchFamily="34" charset="0"/>
                  </a:rPr>
                  <a:t>tanlash operatori</a:t>
                </a:r>
                <a:endParaRPr lang="ru-RU" sz="1600" dirty="0">
                  <a:latin typeface="Bahnschrift" panose="020B0502040204020203" pitchFamily="34" charset="0"/>
                  <a:ea typeface="Calibri" panose="020F0502020204030204" pitchFamily="34" charset="0"/>
                </a:endParaRPr>
              </a:p>
            </p:txBody>
          </p:sp>
          <p:sp>
            <p:nvSpPr>
              <p:cNvPr id="59" name="TextBox 58">
                <a:extLst>
                  <a:ext uri="{FF2B5EF4-FFF2-40B4-BE49-F238E27FC236}">
                    <a16:creationId xmlns:a16="http://schemas.microsoft.com/office/drawing/2014/main" id="{0C70116A-1F5B-4C96-A2E8-DDB446DCEFBA}"/>
                  </a:ext>
                </a:extLst>
              </p:cNvPr>
              <p:cNvSpPr txBox="1"/>
              <p:nvPr/>
            </p:nvSpPr>
            <p:spPr>
              <a:xfrm>
                <a:off x="1013324" y="5878851"/>
                <a:ext cx="2301375"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c) </a:t>
                </a:r>
                <a:r>
                  <a:rPr lang="uz-Latn-UZ" sz="1600" dirty="0">
                    <a:latin typeface="Bahnschrift" panose="020B0502040204020203" pitchFamily="34" charset="0"/>
                  </a:rPr>
                  <a:t>takrorlash operatori</a:t>
                </a:r>
                <a:endParaRPr lang="ru-RU" sz="1600" dirty="0">
                  <a:latin typeface="Bahnschrift" panose="020B0502040204020203" pitchFamily="34" charset="0"/>
                  <a:ea typeface="Calibri" panose="020F0502020204030204" pitchFamily="34" charset="0"/>
                </a:endParaRPr>
              </a:p>
            </p:txBody>
          </p:sp>
          <p:sp>
            <p:nvSpPr>
              <p:cNvPr id="60" name="TextBox 59">
                <a:extLst>
                  <a:ext uri="{FF2B5EF4-FFF2-40B4-BE49-F238E27FC236}">
                    <a16:creationId xmlns:a16="http://schemas.microsoft.com/office/drawing/2014/main" id="{82F8A731-19F9-4AD4-8BC9-4442187FAA5A}"/>
                  </a:ext>
                </a:extLst>
              </p:cNvPr>
              <p:cNvSpPr txBox="1"/>
              <p:nvPr/>
            </p:nvSpPr>
            <p:spPr>
              <a:xfrm>
                <a:off x="1013325" y="6187437"/>
                <a:ext cx="2301374" cy="286449"/>
              </a:xfrm>
              <a:prstGeom prst="rect">
                <a:avLst/>
              </a:prstGeom>
              <a:noFill/>
            </p:spPr>
            <p:txBody>
              <a:bodyPr wrap="square" anchor="ctr">
                <a:spAutoFit/>
              </a:bodyPr>
              <a:lstStyle/>
              <a:p>
                <a:pPr>
                  <a:lnSpc>
                    <a:spcPct val="115000"/>
                  </a:lnSpc>
                  <a:spcAft>
                    <a:spcPts val="0"/>
                  </a:spcAft>
                </a:pPr>
                <a:r>
                  <a:rPr lang="uz-Latn-UZ" sz="1600" dirty="0">
                    <a:latin typeface="Bahnschrift" panose="020B0502040204020203" pitchFamily="34" charset="0"/>
                    <a:ea typeface="Calibri" panose="020F0502020204030204" pitchFamily="34" charset="0"/>
                    <a:cs typeface="Times New Roman" panose="02020603050405020304" pitchFamily="18" charset="0"/>
                  </a:rPr>
                  <a:t>d) </a:t>
                </a:r>
                <a:r>
                  <a:rPr lang="uz-Latn-UZ" sz="1600" dirty="0">
                    <a:latin typeface="Bahnschrift" panose="020B0502040204020203" pitchFamily="34" charset="0"/>
                  </a:rPr>
                  <a:t>tekshirish operatori</a:t>
                </a:r>
                <a:endParaRPr lang="ru-RU" sz="1600" dirty="0">
                  <a:latin typeface="Bahnschrift" panose="020B0502040204020203" pitchFamily="34" charset="0"/>
                  <a:ea typeface="Calibri" panose="020F0502020204030204" pitchFamily="34" charset="0"/>
                </a:endParaRPr>
              </a:p>
            </p:txBody>
          </p:sp>
          <p:cxnSp>
            <p:nvCxnSpPr>
              <p:cNvPr id="61" name="Прямая соединительная линия 60">
                <a:extLst>
                  <a:ext uri="{FF2B5EF4-FFF2-40B4-BE49-F238E27FC236}">
                    <a16:creationId xmlns:a16="http://schemas.microsoft.com/office/drawing/2014/main" id="{051E4976-43AE-4F62-9170-F8E2884359A0}"/>
                  </a:ext>
                </a:extLst>
              </p:cNvPr>
              <p:cNvCxnSpPr/>
              <p:nvPr/>
            </p:nvCxnSpPr>
            <p:spPr>
              <a:xfrm>
                <a:off x="770030" y="5568588"/>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a:extLst>
                  <a:ext uri="{FF2B5EF4-FFF2-40B4-BE49-F238E27FC236}">
                    <a16:creationId xmlns:a16="http://schemas.microsoft.com/office/drawing/2014/main" id="{B5338603-8C4B-4004-8F3D-D8B2F9D9F19E}"/>
                  </a:ext>
                </a:extLst>
              </p:cNvPr>
              <p:cNvCxnSpPr/>
              <p:nvPr/>
            </p:nvCxnSpPr>
            <p:spPr>
              <a:xfrm>
                <a:off x="770030" y="5880837"/>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a:extLst>
                  <a:ext uri="{FF2B5EF4-FFF2-40B4-BE49-F238E27FC236}">
                    <a16:creationId xmlns:a16="http://schemas.microsoft.com/office/drawing/2014/main" id="{1AB5E850-A312-45EC-A621-A6601EBCC8F3}"/>
                  </a:ext>
                </a:extLst>
              </p:cNvPr>
              <p:cNvCxnSpPr/>
              <p:nvPr/>
            </p:nvCxnSpPr>
            <p:spPr>
              <a:xfrm>
                <a:off x="770030" y="6178090"/>
                <a:ext cx="6120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4676239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7039887" y="-113962"/>
            <a:ext cx="1098588" cy="1381871"/>
          </a:xfrm>
          <a:prstGeom prst="rect">
            <a:avLst/>
          </a:prstGeom>
        </p:spPr>
      </p:pic>
      <p:sp>
        <p:nvSpPr>
          <p:cNvPr id="5" name="AutoShape 5"/>
          <p:cNvSpPr/>
          <p:nvPr/>
        </p:nvSpPr>
        <p:spPr>
          <a:xfrm flipV="1">
            <a:off x="8305449" y="1409700"/>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pic>
        <p:nvPicPr>
          <p:cNvPr id="8" name="Picture 8"/>
          <p:cNvPicPr>
            <a:picLocks noChangeAspect="1"/>
          </p:cNvPicPr>
          <p:nvPr/>
        </p:nvPicPr>
        <p:blipFill>
          <a:blip r:embed="rId4"/>
          <a:srcRect/>
          <a:stretch>
            <a:fillRect/>
          </a:stretch>
        </p:blipFill>
        <p:spPr>
          <a:xfrm>
            <a:off x="-397501" y="-484785"/>
            <a:ext cx="1203221" cy="1513485"/>
          </a:xfrm>
          <a:prstGeom prst="rect">
            <a:avLst/>
          </a:prstGeom>
        </p:spPr>
      </p:pic>
      <p:sp>
        <p:nvSpPr>
          <p:cNvPr id="9" name="Freeform 9"/>
          <p:cNvSpPr/>
          <p:nvPr/>
        </p:nvSpPr>
        <p:spPr>
          <a:xfrm>
            <a:off x="1371600" y="8343900"/>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TextBox 11">
            <a:extLst>
              <a:ext uri="{FF2B5EF4-FFF2-40B4-BE49-F238E27FC236}">
                <a16:creationId xmlns:a16="http://schemas.microsoft.com/office/drawing/2014/main" id="{10142EA5-357C-4B8F-92D1-4284F0A00725}"/>
              </a:ext>
            </a:extLst>
          </p:cNvPr>
          <p:cNvSpPr txBox="1"/>
          <p:nvPr/>
        </p:nvSpPr>
        <p:spPr>
          <a:xfrm>
            <a:off x="5029200" y="571499"/>
            <a:ext cx="12672059" cy="618567"/>
          </a:xfrm>
          <a:prstGeom prst="rect">
            <a:avLst/>
          </a:prstGeom>
          <a:noFill/>
        </p:spPr>
        <p:txBody>
          <a:bodyPr wrap="square">
            <a:spAutoFit/>
          </a:bodyPr>
          <a:lstStyle/>
          <a:p>
            <a:pPr algn="just">
              <a:lnSpc>
                <a:spcPct val="115000"/>
              </a:lnSpc>
              <a:spcAft>
                <a:spcPts val="0"/>
              </a:spcAft>
            </a:pPr>
            <a:r>
              <a:rPr lang="uz-Latn-UZ" sz="3200" b="1" dirty="0">
                <a:solidFill>
                  <a:schemeClr val="accent1"/>
                </a:solidFill>
                <a:latin typeface="Bahnschrift" panose="020B0502040204020203" pitchFamily="34" charset="0"/>
                <a:ea typeface="Calibri" panose="020F0502020204030204" pitchFamily="34" charset="0"/>
                <a:cs typeface="Times New Roman" panose="02020603050405020304" pitchFamily="18" charset="0"/>
              </a:rPr>
              <a:t>NAZORATLARNI AMALGA OSHIRISH TARTIBI</a:t>
            </a:r>
            <a:endParaRPr lang="ru-RU" sz="3200" dirty="0">
              <a:solidFill>
                <a:schemeClr val="accent1"/>
              </a:solidFill>
              <a:latin typeface="Bahnschrift" panose="020B0502040204020203" pitchFamily="34" charset="0"/>
              <a:ea typeface="Calibri" panose="020F0502020204030204" pitchFamily="34" charset="0"/>
            </a:endParaRPr>
          </a:p>
        </p:txBody>
      </p:sp>
      <p:graphicFrame>
        <p:nvGraphicFramePr>
          <p:cNvPr id="34" name="Таблица 33">
            <a:extLst>
              <a:ext uri="{FF2B5EF4-FFF2-40B4-BE49-F238E27FC236}">
                <a16:creationId xmlns:a16="http://schemas.microsoft.com/office/drawing/2014/main" id="{4B55AA93-3A5D-4C45-82B7-AB8C15FD25EC}"/>
              </a:ext>
            </a:extLst>
          </p:cNvPr>
          <p:cNvGraphicFramePr>
            <a:graphicFrameLocks noGrp="1"/>
          </p:cNvGraphicFramePr>
          <p:nvPr>
            <p:extLst>
              <p:ext uri="{D42A27DB-BD31-4B8C-83A1-F6EECF244321}">
                <p14:modId xmlns:p14="http://schemas.microsoft.com/office/powerpoint/2010/main" val="3794082102"/>
              </p:ext>
            </p:extLst>
          </p:nvPr>
        </p:nvGraphicFramePr>
        <p:xfrm>
          <a:off x="4703132" y="1714288"/>
          <a:ext cx="9430575" cy="7742498"/>
        </p:xfrm>
        <a:graphic>
          <a:graphicData uri="http://schemas.openxmlformats.org/drawingml/2006/table">
            <a:tbl>
              <a:tblPr firstRow="1" firstCol="1" bandRow="1">
                <a:tableStyleId>{5C22544A-7EE6-4342-B048-85BDC9FD1C3A}</a:tableStyleId>
              </a:tblPr>
              <a:tblGrid>
                <a:gridCol w="576271">
                  <a:extLst>
                    <a:ext uri="{9D8B030D-6E8A-4147-A177-3AD203B41FA5}">
                      <a16:colId xmlns:a16="http://schemas.microsoft.com/office/drawing/2014/main" val="3363685175"/>
                    </a:ext>
                  </a:extLst>
                </a:gridCol>
                <a:gridCol w="8854304">
                  <a:extLst>
                    <a:ext uri="{9D8B030D-6E8A-4147-A177-3AD203B41FA5}">
                      <a16:colId xmlns:a16="http://schemas.microsoft.com/office/drawing/2014/main" val="126794715"/>
                    </a:ext>
                  </a:extLst>
                </a:gridCol>
              </a:tblGrid>
              <a:tr h="523921">
                <a:tc gridSpan="2">
                  <a:txBody>
                    <a:bodyPr/>
                    <a:lstStyle/>
                    <a:p>
                      <a:pPr algn="ctr">
                        <a:lnSpc>
                          <a:spcPct val="100000"/>
                        </a:lnSpc>
                      </a:pPr>
                      <a:r>
                        <a:rPr lang="uz-Cyrl-UZ" sz="1800" dirty="0">
                          <a:effectLst/>
                          <a:latin typeface="Bahnschrift" panose="020B0502040204020203" pitchFamily="34" charset="0"/>
                        </a:rPr>
                        <a:t>Asosiy adabiyotlar</a:t>
                      </a:r>
                      <a:endParaRPr lang="ru-RU" sz="1800" dirty="0">
                        <a:effectLst/>
                        <a:latin typeface="Bahnschrift" panose="020B0502040204020203" pitchFamily="34" charset="0"/>
                        <a:ea typeface="Calibri" panose="020F0502020204030204" pitchFamily="34" charset="0"/>
                      </a:endParaRPr>
                    </a:p>
                  </a:txBody>
                  <a:tcPr marL="118279" marR="118279" marT="59140" marB="59140" anchor="ctr"/>
                </a:tc>
                <a:tc hMerge="1">
                  <a:txBody>
                    <a:bodyPr/>
                    <a:lstStyle/>
                    <a:p>
                      <a:endParaRPr lang="ru-RU"/>
                    </a:p>
                  </a:txBody>
                  <a:tcPr/>
                </a:tc>
                <a:extLst>
                  <a:ext uri="{0D108BD9-81ED-4DB2-BD59-A6C34878D82A}">
                    <a16:rowId xmlns:a16="http://schemas.microsoft.com/office/drawing/2014/main" val="2548945502"/>
                  </a:ext>
                </a:extLst>
              </a:tr>
              <a:tr h="785881">
                <a:tc>
                  <a:txBody>
                    <a:bodyPr/>
                    <a:lstStyle/>
                    <a:p>
                      <a:pPr marL="0" indent="0" algn="ctr">
                        <a:lnSpc>
                          <a:spcPct val="100000"/>
                        </a:lnSpc>
                      </a:pPr>
                      <a:r>
                        <a:rPr lang="uz-Cyrl-UZ" sz="1800" dirty="0">
                          <a:effectLst/>
                          <a:latin typeface="Bahnschrift" panose="020B0502040204020203" pitchFamily="34" charset="0"/>
                        </a:rPr>
                        <a:t>1</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r>
                        <a:rPr lang="ru-RU" dirty="0">
                          <a:latin typeface="Bahnschrift" panose="020B0502040204020203" pitchFamily="34" charset="0"/>
                        </a:rPr>
                        <a:t>Тимур  М. </a:t>
                      </a:r>
                      <a:r>
                        <a:rPr lang="ru-RU" dirty="0" err="1">
                          <a:latin typeface="Bahnschrift" panose="020B0502040204020203" pitchFamily="34" charset="0"/>
                        </a:rPr>
                        <a:t>Bootstrap</a:t>
                      </a:r>
                      <a:r>
                        <a:rPr lang="ru-RU" dirty="0">
                          <a:latin typeface="Bahnschrift" panose="020B0502040204020203" pitchFamily="34" charset="0"/>
                        </a:rPr>
                        <a:t>: Быстрое создание современных сайтов. – 2020. – С.64.</a:t>
                      </a:r>
                    </a:p>
                  </a:txBody>
                  <a:tcPr marL="88710" marR="88710" marT="0" marB="0" anchor="ctr"/>
                </a:tc>
                <a:extLst>
                  <a:ext uri="{0D108BD9-81ED-4DB2-BD59-A6C34878D82A}">
                    <a16:rowId xmlns:a16="http://schemas.microsoft.com/office/drawing/2014/main" val="613517533"/>
                  </a:ext>
                </a:extLst>
              </a:tr>
              <a:tr h="931531">
                <a:tc>
                  <a:txBody>
                    <a:bodyPr/>
                    <a:lstStyle/>
                    <a:p>
                      <a:pPr marL="0" indent="0" algn="ctr">
                        <a:lnSpc>
                          <a:spcPct val="100000"/>
                        </a:lnSpc>
                      </a:pPr>
                      <a:r>
                        <a:rPr lang="en-US" sz="1800" dirty="0">
                          <a:effectLst/>
                          <a:latin typeface="Bahnschrift" panose="020B0502040204020203" pitchFamily="34" charset="0"/>
                        </a:rPr>
                        <a:t>2</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r>
                        <a:rPr lang="ru-RU" dirty="0" err="1">
                          <a:latin typeface="Bahnschrift" panose="020B0502040204020203" pitchFamily="34" charset="0"/>
                        </a:rPr>
                        <a:t>Silvio</a:t>
                      </a:r>
                      <a:r>
                        <a:rPr lang="ru-RU" dirty="0">
                          <a:latin typeface="Bahnschrift" panose="020B0502040204020203" pitchFamily="34" charset="0"/>
                        </a:rPr>
                        <a:t> M. </a:t>
                      </a:r>
                      <a:r>
                        <a:rPr lang="ru-RU" dirty="0" err="1">
                          <a:latin typeface="Bahnschrift" panose="020B0502040204020203" pitchFamily="34" charset="0"/>
                        </a:rPr>
                        <a:t>Bootstrap</a:t>
                      </a:r>
                      <a:r>
                        <a:rPr lang="ru-RU" dirty="0">
                          <a:latin typeface="Bahnschrift" panose="020B0502040204020203" pitchFamily="34" charset="0"/>
                        </a:rPr>
                        <a:t> </a:t>
                      </a:r>
                      <a:r>
                        <a:rPr lang="ru-RU" dirty="0" err="1">
                          <a:latin typeface="Bahnschrift" panose="020B0502040204020203" pitchFamily="34" charset="0"/>
                        </a:rPr>
                        <a:t>By</a:t>
                      </a:r>
                      <a:r>
                        <a:rPr lang="ru-RU" dirty="0">
                          <a:latin typeface="Bahnschrift" panose="020B0502040204020203" pitchFamily="34" charset="0"/>
                        </a:rPr>
                        <a:t> </a:t>
                      </a:r>
                      <a:r>
                        <a:rPr lang="ru-RU" dirty="0" err="1">
                          <a:latin typeface="Bahnschrift" panose="020B0502040204020203" pitchFamily="34" charset="0"/>
                        </a:rPr>
                        <a:t>Example</a:t>
                      </a:r>
                      <a:r>
                        <a:rPr lang="ru-RU" dirty="0">
                          <a:latin typeface="Bahnschrift" panose="020B0502040204020203" pitchFamily="34" charset="0"/>
                        </a:rPr>
                        <a:t>. – 2016. – С. 305.</a:t>
                      </a:r>
                    </a:p>
                  </a:txBody>
                  <a:tcPr marL="88710" marR="88710" marT="0" marB="0" anchor="ctr"/>
                </a:tc>
                <a:extLst>
                  <a:ext uri="{0D108BD9-81ED-4DB2-BD59-A6C34878D82A}">
                    <a16:rowId xmlns:a16="http://schemas.microsoft.com/office/drawing/2014/main" val="3178454380"/>
                  </a:ext>
                </a:extLst>
              </a:tr>
              <a:tr h="523921">
                <a:tc gridSpan="2">
                  <a:txBody>
                    <a:bodyPr/>
                    <a:lstStyle/>
                    <a:p>
                      <a:pPr algn="ctr">
                        <a:lnSpc>
                          <a:spcPct val="100000"/>
                        </a:lnSpc>
                      </a:pPr>
                      <a:r>
                        <a:rPr lang="uz-Cyrl-UZ" sz="1800" dirty="0">
                          <a:effectLst/>
                          <a:latin typeface="Bahnschrift" panose="020B0502040204020203" pitchFamily="34" charset="0"/>
                        </a:rPr>
                        <a:t>Qo‘shimcha adabiyotlar</a:t>
                      </a:r>
                      <a:endParaRPr lang="ru-RU" sz="1800" dirty="0">
                        <a:effectLst/>
                        <a:latin typeface="Bahnschrift" panose="020B0502040204020203" pitchFamily="34" charset="0"/>
                        <a:ea typeface="Calibri" panose="020F0502020204030204" pitchFamily="34" charset="0"/>
                      </a:endParaRPr>
                    </a:p>
                  </a:txBody>
                  <a:tcPr marL="118279" marR="118279" marT="59140" marB="59140" anchor="ctr"/>
                </a:tc>
                <a:tc hMerge="1">
                  <a:txBody>
                    <a:bodyPr/>
                    <a:lstStyle/>
                    <a:p>
                      <a:endParaRPr lang="ru-RU"/>
                    </a:p>
                  </a:txBody>
                  <a:tcPr/>
                </a:tc>
                <a:extLst>
                  <a:ext uri="{0D108BD9-81ED-4DB2-BD59-A6C34878D82A}">
                    <a16:rowId xmlns:a16="http://schemas.microsoft.com/office/drawing/2014/main" val="3401135467"/>
                  </a:ext>
                </a:extLst>
              </a:tr>
              <a:tr h="785881">
                <a:tc>
                  <a:txBody>
                    <a:bodyPr/>
                    <a:lstStyle/>
                    <a:p>
                      <a:pPr marL="0" indent="0" algn="ctr">
                        <a:lnSpc>
                          <a:spcPct val="100000"/>
                        </a:lnSpc>
                      </a:pPr>
                      <a:r>
                        <a:rPr lang="uz-Cyrl-UZ" sz="1800" dirty="0">
                          <a:effectLst/>
                          <a:latin typeface="Bahnschrift" panose="020B0502040204020203" pitchFamily="34" charset="0"/>
                        </a:rPr>
                        <a:t>1</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r>
                        <a:rPr lang="ru-RU" dirty="0" err="1">
                          <a:latin typeface="Bahnschrift" panose="020B0502040204020203" pitchFamily="34" charset="0"/>
                        </a:rPr>
                        <a:t>Leslie</a:t>
                      </a:r>
                      <a:r>
                        <a:rPr lang="ru-RU" dirty="0">
                          <a:latin typeface="Bahnschrift" panose="020B0502040204020203" pitchFamily="34" charset="0"/>
                        </a:rPr>
                        <a:t> G. </a:t>
                      </a:r>
                      <a:r>
                        <a:rPr lang="ru-RU" dirty="0" err="1">
                          <a:latin typeface="Bahnschrift" panose="020B0502040204020203" pitchFamily="34" charset="0"/>
                        </a:rPr>
                        <a:t>Bootstrap</a:t>
                      </a:r>
                      <a:r>
                        <a:rPr lang="ru-RU" dirty="0">
                          <a:latin typeface="Bahnschrift" panose="020B0502040204020203" pitchFamily="34" charset="0"/>
                        </a:rPr>
                        <a:t> </a:t>
                      </a:r>
                      <a:r>
                        <a:rPr lang="ru-RU" dirty="0" err="1">
                          <a:latin typeface="Bahnschrift" panose="020B0502040204020203" pitchFamily="34" charset="0"/>
                        </a:rPr>
                        <a:t>Tests</a:t>
                      </a:r>
                      <a:r>
                        <a:rPr lang="ru-RU" dirty="0">
                          <a:latin typeface="Bahnschrift" panose="020B0502040204020203" pitchFamily="34" charset="0"/>
                        </a:rPr>
                        <a:t> </a:t>
                      </a:r>
                      <a:r>
                        <a:rPr lang="ru-RU" dirty="0" err="1">
                          <a:latin typeface="Bahnschrift" panose="020B0502040204020203" pitchFamily="34" charset="0"/>
                        </a:rPr>
                        <a:t>for</a:t>
                      </a:r>
                      <a:r>
                        <a:rPr lang="ru-RU" dirty="0">
                          <a:latin typeface="Bahnschrift" panose="020B0502040204020203" pitchFamily="34" charset="0"/>
                        </a:rPr>
                        <a:t> </a:t>
                      </a:r>
                      <a:r>
                        <a:rPr lang="ru-RU" dirty="0" err="1">
                          <a:latin typeface="Bahnschrift" panose="020B0502040204020203" pitchFamily="34" charset="0"/>
                        </a:rPr>
                        <a:t>Regression</a:t>
                      </a:r>
                      <a:r>
                        <a:rPr lang="ru-RU" dirty="0">
                          <a:latin typeface="Bahnschrift" panose="020B0502040204020203" pitchFamily="34" charset="0"/>
                        </a:rPr>
                        <a:t> </a:t>
                      </a:r>
                      <a:r>
                        <a:rPr lang="ru-RU" dirty="0" err="1">
                          <a:latin typeface="Bahnschrift" panose="020B0502040204020203" pitchFamily="34" charset="0"/>
                        </a:rPr>
                        <a:t>Models</a:t>
                      </a:r>
                      <a:r>
                        <a:rPr lang="ru-RU" dirty="0">
                          <a:latin typeface="Bahnschrift" panose="020B0502040204020203" pitchFamily="34" charset="0"/>
                        </a:rPr>
                        <a:t>. – 2009. – С. 329.</a:t>
                      </a:r>
                    </a:p>
                  </a:txBody>
                  <a:tcPr marL="88710" marR="88710" marT="0" marB="0" anchor="ctr"/>
                </a:tc>
                <a:extLst>
                  <a:ext uri="{0D108BD9-81ED-4DB2-BD59-A6C34878D82A}">
                    <a16:rowId xmlns:a16="http://schemas.microsoft.com/office/drawing/2014/main" val="4024551283"/>
                  </a:ext>
                </a:extLst>
              </a:tr>
              <a:tr h="785881">
                <a:tc>
                  <a:txBody>
                    <a:bodyPr/>
                    <a:lstStyle/>
                    <a:p>
                      <a:pPr marL="0" indent="0" algn="ctr">
                        <a:lnSpc>
                          <a:spcPct val="100000"/>
                        </a:lnSpc>
                      </a:pPr>
                      <a:r>
                        <a:rPr lang="uz-Cyrl-UZ" sz="1800" dirty="0">
                          <a:effectLst/>
                          <a:latin typeface="Bahnschrift" panose="020B0502040204020203" pitchFamily="34" charset="0"/>
                        </a:rPr>
                        <a:t>2</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r>
                        <a:rPr lang="ru-RU" dirty="0" err="1">
                          <a:latin typeface="Bahnschrift" panose="020B0502040204020203" pitchFamily="34" charset="0"/>
                        </a:rPr>
                        <a:t>Benjamin</a:t>
                      </a:r>
                      <a:r>
                        <a:rPr lang="ru-RU" dirty="0">
                          <a:latin typeface="Bahnschrift" panose="020B0502040204020203" pitchFamily="34" charset="0"/>
                        </a:rPr>
                        <a:t> J. </a:t>
                      </a:r>
                      <a:r>
                        <a:rPr lang="ru-RU" dirty="0" err="1">
                          <a:latin typeface="Bahnschrift" panose="020B0502040204020203" pitchFamily="34" charset="0"/>
                        </a:rPr>
                        <a:t>Jason</a:t>
                      </a:r>
                      <a:r>
                        <a:rPr lang="ru-RU" dirty="0">
                          <a:latin typeface="Bahnschrift" panose="020B0502040204020203" pitchFamily="34" charset="0"/>
                        </a:rPr>
                        <a:t> M. </a:t>
                      </a:r>
                      <a:r>
                        <a:rPr lang="ru-RU" dirty="0" err="1">
                          <a:latin typeface="Bahnschrift" panose="020B0502040204020203" pitchFamily="34" charset="0"/>
                        </a:rPr>
                        <a:t>Mastering</a:t>
                      </a:r>
                      <a:r>
                        <a:rPr lang="ru-RU" dirty="0">
                          <a:latin typeface="Bahnschrift" panose="020B0502040204020203" pitchFamily="34" charset="0"/>
                        </a:rPr>
                        <a:t> </a:t>
                      </a:r>
                      <a:r>
                        <a:rPr lang="ru-RU" dirty="0" err="1">
                          <a:latin typeface="Bahnschrift" panose="020B0502040204020203" pitchFamily="34" charset="0"/>
                        </a:rPr>
                        <a:t>Bootstrap</a:t>
                      </a:r>
                      <a:r>
                        <a:rPr lang="ru-RU" dirty="0">
                          <a:latin typeface="Bahnschrift" panose="020B0502040204020203" pitchFamily="34" charset="0"/>
                        </a:rPr>
                        <a:t> 4 </a:t>
                      </a:r>
                      <a:r>
                        <a:rPr lang="ru-RU" dirty="0" err="1">
                          <a:latin typeface="Bahnschrift" panose="020B0502040204020203" pitchFamily="34" charset="0"/>
                        </a:rPr>
                        <a:t>Second</a:t>
                      </a:r>
                      <a:r>
                        <a:rPr lang="ru-RU" dirty="0">
                          <a:latin typeface="Bahnschrift" panose="020B0502040204020203" pitchFamily="34" charset="0"/>
                        </a:rPr>
                        <a:t> </a:t>
                      </a:r>
                      <a:r>
                        <a:rPr lang="ru-RU" dirty="0" err="1">
                          <a:latin typeface="Bahnschrift" panose="020B0502040204020203" pitchFamily="34" charset="0"/>
                        </a:rPr>
                        <a:t>Edition</a:t>
                      </a:r>
                      <a:r>
                        <a:rPr lang="ru-RU" dirty="0">
                          <a:latin typeface="Bahnschrift" panose="020B0502040204020203" pitchFamily="34" charset="0"/>
                        </a:rPr>
                        <a:t>. – 2018. – С. 334.</a:t>
                      </a:r>
                    </a:p>
                  </a:txBody>
                  <a:tcPr marL="88710" marR="88710" marT="0" marB="0" anchor="ctr"/>
                </a:tc>
                <a:extLst>
                  <a:ext uri="{0D108BD9-81ED-4DB2-BD59-A6C34878D82A}">
                    <a16:rowId xmlns:a16="http://schemas.microsoft.com/office/drawing/2014/main" val="2129816077"/>
                  </a:ext>
                </a:extLst>
              </a:tr>
              <a:tr h="785881">
                <a:tc>
                  <a:txBody>
                    <a:bodyPr/>
                    <a:lstStyle/>
                    <a:p>
                      <a:pPr marL="0" indent="0" algn="ctr">
                        <a:lnSpc>
                          <a:spcPct val="100000"/>
                        </a:lnSpc>
                      </a:pPr>
                      <a:r>
                        <a:rPr lang="en-US" sz="1800" dirty="0">
                          <a:effectLst/>
                          <a:latin typeface="Bahnschrift" panose="020B0502040204020203" pitchFamily="34" charset="0"/>
                        </a:rPr>
                        <a:t>3</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tabLst>
                          <a:tab pos="450215" algn="l"/>
                          <a:tab pos="540385" algn="l"/>
                        </a:tabLst>
                      </a:pPr>
                      <a:r>
                        <a:rPr lang="en-US" sz="1800" dirty="0">
                          <a:effectLst/>
                          <a:latin typeface="Bahnschrift" panose="020B0502040204020203" pitchFamily="34" charset="0"/>
                        </a:rPr>
                        <a:t>Rasul </a:t>
                      </a:r>
                      <a:r>
                        <a:rPr lang="en-US" sz="1800" dirty="0" err="1">
                          <a:effectLst/>
                          <a:latin typeface="Bahnschrift" panose="020B0502040204020203" pitchFamily="34" charset="0"/>
                        </a:rPr>
                        <a:t>Atamuratov</a:t>
                      </a:r>
                      <a:r>
                        <a:rPr lang="en-US" sz="1800" dirty="0">
                          <a:effectLst/>
                          <a:latin typeface="Bahnschrift" panose="020B0502040204020203" pitchFamily="34" charset="0"/>
                        </a:rPr>
                        <a:t>. </a:t>
                      </a:r>
                      <a:r>
                        <a:rPr lang="uz-Cyrl-UZ" sz="1800" dirty="0">
                          <a:effectLst/>
                          <a:latin typeface="Bahnschrift" panose="020B0502040204020203" pitchFamily="34" charset="0"/>
                        </a:rPr>
                        <a:t>Web dizayn. Uslubiy qo‘llanma. – Toshkent: BOOKMANY PRINT, 2024. – 116 bet.</a:t>
                      </a:r>
                      <a:endParaRPr lang="ru-RU" sz="1800" dirty="0">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4075192347"/>
                  </a:ext>
                </a:extLst>
              </a:tr>
              <a:tr h="523921">
                <a:tc gridSpan="2">
                  <a:txBody>
                    <a:bodyPr/>
                    <a:lstStyle/>
                    <a:p>
                      <a:pPr algn="ctr">
                        <a:lnSpc>
                          <a:spcPct val="100000"/>
                        </a:lnSpc>
                      </a:pPr>
                      <a:r>
                        <a:rPr lang="uz-Cyrl-UZ" sz="1800" dirty="0">
                          <a:effectLst/>
                          <a:latin typeface="Bahnschrift" panose="020B0502040204020203" pitchFamily="34" charset="0"/>
                        </a:rPr>
                        <a:t>Internet manbalari</a:t>
                      </a:r>
                      <a:endParaRPr lang="ru-RU" sz="1800" dirty="0">
                        <a:effectLst/>
                        <a:latin typeface="Bahnschrift" panose="020B0502040204020203" pitchFamily="34" charset="0"/>
                        <a:ea typeface="Calibri" panose="020F0502020204030204" pitchFamily="34" charset="0"/>
                      </a:endParaRPr>
                    </a:p>
                  </a:txBody>
                  <a:tcPr marL="118279" marR="118279" marT="59140" marB="59140" anchor="ctr"/>
                </a:tc>
                <a:tc hMerge="1">
                  <a:txBody>
                    <a:bodyPr/>
                    <a:lstStyle/>
                    <a:p>
                      <a:endParaRPr lang="ru-RU"/>
                    </a:p>
                  </a:txBody>
                  <a:tcPr/>
                </a:tc>
                <a:extLst>
                  <a:ext uri="{0D108BD9-81ED-4DB2-BD59-A6C34878D82A}">
                    <a16:rowId xmlns:a16="http://schemas.microsoft.com/office/drawing/2014/main" val="3160252283"/>
                  </a:ext>
                </a:extLst>
              </a:tr>
              <a:tr h="419136">
                <a:tc>
                  <a:txBody>
                    <a:bodyPr/>
                    <a:lstStyle/>
                    <a:p>
                      <a:pPr marL="0" indent="0" algn="ctr">
                        <a:lnSpc>
                          <a:spcPct val="100000"/>
                        </a:lnSpc>
                      </a:pPr>
                      <a:r>
                        <a:rPr lang="en-US" sz="1800" dirty="0">
                          <a:effectLst/>
                          <a:latin typeface="Bahnschrift" panose="020B0502040204020203" pitchFamily="34" charset="0"/>
                        </a:rPr>
                        <a:t>1</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spcBef>
                          <a:spcPts val="200"/>
                        </a:spcBef>
                        <a:spcAft>
                          <a:spcPts val="200"/>
                        </a:spcAft>
                        <a:tabLst>
                          <a:tab pos="228600" algn="l"/>
                          <a:tab pos="457200" algn="l"/>
                          <a:tab pos="630555" algn="l"/>
                          <a:tab pos="5867400" algn="l"/>
                        </a:tabLst>
                      </a:pPr>
                      <a:r>
                        <a:rPr lang="ru-RU" sz="1800" u="sng" dirty="0">
                          <a:effectLst/>
                          <a:latin typeface="Bahnschrift" panose="020B0502040204020203" pitchFamily="34" charset="0"/>
                          <a:hlinkClick r:id="rId7">
                            <a:extLst>
                              <a:ext uri="{A12FA001-AC4F-418D-AE19-62706E023703}">
                                <ahyp:hlinkClr xmlns:ahyp="http://schemas.microsoft.com/office/drawing/2018/hyperlinkcolor" val="tx"/>
                              </a:ext>
                            </a:extLst>
                          </a:hlinkClick>
                        </a:rPr>
                        <a:t>https://metanit.com/web/</a:t>
                      </a:r>
                      <a:r>
                        <a:rPr lang="uz-Latn-UZ" sz="1800" u="sng" dirty="0">
                          <a:effectLst/>
                          <a:latin typeface="Bahnschrift" panose="020B0502040204020203" pitchFamily="34" charset="0"/>
                          <a:hlinkClick r:id="rId7">
                            <a:extLst>
                              <a:ext uri="{A12FA001-AC4F-418D-AE19-62706E023703}">
                                <ahyp:hlinkClr xmlns:ahyp="http://schemas.microsoft.com/office/drawing/2018/hyperlinkcolor" val="tx"/>
                              </a:ext>
                            </a:extLst>
                          </a:hlinkClick>
                        </a:rPr>
                        <a:t>JavaScript</a:t>
                      </a:r>
                      <a:r>
                        <a:rPr lang="ru-RU" sz="1800" u="sng" dirty="0">
                          <a:effectLst/>
                          <a:latin typeface="Bahnschrift" panose="020B0502040204020203" pitchFamily="34" charset="0"/>
                          <a:hlinkClick r:id="rId7">
                            <a:extLst>
                              <a:ext uri="{A12FA001-AC4F-418D-AE19-62706E023703}">
                                <ahyp:hlinkClr xmlns:ahyp="http://schemas.microsoft.com/office/drawing/2018/hyperlinkcolor" val="tx"/>
                              </a:ext>
                            </a:extLst>
                          </a:hlinkClick>
                        </a:rPr>
                        <a:t>/15.1.php</a:t>
                      </a:r>
                      <a:endParaRPr lang="ru-RU" sz="1800" dirty="0">
                        <a:solidFill>
                          <a:schemeClr val="accent2"/>
                        </a:solidFill>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3355936245"/>
                  </a:ext>
                </a:extLst>
              </a:tr>
              <a:tr h="419136">
                <a:tc>
                  <a:txBody>
                    <a:bodyPr/>
                    <a:lstStyle/>
                    <a:p>
                      <a:pPr marL="0" indent="0" algn="ctr">
                        <a:lnSpc>
                          <a:spcPct val="100000"/>
                        </a:lnSpc>
                      </a:pPr>
                      <a:r>
                        <a:rPr lang="en-US" sz="1800" dirty="0">
                          <a:effectLst/>
                          <a:latin typeface="Bahnschrift" panose="020B0502040204020203" pitchFamily="34" charset="0"/>
                        </a:rPr>
                        <a:t>2</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spcBef>
                          <a:spcPts val="200"/>
                        </a:spcBef>
                        <a:spcAft>
                          <a:spcPts val="200"/>
                        </a:spcAft>
                        <a:tabLst>
                          <a:tab pos="228600" algn="l"/>
                          <a:tab pos="457200" algn="l"/>
                          <a:tab pos="630555" algn="l"/>
                          <a:tab pos="5867400" algn="l"/>
                        </a:tabLst>
                      </a:pPr>
                      <a:r>
                        <a:rPr lang="uz-Latn-UZ" sz="1800" u="sng" dirty="0">
                          <a:effectLst/>
                          <a:latin typeface="Bahnschrift" panose="020B0502040204020203" pitchFamily="34" charset="0"/>
                          <a:hlinkClick r:id="rId8">
                            <a:extLst>
                              <a:ext uri="{A12FA001-AC4F-418D-AE19-62706E023703}">
                                <ahyp:hlinkClr xmlns:ahyp="http://schemas.microsoft.com/office/drawing/2018/hyperlinkcolor" val="tx"/>
                              </a:ext>
                            </a:extLst>
                          </a:hlinkClick>
                        </a:rPr>
                        <a:t>https://developer.mozilla.org/ru/docs/Learn/JavaScript/First_steps</a:t>
                      </a:r>
                      <a:endParaRPr lang="ru-RU" sz="1800" dirty="0">
                        <a:solidFill>
                          <a:schemeClr val="accent2"/>
                        </a:solidFill>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1558094734"/>
                  </a:ext>
                </a:extLst>
              </a:tr>
              <a:tr h="419136">
                <a:tc>
                  <a:txBody>
                    <a:bodyPr/>
                    <a:lstStyle/>
                    <a:p>
                      <a:pPr marL="0" indent="0" algn="ctr">
                        <a:lnSpc>
                          <a:spcPct val="100000"/>
                        </a:lnSpc>
                      </a:pPr>
                      <a:r>
                        <a:rPr lang="en-US" sz="1800" dirty="0">
                          <a:effectLst/>
                          <a:latin typeface="Bahnschrift" panose="020B0502040204020203" pitchFamily="34" charset="0"/>
                        </a:rPr>
                        <a:t>3</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spcBef>
                          <a:spcPts val="200"/>
                        </a:spcBef>
                        <a:spcAft>
                          <a:spcPts val="200"/>
                        </a:spcAft>
                        <a:tabLst>
                          <a:tab pos="228600" algn="l"/>
                          <a:tab pos="457200" algn="l"/>
                          <a:tab pos="630555" algn="l"/>
                          <a:tab pos="5867400" algn="l"/>
                        </a:tabLst>
                      </a:pPr>
                      <a:r>
                        <a:rPr lang="uz-Latn-UZ" sz="1800" u="sng" dirty="0">
                          <a:effectLst/>
                          <a:latin typeface="Bahnschrift" panose="020B0502040204020203" pitchFamily="34" charset="0"/>
                          <a:hlinkClick r:id="rId9">
                            <a:extLst>
                              <a:ext uri="{A12FA001-AC4F-418D-AE19-62706E023703}">
                                <ahyp:hlinkClr xmlns:ahyp="http://schemas.microsoft.com/office/drawing/2018/hyperlinkcolor" val="tx"/>
                              </a:ext>
                            </a:extLst>
                          </a:hlinkClick>
                        </a:rPr>
                        <a:t>https://itproger.com/course/JavaScript</a:t>
                      </a:r>
                      <a:endParaRPr lang="ru-RU" sz="1800" dirty="0">
                        <a:solidFill>
                          <a:schemeClr val="accent2"/>
                        </a:solidFill>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1752253717"/>
                  </a:ext>
                </a:extLst>
              </a:tr>
              <a:tr h="419136">
                <a:tc>
                  <a:txBody>
                    <a:bodyPr/>
                    <a:lstStyle/>
                    <a:p>
                      <a:pPr marL="0" indent="0" algn="ctr">
                        <a:lnSpc>
                          <a:spcPct val="100000"/>
                        </a:lnSpc>
                      </a:pPr>
                      <a:r>
                        <a:rPr lang="en-US" sz="1800" dirty="0">
                          <a:effectLst/>
                          <a:latin typeface="Bahnschrift" panose="020B0502040204020203" pitchFamily="34" charset="0"/>
                        </a:rPr>
                        <a:t>4</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spcBef>
                          <a:spcPts val="200"/>
                        </a:spcBef>
                        <a:spcAft>
                          <a:spcPts val="200"/>
                        </a:spcAft>
                        <a:tabLst>
                          <a:tab pos="228600" algn="l"/>
                          <a:tab pos="457200" algn="l"/>
                          <a:tab pos="630555" algn="l"/>
                          <a:tab pos="5867400" algn="l"/>
                        </a:tabLst>
                      </a:pPr>
                      <a:r>
                        <a:rPr lang="uz-Latn-UZ" sz="1800" u="sng" dirty="0">
                          <a:effectLst/>
                          <a:latin typeface="Bahnschrift" panose="020B0502040204020203" pitchFamily="34" charset="0"/>
                          <a:hlinkClick r:id="rId10">
                            <a:extLst>
                              <a:ext uri="{A12FA001-AC4F-418D-AE19-62706E023703}">
                                <ahyp:hlinkClr xmlns:ahyp="http://schemas.microsoft.com/office/drawing/2018/hyperlinkcolor" val="tx"/>
                              </a:ext>
                            </a:extLst>
                          </a:hlinkClick>
                        </a:rPr>
                        <a:t>http://code.mu/ru/JavaScript/book/prime/</a:t>
                      </a:r>
                      <a:endParaRPr lang="ru-RU" sz="1800" dirty="0">
                        <a:solidFill>
                          <a:schemeClr val="accent2"/>
                        </a:solidFill>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4279418496"/>
                  </a:ext>
                </a:extLst>
              </a:tr>
              <a:tr h="419136">
                <a:tc>
                  <a:txBody>
                    <a:bodyPr/>
                    <a:lstStyle/>
                    <a:p>
                      <a:pPr marL="0" indent="0" algn="ctr">
                        <a:lnSpc>
                          <a:spcPct val="100000"/>
                        </a:lnSpc>
                      </a:pPr>
                      <a:r>
                        <a:rPr lang="en-US" sz="1800" dirty="0">
                          <a:effectLst/>
                          <a:latin typeface="Bahnschrift" panose="020B0502040204020203" pitchFamily="34" charset="0"/>
                        </a:rPr>
                        <a:t>5</a:t>
                      </a:r>
                      <a:endParaRPr lang="ru-RU" sz="1800" dirty="0">
                        <a:effectLst/>
                        <a:latin typeface="Bahnschrift" panose="020B0502040204020203" pitchFamily="34" charset="0"/>
                        <a:ea typeface="Calibri" panose="020F0502020204030204" pitchFamily="34" charset="0"/>
                      </a:endParaRPr>
                    </a:p>
                  </a:txBody>
                  <a:tcPr marL="88710" marR="88710" marT="0" marB="0" anchor="ctr"/>
                </a:tc>
                <a:tc>
                  <a:txBody>
                    <a:bodyPr/>
                    <a:lstStyle/>
                    <a:p>
                      <a:pPr algn="just">
                        <a:lnSpc>
                          <a:spcPct val="100000"/>
                        </a:lnSpc>
                        <a:spcBef>
                          <a:spcPts val="200"/>
                        </a:spcBef>
                        <a:spcAft>
                          <a:spcPts val="200"/>
                        </a:spcAft>
                        <a:tabLst>
                          <a:tab pos="228600" algn="l"/>
                          <a:tab pos="457200" algn="l"/>
                          <a:tab pos="630555" algn="l"/>
                          <a:tab pos="5867400" algn="l"/>
                        </a:tabLst>
                      </a:pPr>
                      <a:r>
                        <a:rPr lang="uz-Latn-UZ" sz="1800" u="sng" dirty="0">
                          <a:effectLst/>
                          <a:latin typeface="Bahnschrift" panose="020B0502040204020203" pitchFamily="34" charset="0"/>
                          <a:hlinkClick r:id="rId11">
                            <a:extLst>
                              <a:ext uri="{A12FA001-AC4F-418D-AE19-62706E023703}">
                                <ahyp:hlinkClr xmlns:ahyp="http://schemas.microsoft.com/office/drawing/2018/hyperlinkcolor" val="tx"/>
                              </a:ext>
                            </a:extLst>
                          </a:hlinkClick>
                        </a:rPr>
                        <a:t>https://www.youtube.com/channel/UCAXy1AxICqxlPfelvZwFz8A</a:t>
                      </a:r>
                      <a:endParaRPr lang="ru-RU" sz="1800" dirty="0">
                        <a:solidFill>
                          <a:schemeClr val="accent2"/>
                        </a:solidFill>
                        <a:effectLst/>
                        <a:latin typeface="Bahnschrift" panose="020B0502040204020203" pitchFamily="34" charset="0"/>
                        <a:ea typeface="Calibri" panose="020F0502020204030204" pitchFamily="34" charset="0"/>
                      </a:endParaRPr>
                    </a:p>
                  </a:txBody>
                  <a:tcPr marL="88710" marR="88710" marT="0" marB="0" anchor="ctr"/>
                </a:tc>
                <a:extLst>
                  <a:ext uri="{0D108BD9-81ED-4DB2-BD59-A6C34878D82A}">
                    <a16:rowId xmlns:a16="http://schemas.microsoft.com/office/drawing/2014/main" val="1222029204"/>
                  </a:ext>
                </a:extLst>
              </a:tr>
            </a:tbl>
          </a:graphicData>
        </a:graphic>
      </p:graphicFrame>
    </p:spTree>
    <p:extLst>
      <p:ext uri="{BB962C8B-B14F-4D97-AF65-F5344CB8AC3E}">
        <p14:creationId xmlns:p14="http://schemas.microsoft.com/office/powerpoint/2010/main" val="3729441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6916400" y="178425"/>
            <a:ext cx="1098588" cy="1381871"/>
          </a:xfrm>
          <a:prstGeom prst="rect">
            <a:avLst/>
          </a:prstGeom>
        </p:spPr>
      </p:pic>
      <p:pic>
        <p:nvPicPr>
          <p:cNvPr id="8" name="Picture 8"/>
          <p:cNvPicPr>
            <a:picLocks noChangeAspect="1"/>
          </p:cNvPicPr>
          <p:nvPr/>
        </p:nvPicPr>
        <p:blipFill>
          <a:blip r:embed="rId4"/>
          <a:srcRect/>
          <a:stretch>
            <a:fillRect/>
          </a:stretch>
        </p:blipFill>
        <p:spPr>
          <a:xfrm>
            <a:off x="0" y="8648700"/>
            <a:ext cx="1203221" cy="1513485"/>
          </a:xfrm>
          <a:prstGeom prst="rect">
            <a:avLst/>
          </a:prstGeom>
        </p:spPr>
      </p:pic>
      <p:grpSp>
        <p:nvGrpSpPr>
          <p:cNvPr id="2" name="Группа 1">
            <a:extLst>
              <a:ext uri="{FF2B5EF4-FFF2-40B4-BE49-F238E27FC236}">
                <a16:creationId xmlns:a16="http://schemas.microsoft.com/office/drawing/2014/main" id="{73113600-7B96-4198-BB80-09A8EA1A7E2A}"/>
              </a:ext>
            </a:extLst>
          </p:cNvPr>
          <p:cNvGrpSpPr/>
          <p:nvPr/>
        </p:nvGrpSpPr>
        <p:grpSpPr>
          <a:xfrm>
            <a:off x="9793340" y="3659429"/>
            <a:ext cx="6388124" cy="2876153"/>
            <a:chOff x="6544235" y="3574469"/>
            <a:chExt cx="6388124" cy="2876153"/>
          </a:xfrm>
        </p:grpSpPr>
        <p:sp>
          <p:nvSpPr>
            <p:cNvPr id="10" name="Прямоугольник 9">
              <a:extLst>
                <a:ext uri="{FF2B5EF4-FFF2-40B4-BE49-F238E27FC236}">
                  <a16:creationId xmlns:a16="http://schemas.microsoft.com/office/drawing/2014/main" id="{6314ACCB-9390-4E70-9923-258B2000A8DA}"/>
                </a:ext>
              </a:extLst>
            </p:cNvPr>
            <p:cNvSpPr/>
            <p:nvPr/>
          </p:nvSpPr>
          <p:spPr>
            <a:xfrm>
              <a:off x="6553200" y="3574469"/>
              <a:ext cx="6096000" cy="1015663"/>
            </a:xfrm>
            <a:prstGeom prst="rect">
              <a:avLst/>
            </a:prstGeom>
          </p:spPr>
          <p:txBody>
            <a:bodyPr>
              <a:spAutoFit/>
            </a:bodyPr>
            <a:lstStyle/>
            <a:p>
              <a:r>
                <a:rPr lang="uz-Cyrl-UZ" sz="2000" b="1" dirty="0">
                  <a:latin typeface="Bahnschrift" panose="020B0502040204020203" pitchFamily="34" charset="0"/>
                  <a:ea typeface="Calibri" panose="020F0502020204030204" pitchFamily="34" charset="0"/>
                </a:rPr>
                <a:t>R.K.Atamuratov</a:t>
              </a:r>
              <a:r>
                <a:rPr lang="uz-Cyrl-UZ" sz="2000" dirty="0">
                  <a:latin typeface="Bahnschrift" panose="020B0502040204020203" pitchFamily="34" charset="0"/>
                  <a:ea typeface="Calibri" panose="020F0502020204030204" pitchFamily="34" charset="0"/>
                </a:rPr>
                <a:t>,</a:t>
              </a:r>
              <a:endParaRPr lang="en-US" sz="2000" dirty="0">
                <a:latin typeface="Bahnschrift" panose="020B0502040204020203" pitchFamily="34" charset="0"/>
                <a:ea typeface="Calibri" panose="020F0502020204030204" pitchFamily="34" charset="0"/>
              </a:endParaRPr>
            </a:p>
            <a:p>
              <a:r>
                <a:rPr lang="uz-Cyrl-UZ" sz="2000" dirty="0">
                  <a:latin typeface="Bahnschrift" panose="020B0502040204020203" pitchFamily="34" charset="0"/>
                  <a:ea typeface="Calibri" panose="020F0502020204030204" pitchFamily="34" charset="0"/>
                </a:rPr>
                <a:t>pedagogika fanlari bo</a:t>
              </a:r>
              <a:r>
                <a:rPr lang="en-US" sz="2000" dirty="0">
                  <a:latin typeface="Bahnschrift" panose="020B0502040204020203" pitchFamily="34" charset="0"/>
                  <a:ea typeface="Calibri" panose="020F0502020204030204" pitchFamily="34" charset="0"/>
                </a:rPr>
                <a:t>‘</a:t>
              </a:r>
              <a:r>
                <a:rPr lang="uz-Cyrl-UZ" sz="2000" dirty="0">
                  <a:latin typeface="Bahnschrift" panose="020B0502040204020203" pitchFamily="34" charset="0"/>
                  <a:ea typeface="Calibri" panose="020F0502020204030204" pitchFamily="34" charset="0"/>
                </a:rPr>
                <a:t>yicha falsafa doktori (PhD), dotsent</a:t>
              </a:r>
              <a:endParaRPr lang="ru-RU" sz="2000" dirty="0">
                <a:latin typeface="Bahnschrift" panose="020B0502040204020203" pitchFamily="34" charset="0"/>
              </a:endParaRPr>
            </a:p>
          </p:txBody>
        </p:sp>
        <p:sp>
          <p:nvSpPr>
            <p:cNvPr id="11" name="Прямоугольник 10">
              <a:extLst>
                <a:ext uri="{FF2B5EF4-FFF2-40B4-BE49-F238E27FC236}">
                  <a16:creationId xmlns:a16="http://schemas.microsoft.com/office/drawing/2014/main" id="{FB2430D4-063D-4BC3-9A9B-7354E5277FE4}"/>
                </a:ext>
              </a:extLst>
            </p:cNvPr>
            <p:cNvSpPr/>
            <p:nvPr/>
          </p:nvSpPr>
          <p:spPr>
            <a:xfrm>
              <a:off x="6566647" y="4658602"/>
              <a:ext cx="3236784" cy="400110"/>
            </a:xfrm>
            <a:prstGeom prst="rect">
              <a:avLst/>
            </a:prstGeom>
          </p:spPr>
          <p:txBody>
            <a:bodyPr wrap="none">
              <a:spAutoFit/>
            </a:bodyPr>
            <a:lstStyle/>
            <a:p>
              <a:r>
                <a:rPr lang="en-US" sz="2000" u="sng" dirty="0">
                  <a:latin typeface="Bahnschrift" panose="020B0502040204020203" pitchFamily="34" charset="0"/>
                  <a:ea typeface="Calibri" panose="020F0502020204030204" pitchFamily="34" charset="0"/>
                  <a:hlinkClick r:id="rId5">
                    <a:extLst>
                      <a:ext uri="{A12FA001-AC4F-418D-AE19-62706E023703}">
                        <ahyp:hlinkClr xmlns:ahyp="http://schemas.microsoft.com/office/drawing/2018/hyperlinkcolor" val="tx"/>
                      </a:ext>
                    </a:extLst>
                  </a:hlinkClick>
                </a:rPr>
                <a:t>rasul_atamuratov@mail.ru</a:t>
              </a:r>
              <a:endParaRPr lang="ru-RU" sz="2000" dirty="0">
                <a:latin typeface="Bahnschrift" panose="020B0502040204020203" pitchFamily="34" charset="0"/>
              </a:endParaRPr>
            </a:p>
          </p:txBody>
        </p:sp>
        <p:sp>
          <p:nvSpPr>
            <p:cNvPr id="13" name="Прямоугольник 12">
              <a:extLst>
                <a:ext uri="{FF2B5EF4-FFF2-40B4-BE49-F238E27FC236}">
                  <a16:creationId xmlns:a16="http://schemas.microsoft.com/office/drawing/2014/main" id="{5E3DE583-F67E-4B24-A8C2-A5812EC285B9}"/>
                </a:ext>
              </a:extLst>
            </p:cNvPr>
            <p:cNvSpPr/>
            <p:nvPr/>
          </p:nvSpPr>
          <p:spPr>
            <a:xfrm>
              <a:off x="6544235" y="5127183"/>
              <a:ext cx="6388124" cy="1323439"/>
            </a:xfrm>
            <a:prstGeom prst="rect">
              <a:avLst/>
            </a:prstGeom>
          </p:spPr>
          <p:txBody>
            <a:bodyPr wrap="square">
              <a:spAutoFit/>
            </a:bodyPr>
            <a:lstStyle/>
            <a:p>
              <a:r>
                <a:rPr lang="uz-Latn-UZ" sz="2000" dirty="0">
                  <a:latin typeface="Bahnschrift" panose="020B0502040204020203" pitchFamily="34" charset="0"/>
                  <a:ea typeface="Calibri" panose="020F0502020204030204" pitchFamily="34" charset="0"/>
                </a:rPr>
                <a:t>Alisher Navoiy nomidagi</a:t>
              </a:r>
              <a:endParaRPr lang="en-US" sz="2000" dirty="0">
                <a:latin typeface="Bahnschrift" panose="020B0502040204020203" pitchFamily="34" charset="0"/>
                <a:ea typeface="Calibri" panose="020F0502020204030204" pitchFamily="34" charset="0"/>
              </a:endParaRPr>
            </a:p>
            <a:p>
              <a:r>
                <a:rPr lang="uz-Latn-UZ" sz="2000" dirty="0">
                  <a:latin typeface="Bahnschrift" panose="020B0502040204020203" pitchFamily="34" charset="0"/>
                  <a:ea typeface="Calibri" panose="020F0502020204030204" pitchFamily="34" charset="0"/>
                </a:rPr>
                <a:t>Toshkent davlat</a:t>
              </a:r>
              <a:r>
                <a:rPr lang="en-US" sz="2000" dirty="0">
                  <a:latin typeface="Bahnschrift" panose="020B0502040204020203" pitchFamily="34" charset="0"/>
                  <a:ea typeface="Calibri" panose="020F0502020204030204" pitchFamily="34" charset="0"/>
                </a:rPr>
                <a:t> </a:t>
              </a:r>
              <a:r>
                <a:rPr lang="uz-Latn-UZ" sz="2000" dirty="0">
                  <a:latin typeface="Bahnschrift" panose="020B0502040204020203" pitchFamily="34" charset="0"/>
                  <a:ea typeface="Calibri" panose="020F0502020204030204" pitchFamily="34" charset="0"/>
                </a:rPr>
                <a:t>o‘zbek tili va adabiyoti universiteti</a:t>
              </a:r>
              <a:r>
                <a:rPr lang="uz-Cyrl-UZ" sz="2000" dirty="0">
                  <a:latin typeface="Bahnschrift" panose="020B0502040204020203" pitchFamily="34" charset="0"/>
                  <a:ea typeface="Calibri" panose="020F0502020204030204" pitchFamily="34" charset="0"/>
                </a:rPr>
                <a:t>,</a:t>
              </a:r>
              <a:endParaRPr lang="en-US" sz="2000" dirty="0">
                <a:latin typeface="Bahnschrift" panose="020B0502040204020203" pitchFamily="34" charset="0"/>
                <a:ea typeface="Calibri" panose="020F0502020204030204" pitchFamily="34" charset="0"/>
              </a:endParaRPr>
            </a:p>
            <a:p>
              <a:r>
                <a:rPr lang="fr-FR" sz="2000" dirty="0">
                  <a:latin typeface="Bahnschrift" panose="020B0502040204020203" pitchFamily="34" charset="0"/>
                  <a:ea typeface="Calibri" panose="020F0502020204030204" pitchFamily="34" charset="0"/>
                </a:rPr>
                <a:t>Kompyuter lingvistikasi va raqamli texnologiyalari</a:t>
              </a:r>
              <a:r>
                <a:rPr lang="fr-FR" sz="2000" b="1" dirty="0">
                  <a:latin typeface="Bahnschrift" panose="020B0502040204020203" pitchFamily="34" charset="0"/>
                  <a:ea typeface="Calibri" panose="020F0502020204030204" pitchFamily="34" charset="0"/>
                </a:rPr>
                <a:t> </a:t>
              </a:r>
              <a:r>
                <a:rPr lang="uz-Cyrl-UZ" sz="2000" dirty="0">
                  <a:latin typeface="Bahnschrift" panose="020B0502040204020203" pitchFamily="34" charset="0"/>
                  <a:ea typeface="Calibri" panose="020F0502020204030204" pitchFamily="34" charset="0"/>
                </a:rPr>
                <a:t>kafedrasi</a:t>
              </a:r>
              <a:endParaRPr lang="ru-RU" sz="2000" dirty="0">
                <a:latin typeface="Bahnschrift" panose="020B0502040204020203" pitchFamily="34" charset="0"/>
              </a:endParaRPr>
            </a:p>
          </p:txBody>
        </p:sp>
      </p:grpSp>
      <p:pic>
        <p:nvPicPr>
          <p:cNvPr id="14" name="Рисунок 13">
            <a:extLst>
              <a:ext uri="{FF2B5EF4-FFF2-40B4-BE49-F238E27FC236}">
                <a16:creationId xmlns:a16="http://schemas.microsoft.com/office/drawing/2014/main" id="{1F62A8F0-B871-49F6-9AB5-FCDC55EF1EA3}"/>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5900"/>
                    </a14:imgEffect>
                  </a14:imgLayer>
                </a14:imgProps>
              </a:ext>
              <a:ext uri="{28A0092B-C50C-407E-A947-70E740481C1C}">
                <a14:useLocalDpi xmlns:a14="http://schemas.microsoft.com/office/drawing/2010/main" val="0"/>
              </a:ext>
            </a:extLst>
          </a:blip>
          <a:srcRect l="4699" t="3346" r="5389"/>
          <a:stretch/>
        </p:blipFill>
        <p:spPr>
          <a:xfrm>
            <a:off x="4419600" y="3054405"/>
            <a:ext cx="3886698" cy="4178189"/>
          </a:xfrm>
          <a:prstGeom prst="rect">
            <a:avLst/>
          </a:prstGeom>
        </p:spPr>
      </p:pic>
      <p:sp>
        <p:nvSpPr>
          <p:cNvPr id="15" name="Прямоугольник 14">
            <a:extLst>
              <a:ext uri="{FF2B5EF4-FFF2-40B4-BE49-F238E27FC236}">
                <a16:creationId xmlns:a16="http://schemas.microsoft.com/office/drawing/2014/main" id="{458570CD-9A8D-48B1-BF4F-E97712234FB2}"/>
              </a:ext>
            </a:extLst>
          </p:cNvPr>
          <p:cNvSpPr/>
          <p:nvPr/>
        </p:nvSpPr>
        <p:spPr>
          <a:xfrm>
            <a:off x="6042070" y="975521"/>
            <a:ext cx="6694461" cy="584775"/>
          </a:xfrm>
          <a:prstGeom prst="rect">
            <a:avLst/>
          </a:prstGeom>
        </p:spPr>
        <p:txBody>
          <a:bodyPr wrap="none">
            <a:spAutoFit/>
          </a:bodyPr>
          <a:lstStyle/>
          <a:p>
            <a:pPr algn="ctr">
              <a:spcAft>
                <a:spcPts val="0"/>
              </a:spcAft>
            </a:pPr>
            <a:r>
              <a:rPr lang="en-US" sz="3200" b="1" dirty="0">
                <a:latin typeface="Bahnschrift" panose="020B0502040204020203" pitchFamily="34" charset="0"/>
                <a:ea typeface="Calibri" panose="020F0502020204030204" pitchFamily="34" charset="0"/>
              </a:rPr>
              <a:t>Fan </a:t>
            </a:r>
            <a:r>
              <a:rPr lang="en-US" sz="3200" b="1" dirty="0" err="1">
                <a:latin typeface="Bahnschrift" panose="020B0502040204020203" pitchFamily="34" charset="0"/>
                <a:ea typeface="Calibri" panose="020F0502020204030204" pitchFamily="34" charset="0"/>
              </a:rPr>
              <a:t>o‘qituvchisi</a:t>
            </a:r>
            <a:r>
              <a:rPr lang="en-US" sz="3200" b="1" dirty="0">
                <a:latin typeface="Bahnschrift" panose="020B0502040204020203" pitchFamily="34" charset="0"/>
                <a:ea typeface="Calibri" panose="020F0502020204030204" pitchFamily="34" charset="0"/>
              </a:rPr>
              <a:t> </a:t>
            </a:r>
            <a:r>
              <a:rPr lang="en-US" sz="3200" b="1" dirty="0" err="1">
                <a:latin typeface="Bahnschrift" panose="020B0502040204020203" pitchFamily="34" charset="0"/>
                <a:ea typeface="Calibri" panose="020F0502020204030204" pitchFamily="34" charset="0"/>
              </a:rPr>
              <a:t>to‘g‘risida</a:t>
            </a:r>
            <a:r>
              <a:rPr lang="en-US" sz="3200" b="1" dirty="0">
                <a:latin typeface="Bahnschrift" panose="020B0502040204020203" pitchFamily="34" charset="0"/>
                <a:ea typeface="Calibri" panose="020F0502020204030204" pitchFamily="34" charset="0"/>
              </a:rPr>
              <a:t> </a:t>
            </a:r>
            <a:r>
              <a:rPr lang="en-US" sz="3200" b="1" dirty="0" err="1">
                <a:latin typeface="Bahnschrift" panose="020B0502040204020203" pitchFamily="34" charset="0"/>
                <a:ea typeface="Calibri" panose="020F0502020204030204" pitchFamily="34" charset="0"/>
              </a:rPr>
              <a:t>ma’lumot</a:t>
            </a:r>
            <a:endParaRPr lang="ru-RU" sz="3200" dirty="0">
              <a:latin typeface="Bahnschrift" panose="020B0502040204020203" pitchFamily="34" charset="0"/>
              <a:ea typeface="Calibri" panose="020F0502020204030204" pitchFamily="34" charset="0"/>
            </a:endParaRPr>
          </a:p>
        </p:txBody>
      </p:sp>
    </p:spTree>
    <p:extLst>
      <p:ext uri="{BB962C8B-B14F-4D97-AF65-F5344CB8AC3E}">
        <p14:creationId xmlns:p14="http://schemas.microsoft.com/office/powerpoint/2010/main" val="3861095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16916400" y="178425"/>
            <a:ext cx="1098588" cy="1381871"/>
          </a:xfrm>
          <a:prstGeom prst="rect">
            <a:avLst/>
          </a:prstGeom>
        </p:spPr>
      </p:pic>
      <p:pic>
        <p:nvPicPr>
          <p:cNvPr id="8" name="Picture 8"/>
          <p:cNvPicPr>
            <a:picLocks noChangeAspect="1"/>
          </p:cNvPicPr>
          <p:nvPr/>
        </p:nvPicPr>
        <p:blipFill>
          <a:blip r:embed="rId4"/>
          <a:srcRect/>
          <a:stretch>
            <a:fillRect/>
          </a:stretch>
        </p:blipFill>
        <p:spPr>
          <a:xfrm>
            <a:off x="0" y="8648700"/>
            <a:ext cx="1203221" cy="1513485"/>
          </a:xfrm>
          <a:prstGeom prst="rect">
            <a:avLst/>
          </a:prstGeom>
        </p:spPr>
      </p:pic>
      <p:sp>
        <p:nvSpPr>
          <p:cNvPr id="15" name="Прямоугольник 14">
            <a:extLst>
              <a:ext uri="{FF2B5EF4-FFF2-40B4-BE49-F238E27FC236}">
                <a16:creationId xmlns:a16="http://schemas.microsoft.com/office/drawing/2014/main" id="{458570CD-9A8D-48B1-BF4F-E97712234FB2}"/>
              </a:ext>
            </a:extLst>
          </p:cNvPr>
          <p:cNvSpPr/>
          <p:nvPr/>
        </p:nvSpPr>
        <p:spPr>
          <a:xfrm>
            <a:off x="5562370" y="4758779"/>
            <a:ext cx="8036174" cy="769441"/>
          </a:xfrm>
          <a:prstGeom prst="rect">
            <a:avLst/>
          </a:prstGeom>
        </p:spPr>
        <p:txBody>
          <a:bodyPr wrap="none">
            <a:spAutoFit/>
          </a:bodyPr>
          <a:lstStyle/>
          <a:p>
            <a:pPr algn="ctr">
              <a:spcAft>
                <a:spcPts val="0"/>
              </a:spcAft>
            </a:pPr>
            <a:r>
              <a:rPr lang="en-US" sz="4400" b="1" dirty="0">
                <a:latin typeface="Bahnschrift" panose="020B0502040204020203" pitchFamily="34" charset="0"/>
                <a:ea typeface="Calibri" panose="020F0502020204030204" pitchFamily="34" charset="0"/>
              </a:rPr>
              <a:t>E’TIBORINGIZ UCHUN RAHMAT!</a:t>
            </a:r>
            <a:endParaRPr lang="ru-RU" sz="4400" dirty="0">
              <a:latin typeface="Bahnschrift" panose="020B0502040204020203" pitchFamily="34" charset="0"/>
              <a:ea typeface="Calibri" panose="020F0502020204030204" pitchFamily="34" charset="0"/>
            </a:endParaRPr>
          </a:p>
        </p:txBody>
      </p:sp>
    </p:spTree>
    <p:extLst>
      <p:ext uri="{BB962C8B-B14F-4D97-AF65-F5344CB8AC3E}">
        <p14:creationId xmlns:p14="http://schemas.microsoft.com/office/powerpoint/2010/main" val="2098864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834017" y="1913509"/>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sp>
        <p:nvSpPr>
          <p:cNvPr id="7" name="AutoShape 7"/>
          <p:cNvSpPr/>
          <p:nvPr/>
        </p:nvSpPr>
        <p:spPr>
          <a:xfrm flipV="1">
            <a:off x="11811000" y="1922877"/>
            <a:ext cx="2134301" cy="0"/>
          </a:xfrm>
          <a:prstGeom prst="line">
            <a:avLst/>
          </a:prstGeom>
          <a:ln w="142875" cap="flat">
            <a:gradFill>
              <a:gsLst>
                <a:gs pos="0">
                  <a:srgbClr val="795AC6">
                    <a:alpha val="4500"/>
                  </a:srgbClr>
                </a:gs>
                <a:gs pos="100000">
                  <a:srgbClr val="5540FF">
                    <a:alpha val="100000"/>
                  </a:srgbClr>
                </a:gs>
              </a:gsLst>
              <a:lin ang="0"/>
            </a:gradFill>
            <a:prstDash val="solid"/>
            <a:headEnd type="none" w="sm" len="sm"/>
            <a:tailEnd type="none" w="sm" len="sm"/>
          </a:ln>
        </p:spPr>
      </p:sp>
      <p:grpSp>
        <p:nvGrpSpPr>
          <p:cNvPr id="17" name="Группа 16">
            <a:extLst>
              <a:ext uri="{FF2B5EF4-FFF2-40B4-BE49-F238E27FC236}">
                <a16:creationId xmlns:a16="http://schemas.microsoft.com/office/drawing/2014/main" id="{895C625E-EB74-416A-B331-FF8F0F6A62BA}"/>
              </a:ext>
            </a:extLst>
          </p:cNvPr>
          <p:cNvGrpSpPr/>
          <p:nvPr/>
        </p:nvGrpSpPr>
        <p:grpSpPr>
          <a:xfrm>
            <a:off x="1031640" y="333970"/>
            <a:ext cx="17356203" cy="2252859"/>
            <a:chOff x="281171" y="352850"/>
            <a:chExt cx="17356203" cy="2252859"/>
          </a:xfrm>
        </p:grpSpPr>
        <p:grpSp>
          <p:nvGrpSpPr>
            <p:cNvPr id="3" name="Group 3"/>
            <p:cNvGrpSpPr/>
            <p:nvPr/>
          </p:nvGrpSpPr>
          <p:grpSpPr>
            <a:xfrm>
              <a:off x="281171" y="1343523"/>
              <a:ext cx="9429266" cy="1262186"/>
              <a:chOff x="0" y="0"/>
              <a:chExt cx="2247492" cy="300846"/>
            </a:xfrm>
          </p:grpSpPr>
          <p:sp>
            <p:nvSpPr>
              <p:cNvPr id="4" name="Freeform 4"/>
              <p:cNvSpPr/>
              <p:nvPr/>
            </p:nvSpPr>
            <p:spPr>
              <a:xfrm>
                <a:off x="0" y="0"/>
                <a:ext cx="2247492" cy="300846"/>
              </a:xfrm>
              <a:custGeom>
                <a:avLst/>
                <a:gdLst/>
                <a:ahLst/>
                <a:cxnLst/>
                <a:rect l="l" t="t" r="r" b="b"/>
                <a:pathLst>
                  <a:path w="2247492" h="300846">
                    <a:moveTo>
                      <a:pt x="0" y="0"/>
                    </a:moveTo>
                    <a:lnTo>
                      <a:pt x="2247492" y="0"/>
                    </a:lnTo>
                    <a:lnTo>
                      <a:pt x="2247492" y="300846"/>
                    </a:lnTo>
                    <a:lnTo>
                      <a:pt x="0" y="300846"/>
                    </a:lnTo>
                    <a:close/>
                  </a:path>
                </a:pathLst>
              </a:custGeom>
              <a:gradFill rotWithShape="1">
                <a:gsLst>
                  <a:gs pos="0">
                    <a:srgbClr val="3428BA">
                      <a:alpha val="100000"/>
                    </a:srgbClr>
                  </a:gs>
                  <a:gs pos="100000">
                    <a:srgbClr val="5FA2DB">
                      <a:alpha val="100000"/>
                    </a:srgbClr>
                  </a:gs>
                </a:gsLst>
                <a:lin ang="0"/>
              </a:gradFill>
            </p:spPr>
          </p:sp>
          <p:sp>
            <p:nvSpPr>
              <p:cNvPr id="5" name="TextBox 5"/>
              <p:cNvSpPr txBox="1"/>
              <p:nvPr/>
            </p:nvSpPr>
            <p:spPr>
              <a:xfrm>
                <a:off x="0" y="-38100"/>
                <a:ext cx="2247492" cy="338946"/>
              </a:xfrm>
              <a:prstGeom prst="rect">
                <a:avLst/>
              </a:prstGeom>
            </p:spPr>
            <p:txBody>
              <a:bodyPr lIns="50800" tIns="50800" rIns="50800" bIns="50800" rtlCol="0" anchor="ctr"/>
              <a:lstStyle/>
              <a:p>
                <a:pPr algn="ctr">
                  <a:lnSpc>
                    <a:spcPts val="2659"/>
                  </a:lnSpc>
                </a:pPr>
                <a:endParaRPr b="1">
                  <a:latin typeface="Bahnschrift" panose="020B0502040204020203" pitchFamily="34" charset="0"/>
                </a:endParaRPr>
              </a:p>
            </p:txBody>
          </p:sp>
        </p:grpSp>
        <p:sp>
          <p:nvSpPr>
            <p:cNvPr id="6" name="TextBox 6"/>
            <p:cNvSpPr txBox="1"/>
            <p:nvPr/>
          </p:nvSpPr>
          <p:spPr>
            <a:xfrm>
              <a:off x="281171" y="352850"/>
              <a:ext cx="17356203" cy="923330"/>
            </a:xfrm>
            <a:prstGeom prst="rect">
              <a:avLst/>
            </a:prstGeom>
          </p:spPr>
          <p:txBody>
            <a:bodyPr lIns="0" tIns="0" rIns="0" bIns="0" rtlCol="0" anchor="t">
              <a:spAutoFit/>
            </a:bodyPr>
            <a:lstStyle/>
            <a:p>
              <a:pPr algn="l"/>
              <a:r>
                <a:rPr lang="en-US" sz="6000" b="1" dirty="0">
                  <a:solidFill>
                    <a:srgbClr val="3428BA"/>
                  </a:solidFill>
                  <a:latin typeface="Bahnschrift" panose="020B0502040204020203" pitchFamily="34" charset="0"/>
                  <a:ea typeface="Canva Sans"/>
                  <a:cs typeface="Canva Sans"/>
                  <a:sym typeface="Canva Sans"/>
                </a:rPr>
                <a:t>“WEB DASTURLASH”</a:t>
              </a:r>
            </a:p>
          </p:txBody>
        </p:sp>
        <p:sp>
          <p:nvSpPr>
            <p:cNvPr id="8" name="TextBox 8"/>
            <p:cNvSpPr txBox="1"/>
            <p:nvPr/>
          </p:nvSpPr>
          <p:spPr>
            <a:xfrm>
              <a:off x="402426" y="1519093"/>
              <a:ext cx="15235510" cy="923330"/>
            </a:xfrm>
            <a:prstGeom prst="rect">
              <a:avLst/>
            </a:prstGeom>
          </p:spPr>
          <p:txBody>
            <a:bodyPr lIns="0" tIns="0" rIns="0" bIns="0" rtlCol="0" anchor="ctr">
              <a:spAutoFit/>
            </a:bodyPr>
            <a:lstStyle/>
            <a:p>
              <a:pPr algn="l"/>
              <a:r>
                <a:rPr lang="en-US" sz="6000" b="1" dirty="0">
                  <a:solidFill>
                    <a:srgbClr val="FFFFFF"/>
                  </a:solidFill>
                  <a:latin typeface="Bahnschrift" panose="020B0502040204020203" pitchFamily="34" charset="0"/>
                  <a:ea typeface="Canva Sans"/>
                  <a:cs typeface="Canva Sans"/>
                  <a:sym typeface="Canva Sans"/>
                </a:rPr>
                <a:t>FANI VAQT TAQSIMOTI</a:t>
              </a:r>
            </a:p>
          </p:txBody>
        </p:sp>
      </p:grpSp>
      <p:grpSp>
        <p:nvGrpSpPr>
          <p:cNvPr id="9" name="Group 9"/>
          <p:cNvGrpSpPr/>
          <p:nvPr/>
        </p:nvGrpSpPr>
        <p:grpSpPr>
          <a:xfrm>
            <a:off x="14221701" y="2604505"/>
            <a:ext cx="5077990" cy="507799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795AC6">
                    <a:alpha val="4500"/>
                  </a:srgbClr>
                </a:gs>
                <a:gs pos="100000">
                  <a:srgbClr val="5540FF">
                    <a:alpha val="100000"/>
                  </a:srgbClr>
                </a:gs>
              </a:gsLst>
              <a:lin ang="0"/>
            </a:gradFill>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pic>
        <p:nvPicPr>
          <p:cNvPr id="12" name="Picture 12"/>
          <p:cNvPicPr>
            <a:picLocks noChangeAspect="1"/>
          </p:cNvPicPr>
          <p:nvPr/>
        </p:nvPicPr>
        <p:blipFill>
          <a:blip r:embed="rId4"/>
          <a:srcRect/>
          <a:stretch>
            <a:fillRect/>
          </a:stretch>
        </p:blipFill>
        <p:spPr>
          <a:xfrm flipH="1">
            <a:off x="14221701" y="392517"/>
            <a:ext cx="3958208" cy="1899940"/>
          </a:xfrm>
          <a:prstGeom prst="rect">
            <a:avLst/>
          </a:prstGeom>
        </p:spPr>
      </p:pic>
      <p:pic>
        <p:nvPicPr>
          <p:cNvPr id="13" name="Picture 13"/>
          <p:cNvPicPr>
            <a:picLocks noChangeAspect="1"/>
          </p:cNvPicPr>
          <p:nvPr/>
        </p:nvPicPr>
        <p:blipFill>
          <a:blip r:embed="rId4"/>
          <a:srcRect/>
          <a:stretch>
            <a:fillRect/>
          </a:stretch>
        </p:blipFill>
        <p:spPr>
          <a:xfrm flipH="1">
            <a:off x="15938961" y="8731663"/>
            <a:ext cx="3240285" cy="1555337"/>
          </a:xfrm>
          <a:prstGeom prst="rect">
            <a:avLst/>
          </a:prstGeom>
        </p:spPr>
      </p:pic>
      <p:sp>
        <p:nvSpPr>
          <p:cNvPr id="14" name="Freeform 14"/>
          <p:cNvSpPr/>
          <p:nvPr/>
        </p:nvSpPr>
        <p:spPr>
          <a:xfrm>
            <a:off x="14722368" y="9289918"/>
            <a:ext cx="438826" cy="438826"/>
          </a:xfrm>
          <a:custGeom>
            <a:avLst/>
            <a:gdLst/>
            <a:ahLst/>
            <a:cxnLst/>
            <a:rect l="l" t="t" r="r" b="b"/>
            <a:pathLst>
              <a:path w="438826" h="438826">
                <a:moveTo>
                  <a:pt x="0" y="0"/>
                </a:moveTo>
                <a:lnTo>
                  <a:pt x="438825" y="0"/>
                </a:lnTo>
                <a:lnTo>
                  <a:pt x="438825"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aphicFrame>
        <p:nvGraphicFramePr>
          <p:cNvPr id="16" name="Таблица 15">
            <a:extLst>
              <a:ext uri="{FF2B5EF4-FFF2-40B4-BE49-F238E27FC236}">
                <a16:creationId xmlns:a16="http://schemas.microsoft.com/office/drawing/2014/main" id="{471B1D49-08A8-4EF4-BA20-5866DD50CAD1}"/>
              </a:ext>
            </a:extLst>
          </p:cNvPr>
          <p:cNvGraphicFramePr>
            <a:graphicFrameLocks noGrp="1"/>
          </p:cNvGraphicFramePr>
          <p:nvPr>
            <p:extLst>
              <p:ext uri="{D42A27DB-BD31-4B8C-83A1-F6EECF244321}">
                <p14:modId xmlns:p14="http://schemas.microsoft.com/office/powerpoint/2010/main" val="642988492"/>
              </p:ext>
            </p:extLst>
          </p:nvPr>
        </p:nvGraphicFramePr>
        <p:xfrm>
          <a:off x="1031640" y="2863434"/>
          <a:ext cx="11506202" cy="7009644"/>
        </p:xfrm>
        <a:graphic>
          <a:graphicData uri="http://schemas.openxmlformats.org/drawingml/2006/table">
            <a:tbl>
              <a:tblPr firstRow="1" firstCol="1" lastRow="1" lastCol="1" bandRow="1" bandCol="1">
                <a:tableStyleId>{5C22544A-7EE6-4342-B048-85BDC9FD1C3A}</a:tableStyleId>
              </a:tblPr>
              <a:tblGrid>
                <a:gridCol w="636149">
                  <a:extLst>
                    <a:ext uri="{9D8B030D-6E8A-4147-A177-3AD203B41FA5}">
                      <a16:colId xmlns:a16="http://schemas.microsoft.com/office/drawing/2014/main" val="2923144454"/>
                    </a:ext>
                  </a:extLst>
                </a:gridCol>
                <a:gridCol w="1831646">
                  <a:extLst>
                    <a:ext uri="{9D8B030D-6E8A-4147-A177-3AD203B41FA5}">
                      <a16:colId xmlns:a16="http://schemas.microsoft.com/office/drawing/2014/main" val="3684129255"/>
                    </a:ext>
                  </a:extLst>
                </a:gridCol>
                <a:gridCol w="1265978">
                  <a:extLst>
                    <a:ext uri="{9D8B030D-6E8A-4147-A177-3AD203B41FA5}">
                      <a16:colId xmlns:a16="http://schemas.microsoft.com/office/drawing/2014/main" val="4262531282"/>
                    </a:ext>
                  </a:extLst>
                </a:gridCol>
                <a:gridCol w="766581">
                  <a:extLst>
                    <a:ext uri="{9D8B030D-6E8A-4147-A177-3AD203B41FA5}">
                      <a16:colId xmlns:a16="http://schemas.microsoft.com/office/drawing/2014/main" val="2161112232"/>
                    </a:ext>
                  </a:extLst>
                </a:gridCol>
                <a:gridCol w="796546">
                  <a:extLst>
                    <a:ext uri="{9D8B030D-6E8A-4147-A177-3AD203B41FA5}">
                      <a16:colId xmlns:a16="http://schemas.microsoft.com/office/drawing/2014/main" val="366098125"/>
                    </a:ext>
                  </a:extLst>
                </a:gridCol>
                <a:gridCol w="766581">
                  <a:extLst>
                    <a:ext uri="{9D8B030D-6E8A-4147-A177-3AD203B41FA5}">
                      <a16:colId xmlns:a16="http://schemas.microsoft.com/office/drawing/2014/main" val="2197830850"/>
                    </a:ext>
                  </a:extLst>
                </a:gridCol>
                <a:gridCol w="766581">
                  <a:extLst>
                    <a:ext uri="{9D8B030D-6E8A-4147-A177-3AD203B41FA5}">
                      <a16:colId xmlns:a16="http://schemas.microsoft.com/office/drawing/2014/main" val="2841667858"/>
                    </a:ext>
                  </a:extLst>
                </a:gridCol>
                <a:gridCol w="843238">
                  <a:extLst>
                    <a:ext uri="{9D8B030D-6E8A-4147-A177-3AD203B41FA5}">
                      <a16:colId xmlns:a16="http://schemas.microsoft.com/office/drawing/2014/main" val="467079944"/>
                    </a:ext>
                  </a:extLst>
                </a:gridCol>
                <a:gridCol w="766581">
                  <a:extLst>
                    <a:ext uri="{9D8B030D-6E8A-4147-A177-3AD203B41FA5}">
                      <a16:colId xmlns:a16="http://schemas.microsoft.com/office/drawing/2014/main" val="1815141322"/>
                    </a:ext>
                  </a:extLst>
                </a:gridCol>
                <a:gridCol w="766581">
                  <a:extLst>
                    <a:ext uri="{9D8B030D-6E8A-4147-A177-3AD203B41FA5}">
                      <a16:colId xmlns:a16="http://schemas.microsoft.com/office/drawing/2014/main" val="3168446384"/>
                    </a:ext>
                  </a:extLst>
                </a:gridCol>
                <a:gridCol w="1149870">
                  <a:extLst>
                    <a:ext uri="{9D8B030D-6E8A-4147-A177-3AD203B41FA5}">
                      <a16:colId xmlns:a16="http://schemas.microsoft.com/office/drawing/2014/main" val="1902263242"/>
                    </a:ext>
                  </a:extLst>
                </a:gridCol>
                <a:gridCol w="1149870">
                  <a:extLst>
                    <a:ext uri="{9D8B030D-6E8A-4147-A177-3AD203B41FA5}">
                      <a16:colId xmlns:a16="http://schemas.microsoft.com/office/drawing/2014/main" val="3116249657"/>
                    </a:ext>
                  </a:extLst>
                </a:gridCol>
              </a:tblGrid>
              <a:tr h="1120574">
                <a:tc gridSpan="2">
                  <a:txBody>
                    <a:bodyPr/>
                    <a:lstStyle/>
                    <a:p>
                      <a:pPr marL="0" indent="0" algn="ctr">
                        <a:lnSpc>
                          <a:spcPct val="100000"/>
                        </a:lnSpc>
                      </a:pPr>
                      <a:r>
                        <a:rPr lang="en-US" sz="1400" dirty="0">
                          <a:effectLst/>
                          <a:latin typeface="Bahnschrift" panose="020B0502040204020203" pitchFamily="34" charset="0"/>
                        </a:rPr>
                        <a:t>Fan</a:t>
                      </a:r>
                      <a:r>
                        <a:rPr lang="uz-Cyrl-UZ" sz="1400" dirty="0">
                          <a:effectLst/>
                          <a:latin typeface="Bahnschrift" panose="020B0502040204020203" pitchFamily="34" charset="0"/>
                        </a:rPr>
                        <a:t>/</a:t>
                      </a:r>
                      <a:r>
                        <a:rPr lang="en-US" sz="1400" dirty="0" err="1">
                          <a:effectLst/>
                          <a:latin typeface="Bahnschrift" panose="020B0502040204020203" pitchFamily="34" charset="0"/>
                        </a:rPr>
                        <a:t>modul</a:t>
                      </a:r>
                      <a:r>
                        <a:rPr lang="en-US" sz="1400" dirty="0">
                          <a:effectLst/>
                          <a:latin typeface="Bahnschrift" panose="020B0502040204020203" pitchFamily="34" charset="0"/>
                        </a:rPr>
                        <a:t> </a:t>
                      </a:r>
                      <a:r>
                        <a:rPr lang="en-US" sz="1400" dirty="0" err="1">
                          <a:effectLst/>
                          <a:latin typeface="Bahnschrift" panose="020B0502040204020203" pitchFamily="34" charset="0"/>
                        </a:rPr>
                        <a:t>kodi</a:t>
                      </a:r>
                      <a:endParaRPr lang="ru-RU" sz="1400" dirty="0">
                        <a:effectLst/>
                        <a:latin typeface="Bahnschrift" panose="020B0502040204020203" pitchFamily="34" charset="0"/>
                      </a:endParaRPr>
                    </a:p>
                    <a:p>
                      <a:pPr marL="0" indent="0" algn="ctr">
                        <a:lnSpc>
                          <a:spcPct val="100000"/>
                        </a:lnSpc>
                      </a:pPr>
                      <a:r>
                        <a:rPr lang="en-US" sz="1400" b="0" dirty="0">
                          <a:effectLst/>
                          <a:latin typeface="Bahnschrift" panose="020B0502040204020203" pitchFamily="34" charset="0"/>
                        </a:rPr>
                        <a:t>DSL2406</a:t>
                      </a:r>
                      <a:endParaRPr lang="ru-RU" sz="1400" b="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gridSpan="2">
                  <a:txBody>
                    <a:bodyPr/>
                    <a:lstStyle/>
                    <a:p>
                      <a:pPr marL="0" indent="0" algn="ctr">
                        <a:lnSpc>
                          <a:spcPct val="100000"/>
                        </a:lnSpc>
                      </a:pPr>
                      <a:r>
                        <a:rPr lang="en-US" sz="1400" dirty="0">
                          <a:effectLst/>
                          <a:latin typeface="Bahnschrift" panose="020B0502040204020203" pitchFamily="34" charset="0"/>
                        </a:rPr>
                        <a:t>Fan</a:t>
                      </a:r>
                      <a:r>
                        <a:rPr lang="uz-Cyrl-UZ" sz="1400" dirty="0">
                          <a:effectLst/>
                          <a:latin typeface="Bahnschrift" panose="020B0502040204020203" pitchFamily="34" charset="0"/>
                        </a:rPr>
                        <a:t>/</a:t>
                      </a:r>
                      <a:r>
                        <a:rPr lang="en-US" sz="1400" dirty="0" err="1">
                          <a:effectLst/>
                          <a:latin typeface="Bahnschrift" panose="020B0502040204020203" pitchFamily="34" charset="0"/>
                        </a:rPr>
                        <a:t>modul</a:t>
                      </a:r>
                      <a:r>
                        <a:rPr lang="en-US" sz="1400" dirty="0">
                          <a:effectLst/>
                          <a:latin typeface="Bahnschrift" panose="020B0502040204020203" pitchFamily="34" charset="0"/>
                        </a:rPr>
                        <a:t> </a:t>
                      </a:r>
                      <a:r>
                        <a:rPr lang="en-US" sz="1400" dirty="0" err="1">
                          <a:effectLst/>
                          <a:latin typeface="Bahnschrift" panose="020B0502040204020203" pitchFamily="34" charset="0"/>
                        </a:rPr>
                        <a:t>turi</a:t>
                      </a:r>
                      <a:endParaRPr lang="en-US" sz="1400" dirty="0">
                        <a:effectLst/>
                        <a:latin typeface="Bahnschrift" panose="020B0502040204020203" pitchFamily="34" charset="0"/>
                      </a:endParaRPr>
                    </a:p>
                    <a:p>
                      <a:pPr marL="0" indent="0" algn="ctr">
                        <a:lnSpc>
                          <a:spcPct val="100000"/>
                        </a:lnSpc>
                      </a:pPr>
                      <a:r>
                        <a:rPr lang="en-US" sz="1400" b="0" u="sng" dirty="0" err="1">
                          <a:effectLst/>
                          <a:latin typeface="Bahnschrift" panose="020B0502040204020203" pitchFamily="34" charset="0"/>
                          <a:ea typeface="Times New Roman" panose="02020603050405020304" pitchFamily="18" charset="0"/>
                        </a:rPr>
                        <a:t>Tanlov</a:t>
                      </a:r>
                      <a:endParaRPr lang="ru-RU" sz="1400" b="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gridSpan="4">
                  <a:txBody>
                    <a:bodyPr/>
                    <a:lstStyle/>
                    <a:p>
                      <a:pPr marL="0" indent="0" algn="ctr">
                        <a:lnSpc>
                          <a:spcPct val="100000"/>
                        </a:lnSpc>
                      </a:pPr>
                      <a:r>
                        <a:rPr lang="en-US" sz="1400" dirty="0" err="1">
                          <a:effectLst/>
                          <a:latin typeface="Bahnschrift" panose="020B0502040204020203" pitchFamily="34" charset="0"/>
                        </a:rPr>
                        <a:t>Ta’lim</a:t>
                      </a:r>
                      <a:r>
                        <a:rPr lang="en-US" sz="1400" dirty="0">
                          <a:effectLst/>
                          <a:latin typeface="Bahnschrift" panose="020B0502040204020203" pitchFamily="34" charset="0"/>
                        </a:rPr>
                        <a:t> </a:t>
                      </a:r>
                      <a:r>
                        <a:rPr lang="en-US" sz="1400" dirty="0" err="1">
                          <a:effectLst/>
                          <a:latin typeface="Bahnschrift" panose="020B0502040204020203" pitchFamily="34" charset="0"/>
                        </a:rPr>
                        <a:t>tili</a:t>
                      </a:r>
                      <a:endParaRPr lang="ru-RU" sz="1400" dirty="0">
                        <a:effectLst/>
                        <a:latin typeface="Bahnschrift" panose="020B0502040204020203" pitchFamily="34" charset="0"/>
                      </a:endParaRPr>
                    </a:p>
                    <a:p>
                      <a:pPr marL="0" indent="0" algn="ctr">
                        <a:lnSpc>
                          <a:spcPct val="100000"/>
                        </a:lnSpc>
                      </a:pPr>
                      <a:r>
                        <a:rPr lang="en-US" sz="1400" b="0" u="sng" dirty="0" err="1">
                          <a:effectLst/>
                          <a:latin typeface="Bahnschrift" panose="020B0502040204020203" pitchFamily="34" charset="0"/>
                        </a:rPr>
                        <a:t>o‘zbek</a:t>
                      </a:r>
                      <a:endParaRPr lang="ru-RU" sz="1400" b="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marL="0" indent="0" algn="ctr">
                        <a:lnSpc>
                          <a:spcPct val="100000"/>
                        </a:lnSpc>
                      </a:pPr>
                      <a:r>
                        <a:rPr lang="en-US" sz="1400" dirty="0" err="1">
                          <a:effectLst/>
                          <a:latin typeface="Bahnschrift" panose="020B0502040204020203" pitchFamily="34" charset="0"/>
                        </a:rPr>
                        <a:t>Ishlab</a:t>
                      </a:r>
                      <a:r>
                        <a:rPr lang="en-US" sz="1400" dirty="0">
                          <a:effectLst/>
                          <a:latin typeface="Bahnschrift" panose="020B0502040204020203" pitchFamily="34" charset="0"/>
                        </a:rPr>
                        <a:t> </a:t>
                      </a:r>
                      <a:r>
                        <a:rPr lang="en-US" sz="1400" dirty="0" err="1">
                          <a:effectLst/>
                          <a:latin typeface="Bahnschrift" panose="020B0502040204020203" pitchFamily="34" charset="0"/>
                        </a:rPr>
                        <a:t>chiqilgan</a:t>
                      </a:r>
                      <a:r>
                        <a:rPr lang="en-US" sz="1400" dirty="0">
                          <a:effectLst/>
                          <a:latin typeface="Bahnschrift" panose="020B0502040204020203" pitchFamily="34" charset="0"/>
                        </a:rPr>
                        <a:t> </a:t>
                      </a:r>
                      <a:r>
                        <a:rPr lang="en-US" sz="1400" dirty="0" err="1">
                          <a:effectLst/>
                          <a:latin typeface="Bahnschrift" panose="020B0502040204020203" pitchFamily="34" charset="0"/>
                        </a:rPr>
                        <a:t>o‘quv</a:t>
                      </a:r>
                      <a:r>
                        <a:rPr lang="en-US" sz="1400" dirty="0">
                          <a:effectLst/>
                          <a:latin typeface="Bahnschrift" panose="020B0502040204020203" pitchFamily="34" charset="0"/>
                        </a:rPr>
                        <a:t> </a:t>
                      </a:r>
                      <a:r>
                        <a:rPr lang="en-US" sz="1400" dirty="0" err="1">
                          <a:effectLst/>
                          <a:latin typeface="Bahnschrift" panose="020B0502040204020203" pitchFamily="34" charset="0"/>
                        </a:rPr>
                        <a:t>yili</a:t>
                      </a:r>
                      <a:endParaRPr lang="ru-RU" sz="1400" dirty="0">
                        <a:effectLst/>
                        <a:latin typeface="Bahnschrift" panose="020B0502040204020203" pitchFamily="34" charset="0"/>
                      </a:endParaRPr>
                    </a:p>
                    <a:p>
                      <a:pPr marL="0" indent="0" algn="ctr">
                        <a:lnSpc>
                          <a:spcPct val="100000"/>
                        </a:lnSpc>
                      </a:pPr>
                      <a:r>
                        <a:rPr lang="uz-Cyrl-UZ" sz="1400" b="0" dirty="0">
                          <a:effectLst/>
                          <a:latin typeface="Bahnschrift" panose="020B0502040204020203" pitchFamily="34" charset="0"/>
                        </a:rPr>
                        <a:t>202</a:t>
                      </a:r>
                      <a:r>
                        <a:rPr lang="en-US" sz="1400" b="0" dirty="0">
                          <a:effectLst/>
                          <a:latin typeface="Bahnschrift" panose="020B0502040204020203" pitchFamily="34" charset="0"/>
                        </a:rPr>
                        <a:t>4</a:t>
                      </a:r>
                      <a:r>
                        <a:rPr lang="uz-Cyrl-UZ" sz="1400" b="0" dirty="0">
                          <a:effectLst/>
                          <a:latin typeface="Bahnschrift" panose="020B0502040204020203" pitchFamily="34" charset="0"/>
                        </a:rPr>
                        <a:t>/2025</a:t>
                      </a:r>
                      <a:endParaRPr lang="ru-RU" sz="1400" b="0" dirty="0">
                        <a:latin typeface="Bahnschrift" panose="020B0502040204020203" pitchFamily="34"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32983862"/>
                  </a:ext>
                </a:extLst>
              </a:tr>
              <a:tr h="537391">
                <a:tc rowSpan="2">
                  <a:txBody>
                    <a:bodyPr/>
                    <a:lstStyle/>
                    <a:p>
                      <a:pPr marL="0" marR="71755" indent="0" algn="ctr">
                        <a:lnSpc>
                          <a:spcPct val="100000"/>
                        </a:lnSpc>
                        <a:spcAft>
                          <a:spcPts val="0"/>
                        </a:spcAft>
                      </a:pPr>
                      <a:r>
                        <a:rPr lang="en-US" sz="1400" dirty="0" err="1">
                          <a:effectLst/>
                          <a:latin typeface="Bahnschrift" panose="020B0502040204020203" pitchFamily="34" charset="0"/>
                        </a:rPr>
                        <a:t>Semestr</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rowSpan="2" gridSpan="2">
                  <a:txBody>
                    <a:bodyPr/>
                    <a:lstStyle/>
                    <a:p>
                      <a:pPr marL="0" indent="0" algn="ctr">
                        <a:lnSpc>
                          <a:spcPct val="100000"/>
                        </a:lnSpc>
                      </a:pPr>
                      <a:r>
                        <a:rPr lang="en-US" sz="1400" dirty="0">
                          <a:effectLst/>
                          <a:latin typeface="Bahnschrift" panose="020B0502040204020203" pitchFamily="34" charset="0"/>
                        </a:rPr>
                        <a:t>Har </a:t>
                      </a:r>
                      <a:r>
                        <a:rPr lang="en-US" sz="1400" dirty="0" err="1">
                          <a:effectLst/>
                          <a:latin typeface="Bahnschrift" panose="020B0502040204020203" pitchFamily="34" charset="0"/>
                        </a:rPr>
                        <a:t>bir</a:t>
                      </a:r>
                      <a:r>
                        <a:rPr lang="en-US" sz="1400" dirty="0">
                          <a:effectLst/>
                          <a:latin typeface="Bahnschrift" panose="020B0502040204020203" pitchFamily="34" charset="0"/>
                        </a:rPr>
                        <a:t> </a:t>
                      </a:r>
                      <a:r>
                        <a:rPr lang="en-US" sz="1400" dirty="0" err="1">
                          <a:effectLst/>
                          <a:latin typeface="Bahnschrift" panose="020B0502040204020203" pitchFamily="34" charset="0"/>
                        </a:rPr>
                        <a:t>semestrdagi</a:t>
                      </a:r>
                      <a:r>
                        <a:rPr lang="en-US" sz="1400" dirty="0">
                          <a:effectLst/>
                          <a:latin typeface="Bahnschrift" panose="020B0502040204020203" pitchFamily="34" charset="0"/>
                        </a:rPr>
                        <a:t> fan/</a:t>
                      </a:r>
                      <a:r>
                        <a:rPr lang="en-US" sz="1400" dirty="0" err="1">
                          <a:effectLst/>
                          <a:latin typeface="Bahnschrift" panose="020B0502040204020203" pitchFamily="34" charset="0"/>
                        </a:rPr>
                        <a:t>modulning</a:t>
                      </a:r>
                      <a:r>
                        <a:rPr lang="en-US" sz="1400" dirty="0">
                          <a:effectLst/>
                          <a:latin typeface="Bahnschrift" panose="020B0502040204020203" pitchFamily="34" charset="0"/>
                        </a:rPr>
                        <a:t> </a:t>
                      </a:r>
                      <a:r>
                        <a:rPr lang="en-US" sz="1400" dirty="0" err="1">
                          <a:effectLst/>
                          <a:latin typeface="Bahnschrift" panose="020B0502040204020203" pitchFamily="34" charset="0"/>
                        </a:rPr>
                        <a:t>nomi</a:t>
                      </a:r>
                      <a:endParaRPr lang="ru-RU" sz="1400" dirty="0">
                        <a:effectLst/>
                        <a:latin typeface="Bahnschrift" panose="020B0502040204020203" pitchFamily="34" charset="0"/>
                        <a:ea typeface="Times New Roman" panose="02020603050405020304" pitchFamily="18" charset="0"/>
                      </a:endParaRPr>
                    </a:p>
                  </a:txBody>
                  <a:tcPr marL="0" marR="0" marT="0" marB="0" anchor="ctr"/>
                </a:tc>
                <a:tc rowSpan="2" hMerge="1">
                  <a:txBody>
                    <a:bodyPr/>
                    <a:lstStyle/>
                    <a:p>
                      <a:endParaRPr lang="ru-RU"/>
                    </a:p>
                  </a:txBody>
                  <a:tcPr/>
                </a:tc>
                <a:tc rowSpan="2">
                  <a:txBody>
                    <a:bodyPr/>
                    <a:lstStyle/>
                    <a:p>
                      <a:pPr marL="0" marR="71755" indent="0" algn="ctr">
                        <a:lnSpc>
                          <a:spcPct val="100000"/>
                        </a:lnSpc>
                        <a:spcAft>
                          <a:spcPts val="0"/>
                        </a:spcAft>
                      </a:pPr>
                      <a:r>
                        <a:rPr lang="uz-Cyrl-UZ" sz="1400" dirty="0">
                          <a:effectLst/>
                          <a:latin typeface="Bahnschrift" panose="020B0502040204020203" pitchFamily="34" charset="0"/>
                        </a:rPr>
                        <a:t>ECTS - </a:t>
                      </a:r>
                      <a:r>
                        <a:rPr lang="en-US" sz="1400" dirty="0" err="1">
                          <a:effectLst/>
                          <a:latin typeface="Bahnschrift" panose="020B0502040204020203" pitchFamily="34" charset="0"/>
                        </a:rPr>
                        <a:t>Kreditlar</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rowSpan="2">
                  <a:txBody>
                    <a:bodyPr/>
                    <a:lstStyle/>
                    <a:p>
                      <a:pPr marL="0" marR="71755" indent="0" algn="ctr">
                        <a:lnSpc>
                          <a:spcPct val="100000"/>
                        </a:lnSpc>
                        <a:spcAft>
                          <a:spcPts val="0"/>
                        </a:spcAft>
                      </a:pPr>
                      <a:r>
                        <a:rPr lang="en-US" sz="1400" dirty="0" err="1">
                          <a:effectLst/>
                          <a:latin typeface="Bahnschrift" panose="020B0502040204020203" pitchFamily="34" charset="0"/>
                        </a:rPr>
                        <a:t>Haftalik</a:t>
                      </a:r>
                      <a:r>
                        <a:rPr lang="en-US" sz="1400" dirty="0">
                          <a:effectLst/>
                          <a:latin typeface="Bahnschrift" panose="020B0502040204020203" pitchFamily="34" charset="0"/>
                        </a:rPr>
                        <a:t> </a:t>
                      </a:r>
                      <a:r>
                        <a:rPr lang="en-US" sz="1400" dirty="0" err="1">
                          <a:effectLst/>
                          <a:latin typeface="Bahnschrift" panose="020B0502040204020203" pitchFamily="34" charset="0"/>
                        </a:rPr>
                        <a:t>dars</a:t>
                      </a:r>
                      <a:r>
                        <a:rPr lang="en-US" sz="1400" dirty="0">
                          <a:effectLst/>
                          <a:latin typeface="Bahnschrift" panose="020B0502040204020203" pitchFamily="34" charset="0"/>
                        </a:rPr>
                        <a:t> </a:t>
                      </a:r>
                      <a:r>
                        <a:rPr lang="en-US" sz="1400" dirty="0" err="1">
                          <a:effectLst/>
                          <a:latin typeface="Bahnschrift" panose="020B0502040204020203" pitchFamily="34" charset="0"/>
                        </a:rPr>
                        <a:t>soatlari</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gridSpan="5">
                  <a:txBody>
                    <a:bodyPr/>
                    <a:lstStyle/>
                    <a:p>
                      <a:pPr marL="0" indent="0" algn="ctr">
                        <a:lnSpc>
                          <a:spcPct val="100000"/>
                        </a:lnSpc>
                      </a:pPr>
                      <a:r>
                        <a:rPr lang="en-US" sz="1400" dirty="0" err="1">
                          <a:effectLst/>
                          <a:latin typeface="Bahnschrift" panose="020B0502040204020203" pitchFamily="34" charset="0"/>
                        </a:rPr>
                        <a:t>O‘quv</a:t>
                      </a:r>
                      <a:r>
                        <a:rPr lang="en-US" sz="1400" dirty="0">
                          <a:effectLst/>
                          <a:latin typeface="Bahnschrift" panose="020B0502040204020203" pitchFamily="34" charset="0"/>
                        </a:rPr>
                        <a:t> </a:t>
                      </a:r>
                      <a:r>
                        <a:rPr lang="en-US" sz="1400" dirty="0" err="1">
                          <a:effectLst/>
                          <a:latin typeface="Bahnschrift" panose="020B0502040204020203" pitchFamily="34" charset="0"/>
                        </a:rPr>
                        <a:t>mashg‘ulotlari</a:t>
                      </a:r>
                      <a:r>
                        <a:rPr lang="uz-Cyrl-UZ" sz="1400" dirty="0">
                          <a:effectLst/>
                          <a:latin typeface="Bahnschrift" panose="020B0502040204020203" pitchFamily="34" charset="0"/>
                        </a:rPr>
                        <a:t> (</a:t>
                      </a:r>
                      <a:r>
                        <a:rPr lang="en-US" sz="1400" dirty="0" err="1">
                          <a:effectLst/>
                          <a:latin typeface="Bahnschrift" panose="020B0502040204020203" pitchFamily="34" charset="0"/>
                        </a:rPr>
                        <a:t>soat</a:t>
                      </a:r>
                      <a:r>
                        <a:rPr lang="uz-Cyrl-UZ" sz="1400" dirty="0">
                          <a:effectLst/>
                          <a:latin typeface="Bahnschrift" panose="020B0502040204020203" pitchFamily="34" charset="0"/>
                        </a:rPr>
                        <a:t>)</a:t>
                      </a:r>
                      <a:endParaRPr lang="ru-RU" sz="140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marL="0" marR="71755" indent="0" algn="ctr">
                        <a:lnSpc>
                          <a:spcPct val="100000"/>
                        </a:lnSpc>
                        <a:spcAft>
                          <a:spcPts val="0"/>
                        </a:spcAft>
                      </a:pPr>
                      <a:r>
                        <a:rPr lang="en-US" sz="1400" dirty="0" err="1">
                          <a:effectLst/>
                          <a:latin typeface="Bahnschrift" panose="020B0502040204020203" pitchFamily="34" charset="0"/>
                        </a:rPr>
                        <a:t>Mustaqil</a:t>
                      </a:r>
                      <a:r>
                        <a:rPr lang="en-US" sz="1400" dirty="0">
                          <a:effectLst/>
                          <a:latin typeface="Bahnschrift" panose="020B0502040204020203" pitchFamily="34" charset="0"/>
                        </a:rPr>
                        <a:t> </a:t>
                      </a:r>
                      <a:r>
                        <a:rPr lang="en-US" sz="1400" dirty="0" err="1">
                          <a:effectLst/>
                          <a:latin typeface="Bahnschrift" panose="020B0502040204020203" pitchFamily="34" charset="0"/>
                        </a:rPr>
                        <a:t>ta’lim</a:t>
                      </a:r>
                      <a:endParaRPr lang="ru-RU" sz="1400" dirty="0">
                        <a:effectLst/>
                        <a:latin typeface="Bahnschrift" panose="020B0502040204020203" pitchFamily="34" charset="0"/>
                      </a:endParaRPr>
                    </a:p>
                    <a:p>
                      <a:pPr marL="0" marR="71755" indent="0" algn="ctr">
                        <a:lnSpc>
                          <a:spcPct val="100000"/>
                        </a:lnSpc>
                        <a:spcAft>
                          <a:spcPts val="0"/>
                        </a:spcAft>
                      </a:pPr>
                      <a:r>
                        <a:rPr lang="uz-Cyrl-UZ" sz="1400" dirty="0">
                          <a:effectLst/>
                          <a:latin typeface="Bahnschrift" panose="020B0502040204020203" pitchFamily="34" charset="0"/>
                        </a:rPr>
                        <a:t>(</a:t>
                      </a:r>
                      <a:r>
                        <a:rPr lang="en-US" sz="1400" dirty="0" err="1">
                          <a:effectLst/>
                          <a:latin typeface="Bahnschrift" panose="020B0502040204020203" pitchFamily="34" charset="0"/>
                        </a:rPr>
                        <a:t>soat</a:t>
                      </a:r>
                      <a:r>
                        <a:rPr lang="uz-Cyrl-UZ" sz="1400" dirty="0">
                          <a:effectLst/>
                          <a:latin typeface="Bahnschrift" panose="020B0502040204020203" pitchFamily="34" charset="0"/>
                        </a:rPr>
                        <a:t>)</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rowSpan="2">
                  <a:txBody>
                    <a:bodyPr/>
                    <a:lstStyle/>
                    <a:p>
                      <a:pPr marL="0" marR="71755" indent="0" algn="ctr">
                        <a:lnSpc>
                          <a:spcPct val="100000"/>
                        </a:lnSpc>
                        <a:spcAft>
                          <a:spcPts val="0"/>
                        </a:spcAft>
                      </a:pPr>
                      <a:r>
                        <a:rPr lang="en-US" sz="1400" dirty="0">
                          <a:effectLst/>
                          <a:latin typeface="Bahnschrift" panose="020B0502040204020203" pitchFamily="34" charset="0"/>
                        </a:rPr>
                        <a:t>Jami </a:t>
                      </a:r>
                      <a:r>
                        <a:rPr lang="en-US" sz="1400" dirty="0" err="1">
                          <a:effectLst/>
                          <a:latin typeface="Bahnschrift" panose="020B0502040204020203" pitchFamily="34" charset="0"/>
                        </a:rPr>
                        <a:t>yuklama</a:t>
                      </a:r>
                      <a:endParaRPr lang="ru-RU" sz="1400" dirty="0">
                        <a:effectLst/>
                        <a:latin typeface="Bahnschrift" panose="020B0502040204020203" pitchFamily="34" charset="0"/>
                      </a:endParaRPr>
                    </a:p>
                    <a:p>
                      <a:pPr marL="0" marR="71755" indent="0" algn="ctr">
                        <a:lnSpc>
                          <a:spcPct val="100000"/>
                        </a:lnSpc>
                        <a:spcAft>
                          <a:spcPts val="0"/>
                        </a:spcAft>
                      </a:pPr>
                      <a:r>
                        <a:rPr lang="uz-Cyrl-UZ" sz="1400" dirty="0">
                          <a:effectLst/>
                          <a:latin typeface="Bahnschrift" panose="020B0502040204020203" pitchFamily="34" charset="0"/>
                        </a:rPr>
                        <a:t>(</a:t>
                      </a:r>
                      <a:r>
                        <a:rPr lang="en-US" sz="1400" dirty="0" err="1">
                          <a:effectLst/>
                          <a:latin typeface="Bahnschrift" panose="020B0502040204020203" pitchFamily="34" charset="0"/>
                        </a:rPr>
                        <a:t>soat</a:t>
                      </a:r>
                      <a:r>
                        <a:rPr lang="uz-Cyrl-UZ" sz="1400" dirty="0">
                          <a:effectLst/>
                          <a:latin typeface="Bahnschrift" panose="020B0502040204020203" pitchFamily="34" charset="0"/>
                        </a:rPr>
                        <a:t>)</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extLst>
                  <a:ext uri="{0D108BD9-81ED-4DB2-BD59-A6C34878D82A}">
                    <a16:rowId xmlns:a16="http://schemas.microsoft.com/office/drawing/2014/main" val="776808199"/>
                  </a:ext>
                </a:extLst>
              </a:tr>
              <a:tr h="3202115">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71755" indent="0" algn="ctr">
                        <a:lnSpc>
                          <a:spcPct val="100000"/>
                        </a:lnSpc>
                      </a:pPr>
                      <a:r>
                        <a:rPr lang="en-US" sz="1400" dirty="0">
                          <a:effectLst/>
                          <a:latin typeface="Bahnschrift" panose="020B0502040204020203" pitchFamily="34" charset="0"/>
                        </a:rPr>
                        <a:t>Jami:</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a:txBody>
                    <a:bodyPr/>
                    <a:lstStyle/>
                    <a:p>
                      <a:pPr marL="0" marR="71755" indent="0" algn="ctr">
                        <a:lnSpc>
                          <a:spcPct val="100000"/>
                        </a:lnSpc>
                        <a:spcAft>
                          <a:spcPts val="0"/>
                        </a:spcAft>
                      </a:pPr>
                      <a:r>
                        <a:rPr lang="en-US" sz="1400" dirty="0" err="1">
                          <a:effectLst/>
                          <a:latin typeface="Bahnschrift" panose="020B0502040204020203" pitchFamily="34" charset="0"/>
                        </a:rPr>
                        <a:t>Ma’ruza</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a:txBody>
                    <a:bodyPr/>
                    <a:lstStyle/>
                    <a:p>
                      <a:pPr marL="0" marR="71755" algn="ctr">
                        <a:lnSpc>
                          <a:spcPct val="100000"/>
                        </a:lnSpc>
                        <a:spcAft>
                          <a:spcPts val="0"/>
                        </a:spcAft>
                      </a:pPr>
                      <a:r>
                        <a:rPr lang="en-US" sz="1400" dirty="0" err="1">
                          <a:effectLst/>
                          <a:latin typeface="Bahnschrift" panose="020B0502040204020203" pitchFamily="34" charset="0"/>
                        </a:rPr>
                        <a:t>Amaliy</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a:txBody>
                    <a:bodyPr/>
                    <a:lstStyle/>
                    <a:p>
                      <a:pPr marL="0" marR="71755" indent="0" algn="ctr">
                        <a:lnSpc>
                          <a:spcPct val="100000"/>
                        </a:lnSpc>
                        <a:spcAft>
                          <a:spcPts val="0"/>
                        </a:spcAft>
                      </a:pPr>
                      <a:r>
                        <a:rPr lang="en-US" sz="1400" dirty="0" err="1">
                          <a:effectLst/>
                          <a:latin typeface="Bahnschrift" panose="020B0502040204020203" pitchFamily="34" charset="0"/>
                        </a:rPr>
                        <a:t>Laboratoriya</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a:txBody>
                    <a:bodyPr/>
                    <a:lstStyle/>
                    <a:p>
                      <a:pPr marL="0" marR="71755" indent="0" algn="ctr">
                        <a:lnSpc>
                          <a:spcPct val="100000"/>
                        </a:lnSpc>
                        <a:spcAft>
                          <a:spcPts val="0"/>
                        </a:spcAft>
                      </a:pPr>
                      <a:r>
                        <a:rPr lang="fr-FR" sz="1400" dirty="0">
                          <a:effectLst/>
                          <a:latin typeface="Bahnschrift" panose="020B0502040204020203" pitchFamily="34" charset="0"/>
                        </a:rPr>
                        <a:t>Seminar</a:t>
                      </a:r>
                      <a:endParaRPr lang="ru-RU" sz="1400" dirty="0">
                        <a:effectLst/>
                        <a:latin typeface="Bahnschrift" panose="020B0502040204020203" pitchFamily="34" charset="0"/>
                        <a:ea typeface="Times New Roman" panose="02020603050405020304" pitchFamily="18" charset="0"/>
                      </a:endParaRPr>
                    </a:p>
                  </a:txBody>
                  <a:tcPr marL="0" marR="0" marT="0" marB="0" vert="vert270" anchor="ct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405839061"/>
                  </a:ext>
                </a:extLst>
              </a:tr>
              <a:tr h="1074782">
                <a:tc>
                  <a:txBody>
                    <a:bodyPr/>
                    <a:lstStyle/>
                    <a:p>
                      <a:pPr algn="ctr">
                        <a:lnSpc>
                          <a:spcPct val="100000"/>
                        </a:lnSpc>
                      </a:pPr>
                      <a:r>
                        <a:rPr lang="en-US" sz="1400" dirty="0">
                          <a:effectLst/>
                          <a:latin typeface="Bahnschrift" panose="020B0502040204020203" pitchFamily="34" charset="0"/>
                        </a:rPr>
                        <a:t>4</a:t>
                      </a:r>
                      <a:endParaRPr lang="ru-RU" sz="1400" dirty="0">
                        <a:effectLst/>
                        <a:latin typeface="Bahnschrift" panose="020B0502040204020203" pitchFamily="34" charset="0"/>
                        <a:ea typeface="Calibri" panose="020F0502020204030204" pitchFamily="34" charset="0"/>
                      </a:endParaRPr>
                    </a:p>
                  </a:txBody>
                  <a:tcPr marL="0" marR="0" marT="0" marB="0" anchor="ctr"/>
                </a:tc>
                <a:tc gridSpan="2">
                  <a:txBody>
                    <a:bodyPr/>
                    <a:lstStyle/>
                    <a:p>
                      <a:pPr marL="0" indent="0" algn="ctr">
                        <a:lnSpc>
                          <a:spcPct val="100000"/>
                        </a:lnSpc>
                      </a:pPr>
                      <a:r>
                        <a:rPr lang="en-US" sz="1400" dirty="0">
                          <a:effectLst/>
                          <a:latin typeface="Bahnschrift" panose="020B0502040204020203" pitchFamily="34" charset="0"/>
                        </a:rPr>
                        <a:t>Web </a:t>
                      </a:r>
                      <a:r>
                        <a:rPr lang="en-US" sz="1400" dirty="0" err="1">
                          <a:effectLst/>
                          <a:latin typeface="Bahnschrift" panose="020B0502040204020203" pitchFamily="34" charset="0"/>
                        </a:rPr>
                        <a:t>sahifalar</a:t>
                      </a:r>
                      <a:r>
                        <a:rPr lang="en-US" sz="1400" dirty="0">
                          <a:effectLst/>
                          <a:latin typeface="Bahnschrift" panose="020B0502040204020203" pitchFamily="34" charset="0"/>
                        </a:rPr>
                        <a:t> </a:t>
                      </a:r>
                      <a:r>
                        <a:rPr lang="en-US" sz="1400" dirty="0" err="1">
                          <a:effectLst/>
                          <a:latin typeface="Bahnschrift" panose="020B0502040204020203" pitchFamily="34" charset="0"/>
                        </a:rPr>
                        <a:t>verstkasi</a:t>
                      </a:r>
                      <a:endParaRPr lang="ru-RU" sz="140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a:txBody>
                    <a:bodyPr/>
                    <a:lstStyle/>
                    <a:p>
                      <a:pPr marL="0" indent="0" algn="ctr">
                        <a:lnSpc>
                          <a:spcPct val="100000"/>
                        </a:lnSpc>
                      </a:pPr>
                      <a:r>
                        <a:rPr lang="en-US" sz="1400" dirty="0">
                          <a:effectLst/>
                          <a:latin typeface="Bahnschrift" panose="020B0502040204020203" pitchFamily="34" charset="0"/>
                        </a:rPr>
                        <a:t> </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0" indent="0" algn="ctr">
                        <a:lnSpc>
                          <a:spcPct val="100000"/>
                        </a:lnSpc>
                      </a:pPr>
                      <a:r>
                        <a:rPr lang="en-US" sz="1400" dirty="0">
                          <a:effectLst/>
                          <a:latin typeface="Bahnschrift" panose="020B0502040204020203" pitchFamily="34" charset="0"/>
                        </a:rPr>
                        <a:t>6</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90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20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40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30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a:t>
                      </a:r>
                      <a:endParaRPr lang="ru-RU" sz="1400" dirty="0">
                        <a:effectLst/>
                        <a:latin typeface="Bahnschrift" panose="020B0502040204020203" pitchFamily="34" charset="0"/>
                        <a:ea typeface="Calibri" panose="020F0502020204030204" pitchFamily="34"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90</a:t>
                      </a:r>
                      <a:endParaRPr lang="ru-RU" sz="1400" dirty="0">
                        <a:effectLst/>
                        <a:latin typeface="Bahnschrift" panose="020B0502040204020203" pitchFamily="34" charset="0"/>
                        <a:ea typeface="Calibri" panose="020F0502020204030204" pitchFamily="34"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180</a:t>
                      </a:r>
                      <a:endParaRPr lang="ru-RU" sz="1400" dirty="0">
                        <a:effectLst/>
                        <a:latin typeface="Bahnschrift" panose="020B0502040204020203" pitchFamily="34" charset="0"/>
                        <a:ea typeface="Calibri" panose="020F0502020204030204" pitchFamily="34" charset="0"/>
                      </a:endParaRPr>
                    </a:p>
                  </a:txBody>
                  <a:tcPr marL="0" marR="0" marT="0" marB="0" anchor="ctr"/>
                </a:tc>
                <a:extLst>
                  <a:ext uri="{0D108BD9-81ED-4DB2-BD59-A6C34878D82A}">
                    <a16:rowId xmlns:a16="http://schemas.microsoft.com/office/drawing/2014/main" val="3598261539"/>
                  </a:ext>
                </a:extLst>
              </a:tr>
              <a:tr h="1074782">
                <a:tc>
                  <a:txBody>
                    <a:bodyPr/>
                    <a:lstStyle/>
                    <a:p>
                      <a:pPr algn="ctr">
                        <a:lnSpc>
                          <a:spcPct val="100000"/>
                        </a:lnSpc>
                      </a:pPr>
                      <a:r>
                        <a:rPr lang="ru-RU" sz="1400" dirty="0">
                          <a:effectLst/>
                          <a:latin typeface="Bahnschrift" panose="020B0502040204020203" pitchFamily="34" charset="0"/>
                        </a:rPr>
                        <a:t> </a:t>
                      </a:r>
                      <a:endParaRPr lang="ru-RU" sz="1400" dirty="0">
                        <a:effectLst/>
                        <a:latin typeface="Bahnschrift" panose="020B0502040204020203" pitchFamily="34" charset="0"/>
                        <a:ea typeface="Calibri" panose="020F0502020204030204" pitchFamily="34" charset="0"/>
                      </a:endParaRPr>
                    </a:p>
                  </a:txBody>
                  <a:tcPr marL="0" marR="0" marT="0" marB="0" anchor="ctr"/>
                </a:tc>
                <a:tc gridSpan="2">
                  <a:txBody>
                    <a:bodyPr/>
                    <a:lstStyle/>
                    <a:p>
                      <a:pPr marL="0" indent="0" algn="ctr">
                        <a:lnSpc>
                          <a:spcPct val="100000"/>
                        </a:lnSpc>
                      </a:pPr>
                      <a:r>
                        <a:rPr lang="en-US" sz="1400" dirty="0">
                          <a:effectLst/>
                          <a:latin typeface="Bahnschrift" panose="020B0502040204020203" pitchFamily="34" charset="0"/>
                        </a:rPr>
                        <a:t>Jami:</a:t>
                      </a:r>
                      <a:endParaRPr lang="ru-RU" sz="1400" dirty="0">
                        <a:effectLst/>
                        <a:latin typeface="Bahnschrift" panose="020B0502040204020203" pitchFamily="34" charset="0"/>
                        <a:ea typeface="Times New Roman" panose="02020603050405020304" pitchFamily="18" charset="0"/>
                      </a:endParaRPr>
                    </a:p>
                  </a:txBody>
                  <a:tcPr marL="0" marR="0" marT="0" marB="0" anchor="ctr"/>
                </a:tc>
                <a:tc hMerge="1">
                  <a:txBody>
                    <a:bodyPr/>
                    <a:lstStyle/>
                    <a:p>
                      <a:endParaRPr lang="ru-RU"/>
                    </a:p>
                  </a:txBody>
                  <a:tcPr/>
                </a:tc>
                <a:tc>
                  <a:txBody>
                    <a:bodyPr/>
                    <a:lstStyle/>
                    <a:p>
                      <a:pPr marL="0" indent="0" algn="ctr">
                        <a:lnSpc>
                          <a:spcPct val="100000"/>
                        </a:lnSpc>
                      </a:pPr>
                      <a:r>
                        <a:rPr lang="en-US" sz="1400" dirty="0">
                          <a:effectLst/>
                          <a:latin typeface="Bahnschrift" panose="020B0502040204020203" pitchFamily="34" charset="0"/>
                        </a:rPr>
                        <a:t>6</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0" indent="0" algn="ctr">
                        <a:lnSpc>
                          <a:spcPct val="100000"/>
                        </a:lnSpc>
                      </a:pPr>
                      <a:r>
                        <a:rPr lang="en-US" sz="1400" dirty="0">
                          <a:effectLst/>
                          <a:latin typeface="Bahnschrift" panose="020B0502040204020203" pitchFamily="34" charset="0"/>
                        </a:rPr>
                        <a:t>6</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90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20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40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algn="ctr">
                        <a:lnSpc>
                          <a:spcPct val="100000"/>
                        </a:lnSpc>
                      </a:pPr>
                      <a:r>
                        <a:rPr lang="en-US" sz="1400" dirty="0">
                          <a:effectLst/>
                          <a:latin typeface="Bahnschrift" panose="020B0502040204020203" pitchFamily="34" charset="0"/>
                        </a:rPr>
                        <a:t>30</a:t>
                      </a:r>
                      <a:endParaRPr lang="ru-RU" sz="1400" dirty="0">
                        <a:effectLst/>
                        <a:latin typeface="Bahnschrift" panose="020B0502040204020203" pitchFamily="34" charset="0"/>
                        <a:ea typeface="Times New Roman" panose="02020603050405020304" pitchFamily="18"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a:t>
                      </a:r>
                      <a:endParaRPr lang="ru-RU" sz="1400" dirty="0">
                        <a:effectLst/>
                        <a:latin typeface="Bahnschrift" panose="020B0502040204020203" pitchFamily="34" charset="0"/>
                        <a:ea typeface="Calibri" panose="020F0502020204030204" pitchFamily="34"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90</a:t>
                      </a:r>
                      <a:endParaRPr lang="ru-RU" sz="1400" dirty="0">
                        <a:effectLst/>
                        <a:latin typeface="Bahnschrift" panose="020B0502040204020203" pitchFamily="34" charset="0"/>
                        <a:ea typeface="Calibri" panose="020F0502020204030204" pitchFamily="34" charset="0"/>
                      </a:endParaRPr>
                    </a:p>
                  </a:txBody>
                  <a:tcPr marL="0" marR="0" marT="0" marB="0" anchor="ctr"/>
                </a:tc>
                <a:tc>
                  <a:txBody>
                    <a:bodyPr/>
                    <a:lstStyle/>
                    <a:p>
                      <a:pPr marL="2540" marR="88900" algn="ctr">
                        <a:lnSpc>
                          <a:spcPct val="100000"/>
                        </a:lnSpc>
                        <a:spcBef>
                          <a:spcPts val="200"/>
                        </a:spcBef>
                        <a:spcAft>
                          <a:spcPts val="200"/>
                        </a:spcAft>
                      </a:pPr>
                      <a:r>
                        <a:rPr lang="en-US" sz="1400" dirty="0">
                          <a:effectLst/>
                          <a:latin typeface="Bahnschrift" panose="020B0502040204020203" pitchFamily="34" charset="0"/>
                        </a:rPr>
                        <a:t>180</a:t>
                      </a:r>
                      <a:endParaRPr lang="ru-RU" sz="1400" dirty="0">
                        <a:effectLst/>
                        <a:latin typeface="Bahnschrift" panose="020B0502040204020203" pitchFamily="34" charset="0"/>
                        <a:ea typeface="Calibri" panose="020F0502020204030204" pitchFamily="34" charset="0"/>
                      </a:endParaRPr>
                    </a:p>
                  </a:txBody>
                  <a:tcPr marL="0" marR="0" marT="0" marB="0" anchor="ctr"/>
                </a:tc>
                <a:extLst>
                  <a:ext uri="{0D108BD9-81ED-4DB2-BD59-A6C34878D82A}">
                    <a16:rowId xmlns:a16="http://schemas.microsoft.com/office/drawing/2014/main" val="1260216847"/>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1898347" y="4295215"/>
            <a:ext cx="22247141" cy="4488020"/>
            <a:chOff x="0" y="0"/>
            <a:chExt cx="5302669" cy="1069732"/>
          </a:xfrm>
        </p:grpSpPr>
        <p:sp>
          <p:nvSpPr>
            <p:cNvPr id="3" name="Freeform 3"/>
            <p:cNvSpPr/>
            <p:nvPr/>
          </p:nvSpPr>
          <p:spPr>
            <a:xfrm>
              <a:off x="0" y="0"/>
              <a:ext cx="5302669" cy="1069732"/>
            </a:xfrm>
            <a:custGeom>
              <a:avLst/>
              <a:gdLst/>
              <a:ahLst/>
              <a:cxnLst/>
              <a:rect l="l" t="t" r="r" b="b"/>
              <a:pathLst>
                <a:path w="5302669" h="1069732">
                  <a:moveTo>
                    <a:pt x="0" y="0"/>
                  </a:moveTo>
                  <a:lnTo>
                    <a:pt x="5302669" y="0"/>
                  </a:lnTo>
                  <a:lnTo>
                    <a:pt x="5302669" y="1069732"/>
                  </a:lnTo>
                  <a:lnTo>
                    <a:pt x="0" y="1069732"/>
                  </a:lnTo>
                  <a:close/>
                </a:path>
              </a:pathLst>
            </a:custGeom>
            <a:gradFill rotWithShape="1">
              <a:gsLst>
                <a:gs pos="0">
                  <a:srgbClr val="3428BA">
                    <a:alpha val="100000"/>
                  </a:srgbClr>
                </a:gs>
                <a:gs pos="100000">
                  <a:srgbClr val="5FA2DB">
                    <a:alpha val="100000"/>
                  </a:srgbClr>
                </a:gs>
              </a:gsLst>
              <a:lin ang="0"/>
            </a:gradFill>
          </p:spPr>
        </p:sp>
        <p:sp>
          <p:nvSpPr>
            <p:cNvPr id="4" name="TextBox 4"/>
            <p:cNvSpPr txBox="1"/>
            <p:nvPr/>
          </p:nvSpPr>
          <p:spPr>
            <a:xfrm>
              <a:off x="0" y="-38100"/>
              <a:ext cx="5302669" cy="110783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834017" y="1913509"/>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sp>
        <p:nvSpPr>
          <p:cNvPr id="6" name="AutoShape 6"/>
          <p:cNvSpPr/>
          <p:nvPr/>
        </p:nvSpPr>
        <p:spPr>
          <a:xfrm flipV="1">
            <a:off x="7955188" y="3958094"/>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7" name="Freeform 7"/>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4329344" y="660436"/>
            <a:ext cx="3518635" cy="3518635"/>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2952118" y="4664375"/>
            <a:ext cx="13890820" cy="4076885"/>
          </a:xfrm>
          <a:prstGeom prst="rect">
            <a:avLst/>
          </a:prstGeom>
        </p:spPr>
        <p:txBody>
          <a:bodyPr lIns="0" tIns="0" rIns="0" bIns="0" rtlCol="0" anchor="t">
            <a:spAutoFit/>
          </a:bodyPr>
          <a:lstStyle/>
          <a:p>
            <a:pPr algn="ctr">
              <a:lnSpc>
                <a:spcPts val="3205"/>
              </a:lnSpc>
              <a:spcBef>
                <a:spcPct val="0"/>
              </a:spcBef>
            </a:pPr>
            <a:r>
              <a:rPr lang="en-US" sz="2289" dirty="0">
                <a:solidFill>
                  <a:srgbClr val="FFFFFF"/>
                </a:solidFill>
                <a:latin typeface="Bahnschrift" panose="020B0502040204020203" pitchFamily="34" charset="0"/>
                <a:ea typeface="Canva Sans"/>
                <a:cs typeface="Canva Sans"/>
                <a:sym typeface="Canva Sans"/>
              </a:rPr>
              <a:t>“Web </a:t>
            </a:r>
            <a:r>
              <a:rPr lang="en-US" sz="2289" dirty="0" err="1">
                <a:solidFill>
                  <a:srgbClr val="FFFFFF"/>
                </a:solidFill>
                <a:latin typeface="Bahnschrift" panose="020B0502040204020203" pitchFamily="34" charset="0"/>
                <a:ea typeface="Canva Sans"/>
                <a:cs typeface="Canva Sans"/>
                <a:sym typeface="Canva Sans"/>
              </a:rPr>
              <a:t>dasturlash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fanini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o‘qitishdan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maqsad</a:t>
            </a:r>
            <a:r>
              <a:rPr lang="en-US" sz="2289" dirty="0">
                <a:solidFill>
                  <a:srgbClr val="FFFFFF"/>
                </a:solidFill>
                <a:latin typeface="Bahnschrift" panose="020B0502040204020203" pitchFamily="34" charset="0"/>
                <a:ea typeface="Canva Sans"/>
                <a:cs typeface="Canva Sans"/>
                <a:sym typeface="Canva Sans"/>
              </a:rPr>
              <a:t> — </a:t>
            </a:r>
            <a:r>
              <a:rPr lang="en-US" sz="2289" dirty="0" err="1">
                <a:solidFill>
                  <a:srgbClr val="FFFFFF"/>
                </a:solidFill>
                <a:latin typeface="Bahnschrift" panose="020B0502040204020203" pitchFamily="34" charset="0"/>
                <a:ea typeface="Canva Sans"/>
                <a:cs typeface="Canva Sans"/>
                <a:sym typeface="Canva Sans"/>
              </a:rPr>
              <a:t>talabalarga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veb-saytlar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veb-ilovalarni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yaratish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uchun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zarur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bo‘lgan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dasturlash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asoslari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texnologiyalar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vositalarni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xususan</a:t>
            </a:r>
            <a:r>
              <a:rPr lang="en-US" sz="2289" dirty="0">
                <a:solidFill>
                  <a:srgbClr val="FFFFFF"/>
                </a:solidFill>
                <a:latin typeface="Bahnschrift" panose="020B0502040204020203" pitchFamily="34" charset="0"/>
                <a:ea typeface="Canva Sans"/>
                <a:cs typeface="Canva Sans"/>
                <a:sym typeface="Canva Sans"/>
              </a:rPr>
              <a:t> PHP </a:t>
            </a:r>
            <a:r>
              <a:rPr lang="en-US" sz="2289" dirty="0" err="1">
                <a:solidFill>
                  <a:srgbClr val="FFFFFF"/>
                </a:solidFill>
                <a:latin typeface="Bahnschrift" panose="020B0502040204020203" pitchFamily="34" charset="0"/>
                <a:ea typeface="Canva Sans"/>
                <a:cs typeface="Canva Sans"/>
                <a:sym typeface="Canva Sans"/>
              </a:rPr>
              <a:t>dasturlash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tilini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o‘rgatish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orqali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ularning</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mustaqil</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ravishda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zamonaviy</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samarali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funksional</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veb-resurslar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ishlab</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chiqish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ko‘nikmalarini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shakllantirishdir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Ushbu</a:t>
            </a:r>
            <a:r>
              <a:rPr lang="en-US" sz="2289" dirty="0">
                <a:solidFill>
                  <a:srgbClr val="FFFFFF"/>
                </a:solidFill>
                <a:latin typeface="Bahnschrift" panose="020B0502040204020203" pitchFamily="34" charset="0"/>
                <a:ea typeface="Canva Sans"/>
                <a:cs typeface="Canva Sans"/>
                <a:sym typeface="Canva Sans"/>
              </a:rPr>
              <a:t> fan </a:t>
            </a:r>
            <a:r>
              <a:rPr lang="en-US" sz="2289" dirty="0" err="1">
                <a:solidFill>
                  <a:srgbClr val="FFFFFF"/>
                </a:solidFill>
                <a:latin typeface="Bahnschrift" panose="020B0502040204020203" pitchFamily="34" charset="0"/>
                <a:ea typeface="Canva Sans"/>
                <a:cs typeface="Canva Sans"/>
                <a:sym typeface="Canva Sans"/>
              </a:rPr>
              <a:t>yordamida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talabalar</a:t>
            </a:r>
            <a:r>
              <a:rPr lang="en-US" sz="2289" dirty="0">
                <a:solidFill>
                  <a:srgbClr val="FFFFFF"/>
                </a:solidFill>
                <a:latin typeface="Bahnschrift" panose="020B0502040204020203" pitchFamily="34" charset="0"/>
                <a:ea typeface="Canva Sans"/>
                <a:cs typeface="Canva Sans"/>
                <a:sym typeface="Canva Sans"/>
              </a:rPr>
              <a:t> HTML, CSS, JavaScript </a:t>
            </a:r>
            <a:r>
              <a:rPr lang="en-US" sz="2289" dirty="0" err="1">
                <a:solidFill>
                  <a:srgbClr val="FFFFFF"/>
                </a:solidFill>
                <a:latin typeface="Bahnschrift" panose="020B0502040204020203" pitchFamily="34" charset="0"/>
                <a:ea typeface="Canva Sans"/>
                <a:cs typeface="Canva Sans"/>
                <a:sym typeface="Canva Sans"/>
              </a:rPr>
              <a:t>kabi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mijoz</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tomon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texnologiyalarini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chuqur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o‘zlashtirib</a:t>
            </a:r>
            <a:r>
              <a:rPr lang="en-US" sz="2289" dirty="0">
                <a:solidFill>
                  <a:srgbClr val="FFFFFF"/>
                </a:solidFill>
                <a:latin typeface="Bahnschrift" panose="020B0502040204020203" pitchFamily="34" charset="0"/>
                <a:ea typeface="Canva Sans"/>
                <a:cs typeface="Canva Sans"/>
                <a:sym typeface="Canva Sans"/>
              </a:rPr>
              <a:t>, PHP </a:t>
            </a:r>
            <a:r>
              <a:rPr lang="en-US" sz="2289" dirty="0" err="1">
                <a:solidFill>
                  <a:srgbClr val="FFFFFF"/>
                </a:solidFill>
                <a:latin typeface="Bahnschrift" panose="020B0502040204020203" pitchFamily="34" charset="0"/>
                <a:ea typeface="Canva Sans"/>
                <a:cs typeface="Canva Sans"/>
                <a:sym typeface="Canva Sans"/>
              </a:rPr>
              <a:t>tilida</a:t>
            </a:r>
            <a:r>
              <a:rPr lang="en-US" sz="2289" dirty="0">
                <a:solidFill>
                  <a:srgbClr val="FFFFFF"/>
                </a:solidFill>
                <a:latin typeface="Bahnschrift" panose="020B0502040204020203" pitchFamily="34" charset="0"/>
                <a:ea typeface="Canva Sans"/>
                <a:cs typeface="Canva Sans"/>
                <a:sym typeface="Canva Sans"/>
              </a:rPr>
              <a:t> server </a:t>
            </a:r>
            <a:r>
              <a:rPr lang="en-US" sz="2289" dirty="0" err="1">
                <a:solidFill>
                  <a:srgbClr val="FFFFFF"/>
                </a:solidFill>
                <a:latin typeface="Bahnschrift" panose="020B0502040204020203" pitchFamily="34" charset="0"/>
                <a:ea typeface="Canva Sans"/>
                <a:cs typeface="Canva Sans"/>
                <a:sym typeface="Canva Sans"/>
              </a:rPr>
              <a:t>tomon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dasturlash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asoslari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ma’lumotlar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bazasi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bilan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ishlash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veb-loyihalarni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loyihalash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ishlab</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chiqish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hamda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testdan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o‘tkazish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jarayonlarini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amaliyotda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qo‘llash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imkoniyatiga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ega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bo‘ladilar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Natijada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ular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raqamli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muhitda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kreativ</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texnik</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jihatdan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puxta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dinamik</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veb-loyihalar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yaratish</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orqali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sohaning</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ehtiyojlariga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javob</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beradigan</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malakali</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mutaxassislar</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sifatida</a:t>
            </a:r>
            <a:r>
              <a:rPr lang="en-US" sz="2289" dirty="0">
                <a:solidFill>
                  <a:srgbClr val="FFFFFF"/>
                </a:solidFill>
                <a:latin typeface="Bahnschrift" panose="020B0502040204020203" pitchFamily="34" charset="0"/>
                <a:ea typeface="Canva Sans"/>
                <a:cs typeface="Canva Sans"/>
                <a:sym typeface="Canva Sans"/>
              </a:rPr>
              <a:t> </a:t>
            </a:r>
            <a:r>
              <a:rPr lang="en-US" sz="2289" dirty="0" err="1">
                <a:solidFill>
                  <a:srgbClr val="FFFFFF"/>
                </a:solidFill>
                <a:latin typeface="Bahnschrift" panose="020B0502040204020203" pitchFamily="34" charset="0"/>
                <a:ea typeface="Canva Sans"/>
                <a:cs typeface="Canva Sans"/>
                <a:sym typeface="Canva Sans"/>
              </a:rPr>
              <a:t>tayyorlanadilar</a:t>
            </a:r>
            <a:r>
              <a:rPr lang="en-US" sz="2289" dirty="0">
                <a:solidFill>
                  <a:srgbClr val="FFFFFF"/>
                </a:solidFill>
                <a:latin typeface="Bahnschrift" panose="020B0502040204020203" pitchFamily="34" charset="0"/>
                <a:ea typeface="Canva Sans"/>
                <a:cs typeface="Canva Sans"/>
                <a:sym typeface="Canva Sans"/>
              </a:rPr>
              <a:t>.</a:t>
            </a:r>
          </a:p>
          <a:p>
            <a:pPr algn="ctr">
              <a:lnSpc>
                <a:spcPts val="3205"/>
              </a:lnSpc>
              <a:spcBef>
                <a:spcPct val="0"/>
              </a:spcBef>
            </a:pPr>
            <a:endParaRPr lang="en-US" sz="2289" dirty="0">
              <a:solidFill>
                <a:srgbClr val="FFFFFF"/>
              </a:solidFill>
              <a:latin typeface="Bahnschrift" panose="020B0502040204020203" pitchFamily="34" charset="0"/>
              <a:ea typeface="Canva Sans"/>
              <a:cs typeface="Canva Sans"/>
              <a:sym typeface="Canva Sans"/>
            </a:endParaRPr>
          </a:p>
        </p:txBody>
      </p:sp>
      <p:sp>
        <p:nvSpPr>
          <p:cNvPr id="10" name="Freeform 10"/>
          <p:cNvSpPr/>
          <p:nvPr/>
        </p:nvSpPr>
        <p:spPr>
          <a:xfrm>
            <a:off x="-2487975" y="6523313"/>
            <a:ext cx="5794139" cy="5794139"/>
          </a:xfrm>
          <a:custGeom>
            <a:avLst/>
            <a:gdLst/>
            <a:ahLst/>
            <a:cxnLst/>
            <a:rect l="l" t="t" r="r" b="b"/>
            <a:pathLst>
              <a:path w="5794139" h="5794139">
                <a:moveTo>
                  <a:pt x="0" y="0"/>
                </a:moveTo>
                <a:lnTo>
                  <a:pt x="5794139" y="0"/>
                </a:lnTo>
                <a:lnTo>
                  <a:pt x="5794139" y="5794139"/>
                </a:lnTo>
                <a:lnTo>
                  <a:pt x="0" y="57941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TextBox 11"/>
          <p:cNvSpPr txBox="1"/>
          <p:nvPr/>
        </p:nvSpPr>
        <p:spPr>
          <a:xfrm>
            <a:off x="2987190" y="1058361"/>
            <a:ext cx="11342154" cy="2282869"/>
          </a:xfrm>
          <a:prstGeom prst="rect">
            <a:avLst/>
          </a:prstGeom>
        </p:spPr>
        <p:txBody>
          <a:bodyPr lIns="0" tIns="0" rIns="0" bIns="0" rtlCol="0" anchor="t">
            <a:spAutoFit/>
          </a:bodyPr>
          <a:lstStyle/>
          <a:p>
            <a:pPr algn="ctr">
              <a:lnSpc>
                <a:spcPts val="9228"/>
              </a:lnSpc>
            </a:pPr>
            <a:r>
              <a:rPr lang="en-US" sz="6591" b="1" dirty="0">
                <a:solidFill>
                  <a:srgbClr val="3428BA"/>
                </a:solidFill>
                <a:latin typeface="Bahnschrift" panose="020B0502040204020203" pitchFamily="34" charset="0"/>
                <a:ea typeface="Canva Sans"/>
                <a:cs typeface="Canva Sans"/>
                <a:sym typeface="Canva Sans"/>
              </a:rPr>
              <a:t>“WEB DASTURLASH” FANINI O‘QITISHDAN MAQSAD</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717873" y="103218"/>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0" y="0"/>
            <a:ext cx="18288000" cy="1222053"/>
            <a:chOff x="0" y="0"/>
            <a:chExt cx="4358997" cy="291280"/>
          </a:xfrm>
        </p:grpSpPr>
        <p:sp>
          <p:nvSpPr>
            <p:cNvPr id="4" name="Freeform 4"/>
            <p:cNvSpPr/>
            <p:nvPr/>
          </p:nvSpPr>
          <p:spPr>
            <a:xfrm>
              <a:off x="0" y="0"/>
              <a:ext cx="4358997" cy="291280"/>
            </a:xfrm>
            <a:custGeom>
              <a:avLst/>
              <a:gdLst/>
              <a:ahLst/>
              <a:cxnLst/>
              <a:rect l="l" t="t" r="r" b="b"/>
              <a:pathLst>
                <a:path w="4358997" h="291280">
                  <a:moveTo>
                    <a:pt x="0" y="0"/>
                  </a:moveTo>
                  <a:lnTo>
                    <a:pt x="4358997" y="0"/>
                  </a:lnTo>
                  <a:lnTo>
                    <a:pt x="4358997" y="291280"/>
                  </a:lnTo>
                  <a:lnTo>
                    <a:pt x="0" y="291280"/>
                  </a:lnTo>
                  <a:close/>
                </a:path>
              </a:pathLst>
            </a:custGeom>
            <a:gradFill rotWithShape="1">
              <a:gsLst>
                <a:gs pos="0">
                  <a:srgbClr val="3428BA">
                    <a:alpha val="100000"/>
                  </a:srgbClr>
                </a:gs>
                <a:gs pos="100000">
                  <a:srgbClr val="5FA2DB">
                    <a:alpha val="100000"/>
                  </a:srgbClr>
                </a:gs>
              </a:gsLst>
              <a:lin ang="0"/>
            </a:gradFill>
          </p:spPr>
        </p:sp>
        <p:sp>
          <p:nvSpPr>
            <p:cNvPr id="5" name="TextBox 5"/>
            <p:cNvSpPr txBox="1"/>
            <p:nvPr/>
          </p:nvSpPr>
          <p:spPr>
            <a:xfrm>
              <a:off x="0" y="-38100"/>
              <a:ext cx="4358997" cy="329380"/>
            </a:xfrm>
            <a:prstGeom prst="rect">
              <a:avLst/>
            </a:prstGeom>
          </p:spPr>
          <p:txBody>
            <a:bodyPr lIns="50800" tIns="50800" rIns="50800" bIns="50800" rtlCol="0" anchor="ctr"/>
            <a:lstStyle/>
            <a:p>
              <a:pPr algn="ctr">
                <a:lnSpc>
                  <a:spcPts val="2659"/>
                </a:lnSpc>
              </a:pPr>
              <a:endParaRPr>
                <a:latin typeface="Bahnschrift" panose="020B0502040204020203" pitchFamily="34" charset="0"/>
              </a:endParaRPr>
            </a:p>
          </p:txBody>
        </p:sp>
      </p:grpSp>
      <p:sp>
        <p:nvSpPr>
          <p:cNvPr id="6" name="AutoShape 6"/>
          <p:cNvSpPr/>
          <p:nvPr/>
        </p:nvSpPr>
        <p:spPr>
          <a:xfrm flipV="1">
            <a:off x="15722310" y="9714089"/>
            <a:ext cx="2134301" cy="0"/>
          </a:xfrm>
          <a:prstGeom prst="line">
            <a:avLst/>
          </a:prstGeom>
          <a:ln w="142875" cap="flat">
            <a:gradFill>
              <a:gsLst>
                <a:gs pos="0">
                  <a:srgbClr val="795AC6">
                    <a:alpha val="4500"/>
                  </a:srgbClr>
                </a:gs>
                <a:gs pos="100000">
                  <a:srgbClr val="5540FF">
                    <a:alpha val="100000"/>
                  </a:srgbClr>
                </a:gs>
              </a:gsLst>
              <a:lin ang="0"/>
            </a:gradFill>
            <a:prstDash val="solid"/>
            <a:headEnd type="none" w="sm" len="sm"/>
            <a:tailEnd type="none" w="sm" len="sm"/>
          </a:ln>
        </p:spPr>
      </p:sp>
      <p:sp>
        <p:nvSpPr>
          <p:cNvPr id="7" name="Freeform 7"/>
          <p:cNvSpPr/>
          <p:nvPr/>
        </p:nvSpPr>
        <p:spPr>
          <a:xfrm>
            <a:off x="17039887" y="8291460"/>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8" name="Picture 8"/>
          <p:cNvPicPr>
            <a:picLocks noChangeAspect="1"/>
          </p:cNvPicPr>
          <p:nvPr/>
        </p:nvPicPr>
        <p:blipFill>
          <a:blip r:embed="rId6"/>
          <a:srcRect/>
          <a:stretch>
            <a:fillRect/>
          </a:stretch>
        </p:blipFill>
        <p:spPr>
          <a:xfrm>
            <a:off x="10917586" y="2739781"/>
            <a:ext cx="6758429" cy="5271575"/>
          </a:xfrm>
          <a:prstGeom prst="rect">
            <a:avLst/>
          </a:prstGeom>
        </p:spPr>
      </p:pic>
      <p:sp>
        <p:nvSpPr>
          <p:cNvPr id="9" name="TextBox 9"/>
          <p:cNvSpPr txBox="1"/>
          <p:nvPr/>
        </p:nvSpPr>
        <p:spPr>
          <a:xfrm>
            <a:off x="186730" y="262968"/>
            <a:ext cx="18101270" cy="769441"/>
          </a:xfrm>
          <a:prstGeom prst="rect">
            <a:avLst/>
          </a:prstGeom>
        </p:spPr>
        <p:txBody>
          <a:bodyPr lIns="0" tIns="0" rIns="0" bIns="0" rtlCol="0" anchor="t">
            <a:spAutoFit/>
          </a:bodyPr>
          <a:lstStyle/>
          <a:p>
            <a:pPr algn="ctr">
              <a:lnSpc>
                <a:spcPts val="6013"/>
              </a:lnSpc>
            </a:pPr>
            <a:r>
              <a:rPr lang="en-US" sz="5953" dirty="0">
                <a:solidFill>
                  <a:srgbClr val="FFFFFF"/>
                </a:solidFill>
                <a:latin typeface="Bahnschrift" panose="020B0502040204020203" pitchFamily="34" charset="0"/>
                <a:ea typeface="Canva Sans"/>
                <a:cs typeface="Canva Sans"/>
                <a:sym typeface="Canva Sans"/>
              </a:rPr>
              <a:t>FANNI O‘QITISHDAN KUTILAYOTGAN NATIJALAR</a:t>
            </a:r>
          </a:p>
        </p:txBody>
      </p:sp>
      <p:sp>
        <p:nvSpPr>
          <p:cNvPr id="10" name="TextBox 10"/>
          <p:cNvSpPr txBox="1"/>
          <p:nvPr/>
        </p:nvSpPr>
        <p:spPr>
          <a:xfrm>
            <a:off x="348875" y="1363010"/>
            <a:ext cx="10270055" cy="8798181"/>
          </a:xfrm>
          <a:prstGeom prst="rect">
            <a:avLst/>
          </a:prstGeom>
        </p:spPr>
        <p:txBody>
          <a:bodyPr lIns="0" tIns="0" rIns="0" bIns="0" rtlCol="0" anchor="t">
            <a:spAutoFit/>
          </a:bodyPr>
          <a:lstStyle/>
          <a:p>
            <a:pPr algn="just">
              <a:lnSpc>
                <a:spcPts val="2785"/>
              </a:lnSpc>
            </a:pPr>
            <a:r>
              <a:rPr lang="en-US" sz="1989" dirty="0" err="1">
                <a:solidFill>
                  <a:srgbClr val="000000"/>
                </a:solidFill>
                <a:latin typeface="Bahnschrift" panose="020B0502040204020203" pitchFamily="34" charset="0"/>
                <a:ea typeface="Canva Sans"/>
                <a:cs typeface="Canva Sans"/>
                <a:sym typeface="Canva Sans"/>
              </a:rPr>
              <a:t>Noshirlik</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yo‘nalishida</a:t>
            </a:r>
            <a:r>
              <a:rPr lang="en-US" sz="1989" dirty="0">
                <a:solidFill>
                  <a:srgbClr val="000000"/>
                </a:solidFill>
                <a:latin typeface="Bahnschrift" panose="020B0502040204020203" pitchFamily="34" charset="0"/>
                <a:ea typeface="Canva Sans"/>
                <a:cs typeface="Canva Sans"/>
                <a:sym typeface="Canva Sans"/>
              </a:rPr>
              <a:t> tahsil </a:t>
            </a:r>
            <a:r>
              <a:rPr lang="en-US" sz="1989" dirty="0" err="1">
                <a:solidFill>
                  <a:srgbClr val="000000"/>
                </a:solidFill>
                <a:latin typeface="Bahnschrift" panose="020B0502040204020203" pitchFamily="34" charset="0"/>
                <a:ea typeface="Canva Sans"/>
                <a:cs typeface="Canva Sans"/>
                <a:sym typeface="Canva Sans"/>
              </a:rPr>
              <a:t>olayotgan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talabalar</a:t>
            </a:r>
            <a:r>
              <a:rPr lang="en-US" sz="1989" dirty="0">
                <a:solidFill>
                  <a:srgbClr val="000000"/>
                </a:solidFill>
                <a:latin typeface="Bahnschrift" panose="020B0502040204020203" pitchFamily="34" charset="0"/>
                <a:ea typeface="Canva Sans"/>
                <a:cs typeface="Canva Sans"/>
                <a:sym typeface="Canva Sans"/>
              </a:rPr>
              <a:t> "Web </a:t>
            </a:r>
            <a:r>
              <a:rPr lang="en-US" sz="1989" dirty="0" err="1">
                <a:solidFill>
                  <a:srgbClr val="000000"/>
                </a:solidFill>
                <a:latin typeface="Bahnschrift" panose="020B0502040204020203" pitchFamily="34" charset="0"/>
                <a:ea typeface="Canva Sans"/>
                <a:cs typeface="Canva Sans"/>
                <a:sym typeface="Canva Sans"/>
              </a:rPr>
              <a:t>dasturlash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fanini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o‘rganish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jarayonida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quyidagi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nazariy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bilim</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amaliy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ko‘nikmalarga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bo‘lishlari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kutiladi</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a:solidFill>
                  <a:srgbClr val="000000"/>
                </a:solidFill>
                <a:latin typeface="Bahnschrift" panose="020B0502040204020203" pitchFamily="34" charset="0"/>
                <a:ea typeface="Canva Sans"/>
                <a:cs typeface="Canva Sans"/>
                <a:sym typeface="Canva Sans"/>
              </a:rPr>
              <a:t>PHP </a:t>
            </a:r>
            <a:r>
              <a:rPr lang="en-US" sz="1989" dirty="0" err="1">
                <a:solidFill>
                  <a:srgbClr val="000000"/>
                </a:solidFill>
                <a:latin typeface="Bahnschrift" panose="020B0502040204020203" pitchFamily="34" charset="0"/>
                <a:ea typeface="Canva Sans"/>
                <a:cs typeface="Canva Sans"/>
                <a:sym typeface="Canva Sans"/>
              </a:rPr>
              <a:t>dasturlash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tilining</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asosiy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tushunchalarini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egallash</a:t>
            </a:r>
            <a:r>
              <a:rPr lang="en-US" sz="1989" dirty="0">
                <a:solidFill>
                  <a:srgbClr val="000000"/>
                </a:solidFill>
                <a:latin typeface="Bahnschrift" panose="020B0502040204020203" pitchFamily="34" charset="0"/>
                <a:ea typeface="Canva Sans"/>
                <a:cs typeface="Canva Sans"/>
                <a:sym typeface="Canva Sans"/>
              </a:rPr>
              <a:t> – </a:t>
            </a:r>
            <a:r>
              <a:rPr lang="en-US" sz="1989" dirty="0" err="1">
                <a:solidFill>
                  <a:srgbClr val="000000"/>
                </a:solidFill>
                <a:latin typeface="Bahnschrift" panose="020B0502040204020203" pitchFamily="34" charset="0"/>
                <a:ea typeface="Canva Sans"/>
                <a:cs typeface="Canva Sans"/>
                <a:sym typeface="Canva Sans"/>
              </a:rPr>
              <a:t>o‘zgaruvchilar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operatorlar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funksiyalar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massivlar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shartli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operatorlar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sikllar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hodisalar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ishlash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kabi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asosiy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elementlarni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amalda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qo‘llay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olish</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a:solidFill>
                  <a:srgbClr val="000000"/>
                </a:solidFill>
                <a:latin typeface="Bahnschrift" panose="020B0502040204020203" pitchFamily="34" charset="0"/>
                <a:ea typeface="Canva Sans"/>
                <a:cs typeface="Canva Sans"/>
                <a:sym typeface="Canva Sans"/>
              </a:rPr>
              <a:t>Server </a:t>
            </a:r>
            <a:r>
              <a:rPr lang="en-US" sz="1989" dirty="0" err="1">
                <a:solidFill>
                  <a:srgbClr val="000000"/>
                </a:solidFill>
                <a:latin typeface="Bahnschrift" panose="020B0502040204020203" pitchFamily="34" charset="0"/>
                <a:ea typeface="Canva Sans"/>
                <a:cs typeface="Canva Sans"/>
                <a:sym typeface="Canva Sans"/>
              </a:rPr>
              <a:t>tomonida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dinamik</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veb-sahifalar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yaratish</a:t>
            </a:r>
            <a:r>
              <a:rPr lang="en-US" sz="1989" dirty="0">
                <a:solidFill>
                  <a:srgbClr val="000000"/>
                </a:solidFill>
                <a:latin typeface="Bahnschrift" panose="020B0502040204020203" pitchFamily="34" charset="0"/>
                <a:ea typeface="Canva Sans"/>
                <a:cs typeface="Canva Sans"/>
                <a:sym typeface="Canva Sans"/>
              </a:rPr>
              <a:t> – PHP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HTML/CSS </a:t>
            </a:r>
            <a:r>
              <a:rPr lang="en-US" sz="1989" dirty="0" err="1">
                <a:solidFill>
                  <a:srgbClr val="000000"/>
                </a:solidFill>
                <a:latin typeface="Bahnschrift" panose="020B0502040204020203" pitchFamily="34" charset="0"/>
                <a:ea typeface="Canva Sans"/>
                <a:cs typeface="Canva Sans"/>
                <a:sym typeface="Canva Sans"/>
              </a:rPr>
              <a:t>integratsiyasida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foydalanuvchi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o‘zaro</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muloqotni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tashkil</a:t>
            </a:r>
            <a:r>
              <a:rPr lang="en-US" sz="1989" dirty="0">
                <a:solidFill>
                  <a:srgbClr val="000000"/>
                </a:solidFill>
                <a:latin typeface="Bahnschrift" panose="020B0502040204020203" pitchFamily="34" charset="0"/>
                <a:ea typeface="Canva Sans"/>
                <a:cs typeface="Canva Sans"/>
                <a:sym typeface="Canva Sans"/>
              </a:rPr>
              <a:t> eta </a:t>
            </a:r>
            <a:r>
              <a:rPr lang="en-US" sz="1989" dirty="0" err="1">
                <a:solidFill>
                  <a:srgbClr val="000000"/>
                </a:solidFill>
                <a:latin typeface="Bahnschrift" panose="020B0502040204020203" pitchFamily="34" charset="0"/>
                <a:ea typeface="Canva Sans"/>
                <a:cs typeface="Canva Sans"/>
                <a:sym typeface="Canva Sans"/>
              </a:rPr>
              <a:t>olish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shakllar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formalar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tugmalar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menyular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kabi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elementlardan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ma'lumot</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qabul</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qilish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ularga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javob</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qaytarishni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boshqarish</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err="1">
                <a:solidFill>
                  <a:srgbClr val="000000"/>
                </a:solidFill>
                <a:latin typeface="Bahnschrift" panose="020B0502040204020203" pitchFamily="34" charset="0"/>
                <a:ea typeface="Canva Sans"/>
                <a:cs typeface="Canva Sans"/>
                <a:sym typeface="Canva Sans"/>
              </a:rPr>
              <a:t>Raqamli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nashrlar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onlayn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platformalar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uchun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dinamik</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kontent</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yaratish</a:t>
            </a:r>
            <a:r>
              <a:rPr lang="en-US" sz="1989" dirty="0">
                <a:solidFill>
                  <a:srgbClr val="000000"/>
                </a:solidFill>
                <a:latin typeface="Bahnschrift" panose="020B0502040204020203" pitchFamily="34" charset="0"/>
                <a:ea typeface="Canva Sans"/>
                <a:cs typeface="Canva Sans"/>
                <a:sym typeface="Canva Sans"/>
              </a:rPr>
              <a:t> – </a:t>
            </a:r>
            <a:r>
              <a:rPr lang="en-US" sz="1989" dirty="0" err="1">
                <a:solidFill>
                  <a:srgbClr val="000000"/>
                </a:solidFill>
                <a:latin typeface="Bahnschrift" panose="020B0502040204020203" pitchFamily="34" charset="0"/>
                <a:ea typeface="Canva Sans"/>
                <a:cs typeface="Canva Sans"/>
                <a:sym typeface="Canva Sans"/>
              </a:rPr>
              <a:t>elektron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jurnallar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bloglar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veb-kitoblar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kabi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raqamli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nashrlar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muhitida</a:t>
            </a:r>
            <a:r>
              <a:rPr lang="en-US" sz="1989" dirty="0">
                <a:solidFill>
                  <a:srgbClr val="000000"/>
                </a:solidFill>
                <a:latin typeface="Bahnschrift" panose="020B0502040204020203" pitchFamily="34" charset="0"/>
                <a:ea typeface="Canva Sans"/>
                <a:cs typeface="Canva Sans"/>
                <a:sym typeface="Canva Sans"/>
              </a:rPr>
              <a:t> PHP </a:t>
            </a:r>
            <a:r>
              <a:rPr lang="en-US" sz="1989" dirty="0" err="1">
                <a:solidFill>
                  <a:srgbClr val="000000"/>
                </a:solidFill>
                <a:latin typeface="Bahnschrift" panose="020B0502040204020203" pitchFamily="34" charset="0"/>
                <a:ea typeface="Canva Sans"/>
                <a:cs typeface="Canva Sans"/>
                <a:sym typeface="Canva Sans"/>
              </a:rPr>
              <a:t>orqali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mazmunni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ma'lumotlar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bazasidan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olib</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dizayn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uyg‘unlashtirishni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ta’minlay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olish</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err="1">
                <a:solidFill>
                  <a:srgbClr val="000000"/>
                </a:solidFill>
                <a:latin typeface="Bahnschrift" panose="020B0502040204020203" pitchFamily="34" charset="0"/>
                <a:ea typeface="Canva Sans"/>
                <a:cs typeface="Canva Sans"/>
                <a:sym typeface="Canva Sans"/>
              </a:rPr>
              <a:t>Muammoli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vaziyatlarni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tahlil</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qilish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algoritmik</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fikrlashni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shakllantirish</a:t>
            </a:r>
            <a:r>
              <a:rPr lang="en-US" sz="1989" dirty="0">
                <a:solidFill>
                  <a:srgbClr val="000000"/>
                </a:solidFill>
                <a:latin typeface="Bahnschrift" panose="020B0502040204020203" pitchFamily="34" charset="0"/>
                <a:ea typeface="Canva Sans"/>
                <a:cs typeface="Canva Sans"/>
                <a:sym typeface="Canva Sans"/>
              </a:rPr>
              <a:t> – </a:t>
            </a:r>
            <a:r>
              <a:rPr lang="en-US" sz="1989" dirty="0" err="1">
                <a:solidFill>
                  <a:srgbClr val="000000"/>
                </a:solidFill>
                <a:latin typeface="Bahnschrift" panose="020B0502040204020203" pitchFamily="34" charset="0"/>
                <a:ea typeface="Canva Sans"/>
                <a:cs typeface="Canva Sans"/>
                <a:sym typeface="Canva Sans"/>
              </a:rPr>
              <a:t>ma’lum</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masalani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yechish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uchun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mantiqiy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algoritmlar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tuzish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ularni</a:t>
            </a:r>
            <a:r>
              <a:rPr lang="en-US" sz="1989" dirty="0">
                <a:solidFill>
                  <a:srgbClr val="000000"/>
                </a:solidFill>
                <a:latin typeface="Bahnschrift" panose="020B0502040204020203" pitchFamily="34" charset="0"/>
                <a:ea typeface="Canva Sans"/>
                <a:cs typeface="Canva Sans"/>
                <a:sym typeface="Canva Sans"/>
              </a:rPr>
              <a:t> PHP </a:t>
            </a:r>
            <a:r>
              <a:rPr lang="en-US" sz="1989" dirty="0" err="1">
                <a:solidFill>
                  <a:srgbClr val="000000"/>
                </a:solidFill>
                <a:latin typeface="Bahnschrift" panose="020B0502040204020203" pitchFamily="34" charset="0"/>
                <a:ea typeface="Canva Sans"/>
                <a:cs typeface="Canva Sans"/>
                <a:sym typeface="Canva Sans"/>
              </a:rPr>
              <a:t>dasturlash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tili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yordamida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amalga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oshirish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qobiliyatiga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bo‘lish</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err="1">
                <a:solidFill>
                  <a:srgbClr val="000000"/>
                </a:solidFill>
                <a:latin typeface="Bahnschrift" panose="020B0502040204020203" pitchFamily="34" charset="0"/>
                <a:ea typeface="Canva Sans"/>
                <a:cs typeface="Canva Sans"/>
                <a:sym typeface="Canva Sans"/>
              </a:rPr>
              <a:t>Raqamli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kommunikatsiya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vositalari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samarali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ishlash</a:t>
            </a:r>
            <a:r>
              <a:rPr lang="en-US" sz="1989" dirty="0">
                <a:solidFill>
                  <a:srgbClr val="000000"/>
                </a:solidFill>
                <a:latin typeface="Bahnschrift" panose="020B0502040204020203" pitchFamily="34" charset="0"/>
                <a:ea typeface="Canva Sans"/>
                <a:cs typeface="Canva Sans"/>
                <a:sym typeface="Canva Sans"/>
              </a:rPr>
              <a:t> – </a:t>
            </a:r>
            <a:r>
              <a:rPr lang="en-US" sz="1989" dirty="0" err="1">
                <a:solidFill>
                  <a:srgbClr val="000000"/>
                </a:solidFill>
                <a:latin typeface="Bahnschrift" panose="020B0502040204020203" pitchFamily="34" charset="0"/>
                <a:ea typeface="Canva Sans"/>
                <a:cs typeface="Canva Sans"/>
                <a:sym typeface="Canva Sans"/>
              </a:rPr>
              <a:t>foydalanuvchi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tajribasini</a:t>
            </a:r>
            <a:r>
              <a:rPr lang="en-US" sz="1989" dirty="0">
                <a:solidFill>
                  <a:srgbClr val="000000"/>
                </a:solidFill>
                <a:latin typeface="Bahnschrift" panose="020B0502040204020203" pitchFamily="34" charset="0"/>
                <a:ea typeface="Canva Sans"/>
                <a:cs typeface="Canva Sans"/>
                <a:sym typeface="Canva Sans"/>
              </a:rPr>
              <a:t> (UX) </a:t>
            </a:r>
            <a:r>
              <a:rPr lang="en-US" sz="1989" dirty="0" err="1">
                <a:solidFill>
                  <a:srgbClr val="000000"/>
                </a:solidFill>
                <a:latin typeface="Bahnschrift" panose="020B0502040204020203" pitchFamily="34" charset="0"/>
                <a:ea typeface="Canva Sans"/>
                <a:cs typeface="Canva Sans"/>
                <a:sym typeface="Canva Sans"/>
              </a:rPr>
              <a:t>hisobga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olgan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holda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funksional</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qulay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interfeyslarni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yaratishda</a:t>
            </a:r>
            <a:r>
              <a:rPr lang="en-US" sz="1989" dirty="0">
                <a:solidFill>
                  <a:srgbClr val="000000"/>
                </a:solidFill>
                <a:latin typeface="Bahnschrift" panose="020B0502040204020203" pitchFamily="34" charset="0"/>
                <a:ea typeface="Canva Sans"/>
                <a:cs typeface="Canva Sans"/>
                <a:sym typeface="Canva Sans"/>
              </a:rPr>
              <a:t> front-end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back-end </a:t>
            </a:r>
            <a:r>
              <a:rPr lang="en-US" sz="1989" dirty="0" err="1">
                <a:solidFill>
                  <a:srgbClr val="000000"/>
                </a:solidFill>
                <a:latin typeface="Bahnschrift" panose="020B0502040204020203" pitchFamily="34" charset="0"/>
                <a:ea typeface="Canva Sans"/>
                <a:cs typeface="Canva Sans"/>
                <a:sym typeface="Canva Sans"/>
              </a:rPr>
              <a:t>texnologiyalarini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uyg‘unlashtirish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bo‘yicha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amaliy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ko‘nikmalarni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shakllantirish</a:t>
            </a:r>
            <a:r>
              <a:rPr lang="en-US" sz="1989" dirty="0">
                <a:solidFill>
                  <a:srgbClr val="000000"/>
                </a:solidFill>
                <a:latin typeface="Bahnschrift" panose="020B0502040204020203" pitchFamily="34" charset="0"/>
                <a:ea typeface="Canva Sans"/>
                <a:cs typeface="Canva Sans"/>
                <a:sym typeface="Canva Sans"/>
              </a:rPr>
              <a:t>;</a:t>
            </a:r>
          </a:p>
          <a:p>
            <a:pPr marL="429628" lvl="1" indent="-214814" algn="just">
              <a:lnSpc>
                <a:spcPts val="2785"/>
              </a:lnSpc>
              <a:buAutoNum type="arabicPeriod"/>
            </a:pPr>
            <a:r>
              <a:rPr lang="en-US" sz="1989" dirty="0" err="1">
                <a:solidFill>
                  <a:srgbClr val="000000"/>
                </a:solidFill>
                <a:latin typeface="Bahnschrift" panose="020B0502040204020203" pitchFamily="34" charset="0"/>
                <a:ea typeface="Canva Sans"/>
                <a:cs typeface="Canva Sans"/>
                <a:sym typeface="Canva Sans"/>
              </a:rPr>
              <a:t>Kasbiy</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faoliyatga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tayyorgarlik</a:t>
            </a:r>
            <a:r>
              <a:rPr lang="en-US" sz="1989" dirty="0">
                <a:solidFill>
                  <a:srgbClr val="000000"/>
                </a:solidFill>
                <a:latin typeface="Bahnschrift" panose="020B0502040204020203" pitchFamily="34" charset="0"/>
                <a:ea typeface="Canva Sans"/>
                <a:cs typeface="Canva Sans"/>
                <a:sym typeface="Canva Sans"/>
              </a:rPr>
              <a:t> – </a:t>
            </a:r>
            <a:r>
              <a:rPr lang="en-US" sz="1989" dirty="0" err="1">
                <a:solidFill>
                  <a:srgbClr val="000000"/>
                </a:solidFill>
                <a:latin typeface="Bahnschrift" panose="020B0502040204020203" pitchFamily="34" charset="0"/>
                <a:ea typeface="Canva Sans"/>
                <a:cs typeface="Canva Sans"/>
                <a:sym typeface="Canva Sans"/>
              </a:rPr>
              <a:t>raqamli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nashrlar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veb-tahririyatlar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internet-</a:t>
            </a:r>
            <a:r>
              <a:rPr lang="en-US" sz="1989" dirty="0" err="1">
                <a:solidFill>
                  <a:srgbClr val="000000"/>
                </a:solidFill>
                <a:latin typeface="Bahnschrift" panose="020B0502040204020203" pitchFamily="34" charset="0"/>
                <a:ea typeface="Canva Sans"/>
                <a:cs typeface="Canva Sans"/>
                <a:sym typeface="Canva Sans"/>
              </a:rPr>
              <a:t>nashriyotlarda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ishlash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uchun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zarur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bo‘lgan</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zamonaviy</a:t>
            </a:r>
            <a:r>
              <a:rPr lang="en-US" sz="1989" dirty="0">
                <a:solidFill>
                  <a:srgbClr val="000000"/>
                </a:solidFill>
                <a:latin typeface="Bahnschrift" panose="020B0502040204020203" pitchFamily="34" charset="0"/>
                <a:ea typeface="Canva Sans"/>
                <a:cs typeface="Canva Sans"/>
                <a:sym typeface="Canva Sans"/>
              </a:rPr>
              <a:t> PHP </a:t>
            </a:r>
            <a:r>
              <a:rPr lang="en-US" sz="1989" dirty="0" err="1">
                <a:solidFill>
                  <a:srgbClr val="000000"/>
                </a:solidFill>
                <a:latin typeface="Bahnschrift" panose="020B0502040204020203" pitchFamily="34" charset="0"/>
                <a:ea typeface="Canva Sans"/>
                <a:cs typeface="Canva Sans"/>
                <a:sym typeface="Canva Sans"/>
              </a:rPr>
              <a:t>texnologiyalari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ma’lumotlar</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bazasi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boshqaruvi</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va</a:t>
            </a:r>
            <a:r>
              <a:rPr lang="en-US" sz="1989" dirty="0">
                <a:solidFill>
                  <a:srgbClr val="000000"/>
                </a:solidFill>
                <a:latin typeface="Bahnschrift" panose="020B0502040204020203" pitchFamily="34" charset="0"/>
                <a:ea typeface="Canva Sans"/>
                <a:cs typeface="Canva Sans"/>
                <a:sym typeface="Canva Sans"/>
              </a:rPr>
              <a:t> server </a:t>
            </a:r>
            <a:r>
              <a:rPr lang="en-US" sz="1989" dirty="0" err="1">
                <a:solidFill>
                  <a:srgbClr val="000000"/>
                </a:solidFill>
                <a:latin typeface="Bahnschrift" panose="020B0502040204020203" pitchFamily="34" charset="0"/>
                <a:ea typeface="Canva Sans"/>
                <a:cs typeface="Canva Sans"/>
                <a:sym typeface="Canva Sans"/>
              </a:rPr>
              <a:t>tomonida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ishlash</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bo‘yicha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bilimlarga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ega</a:t>
            </a:r>
            <a:r>
              <a:rPr lang="en-US" sz="1989" dirty="0">
                <a:solidFill>
                  <a:srgbClr val="000000"/>
                </a:solidFill>
                <a:latin typeface="Bahnschrift" panose="020B0502040204020203" pitchFamily="34" charset="0"/>
                <a:ea typeface="Canva Sans"/>
                <a:cs typeface="Canva Sans"/>
                <a:sym typeface="Canva Sans"/>
              </a:rPr>
              <a:t> </a:t>
            </a:r>
            <a:r>
              <a:rPr lang="en-US" sz="1989" dirty="0" err="1">
                <a:solidFill>
                  <a:srgbClr val="000000"/>
                </a:solidFill>
                <a:latin typeface="Bahnschrift" panose="020B0502040204020203" pitchFamily="34" charset="0"/>
                <a:ea typeface="Canva Sans"/>
                <a:cs typeface="Canva Sans"/>
                <a:sym typeface="Canva Sans"/>
              </a:rPr>
              <a:t>bo‘lish</a:t>
            </a:r>
            <a:r>
              <a:rPr lang="en-US" sz="1989" dirty="0">
                <a:solidFill>
                  <a:srgbClr val="000000"/>
                </a:solidFill>
                <a:latin typeface="Bahnschrift" panose="020B0502040204020203" pitchFamily="34" charset="0"/>
                <a:ea typeface="Canva Sans"/>
                <a:cs typeface="Canva Sans"/>
                <a:sym typeface="Canva Sans"/>
              </a:rPr>
              <a:t>.</a:t>
            </a:r>
          </a:p>
          <a:p>
            <a:pPr algn="just">
              <a:lnSpc>
                <a:spcPts val="2785"/>
              </a:lnSpc>
              <a:spcBef>
                <a:spcPct val="0"/>
              </a:spcBef>
            </a:pPr>
            <a:endParaRPr lang="en-US" sz="1989" dirty="0">
              <a:solidFill>
                <a:srgbClr val="000000"/>
              </a:solidFill>
              <a:latin typeface="Bahnschrift" panose="020B0502040204020203" pitchFamily="34" charset="0"/>
              <a:ea typeface="Canva Sans"/>
              <a:cs typeface="Canva Sans"/>
              <a:sym typeface="Canva San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900385" y="0"/>
            <a:ext cx="17871339" cy="17871339"/>
          </a:xfrm>
          <a:custGeom>
            <a:avLst/>
            <a:gdLst/>
            <a:ahLst/>
            <a:cxnLst/>
            <a:rect l="l" t="t" r="r" b="b"/>
            <a:pathLst>
              <a:path w="17871339" h="17871339">
                <a:moveTo>
                  <a:pt x="0" y="0"/>
                </a:moveTo>
                <a:lnTo>
                  <a:pt x="17871340" y="0"/>
                </a:lnTo>
                <a:lnTo>
                  <a:pt x="17871340"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560980" y="2539619"/>
            <a:ext cx="2993309" cy="3887414"/>
            <a:chOff x="-672221" y="-152006"/>
            <a:chExt cx="3991079" cy="5183219"/>
          </a:xfrm>
        </p:grpSpPr>
        <p:pic>
          <p:nvPicPr>
            <p:cNvPr id="4" name="Picture 4"/>
            <p:cNvPicPr>
              <a:picLocks noChangeAspect="1"/>
            </p:cNvPicPr>
            <p:nvPr/>
          </p:nvPicPr>
          <p:blipFill>
            <a:blip r:embed="rId4"/>
            <a:srcRect/>
            <a:stretch>
              <a:fillRect/>
            </a:stretch>
          </p:blipFill>
          <p:spPr>
            <a:xfrm>
              <a:off x="-672221" y="-152006"/>
              <a:ext cx="3991079" cy="5183219"/>
            </a:xfrm>
            <a:prstGeom prst="rect">
              <a:avLst/>
            </a:prstGeom>
          </p:spPr>
        </p:pic>
      </p:grpSp>
      <p:sp>
        <p:nvSpPr>
          <p:cNvPr id="5" name="Freeform 5"/>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649196" y="611329"/>
            <a:ext cx="16610104" cy="1692771"/>
          </a:xfrm>
          <a:prstGeom prst="rect">
            <a:avLst/>
          </a:prstGeom>
        </p:spPr>
        <p:txBody>
          <a:bodyPr lIns="0" tIns="0" rIns="0" bIns="0" rtlCol="0" anchor="t">
            <a:spAutoFit/>
          </a:bodyPr>
          <a:lstStyle/>
          <a:p>
            <a:pPr algn="ctr">
              <a:lnSpc>
                <a:spcPts val="6564"/>
              </a:lnSpc>
            </a:pPr>
            <a:r>
              <a:rPr lang="en-US" sz="5913" b="1" dirty="0">
                <a:solidFill>
                  <a:srgbClr val="2600B1"/>
                </a:solidFill>
                <a:latin typeface="Bahnschrift" panose="020B0502040204020203" pitchFamily="34" charset="0"/>
                <a:ea typeface="Canva Sans"/>
                <a:cs typeface="Canva Sans"/>
                <a:sym typeface="Canva Sans"/>
              </a:rPr>
              <a:t>“WEB DASTURLASH” FANINI O‘QITISH BO‘YICHA TA’LIM NATIJALARI</a:t>
            </a:r>
          </a:p>
        </p:txBody>
      </p:sp>
      <p:grpSp>
        <p:nvGrpSpPr>
          <p:cNvPr id="7" name="Group 7"/>
          <p:cNvGrpSpPr/>
          <p:nvPr/>
        </p:nvGrpSpPr>
        <p:grpSpPr>
          <a:xfrm>
            <a:off x="7147742" y="2969274"/>
            <a:ext cx="10111558" cy="4956597"/>
            <a:chOff x="0" y="-38100"/>
            <a:chExt cx="13482077" cy="6608797"/>
          </a:xfrm>
        </p:grpSpPr>
        <p:sp>
          <p:nvSpPr>
            <p:cNvPr id="8" name="TextBox 8"/>
            <p:cNvSpPr txBox="1"/>
            <p:nvPr/>
          </p:nvSpPr>
          <p:spPr>
            <a:xfrm>
              <a:off x="486699" y="-38100"/>
              <a:ext cx="12309577" cy="1683282"/>
            </a:xfrm>
            <a:prstGeom prst="rect">
              <a:avLst/>
            </a:prstGeom>
          </p:spPr>
          <p:txBody>
            <a:bodyPr lIns="0" tIns="0" rIns="0" bIns="0" rtlCol="0" anchor="t">
              <a:spAutoFit/>
            </a:bodyPr>
            <a:lstStyle/>
            <a:p>
              <a:pPr algn="just">
                <a:lnSpc>
                  <a:spcPts val="3359"/>
                </a:lnSpc>
              </a:pPr>
              <a:r>
                <a:rPr lang="en-US" sz="2399">
                  <a:solidFill>
                    <a:srgbClr val="000000"/>
                  </a:solidFill>
                  <a:latin typeface="Bahnschrift" panose="020B0502040204020203" pitchFamily="34" charset="0"/>
                  <a:ea typeface="Canva Sans"/>
                  <a:cs typeface="Canva Sans"/>
                  <a:sym typeface="Canva Sans"/>
                </a:rPr>
                <a:t>Ushbu fan bo‘yicha o‘quv jarayoni yakunida talabalar quyidagi bilim, ko‘nikma va malakalarga ega bo‘lishlari kutiladi:</a:t>
              </a:r>
            </a:p>
            <a:p>
              <a:pPr algn="just">
                <a:lnSpc>
                  <a:spcPts val="3359"/>
                </a:lnSpc>
                <a:spcBef>
                  <a:spcPct val="0"/>
                </a:spcBef>
              </a:pPr>
              <a:endParaRPr lang="en-US" sz="2399">
                <a:solidFill>
                  <a:srgbClr val="000000"/>
                </a:solidFill>
                <a:latin typeface="Bahnschrift" panose="020B0502040204020203" pitchFamily="34" charset="0"/>
                <a:ea typeface="Canva Sans"/>
                <a:cs typeface="Canva Sans"/>
                <a:sym typeface="Canva Sans"/>
              </a:endParaRPr>
            </a:p>
          </p:txBody>
        </p:sp>
        <p:sp>
          <p:nvSpPr>
            <p:cNvPr id="9" name="TextBox 9"/>
            <p:cNvSpPr txBox="1"/>
            <p:nvPr/>
          </p:nvSpPr>
          <p:spPr>
            <a:xfrm>
              <a:off x="0" y="1318260"/>
              <a:ext cx="2678842" cy="515621"/>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ahnschrift" panose="020B0502040204020203" pitchFamily="34" charset="0"/>
                  <a:ea typeface="Canva Sans Bold"/>
                  <a:cs typeface="Canva Sans Bold"/>
                  <a:sym typeface="Canva Sans Bold"/>
                </a:rPr>
                <a:t>Bilimlar</a:t>
              </a:r>
              <a:r>
                <a:rPr lang="en-US" sz="2399">
                  <a:solidFill>
                    <a:srgbClr val="000000"/>
                  </a:solidFill>
                  <a:latin typeface="Bahnschrift" panose="020B0502040204020203" pitchFamily="34" charset="0"/>
                  <a:ea typeface="Canva Sans"/>
                  <a:cs typeface="Canva Sans"/>
                  <a:sym typeface="Canva Sans"/>
                </a:rPr>
                <a:t>:</a:t>
              </a:r>
            </a:p>
          </p:txBody>
        </p:sp>
        <p:sp>
          <p:nvSpPr>
            <p:cNvPr id="10" name="TextBox 10"/>
            <p:cNvSpPr txBox="1"/>
            <p:nvPr/>
          </p:nvSpPr>
          <p:spPr>
            <a:xfrm>
              <a:off x="486699" y="1980636"/>
              <a:ext cx="12995378" cy="4590061"/>
            </a:xfrm>
            <a:prstGeom prst="rect">
              <a:avLst/>
            </a:prstGeom>
          </p:spPr>
          <p:txBody>
            <a:bodyPr lIns="0" tIns="0" rIns="0" bIns="0" rtlCol="0" anchor="t">
              <a:spAutoFit/>
            </a:bodyPr>
            <a:lstStyle/>
            <a:p>
              <a:pPr algn="just">
                <a:lnSpc>
                  <a:spcPts val="3359"/>
                </a:lnSpc>
              </a:pPr>
              <a:r>
                <a:rPr lang="en-US" sz="2399" dirty="0">
                  <a:solidFill>
                    <a:srgbClr val="000000"/>
                  </a:solidFill>
                  <a:latin typeface="Bahnschrift" panose="020B0502040204020203" pitchFamily="34" charset="0"/>
                  <a:ea typeface="Canva Sans"/>
                  <a:cs typeface="Canva Sans"/>
                  <a:sym typeface="Canva Sans"/>
                </a:rPr>
                <a:t>1.HTML, CSS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JavaScript </a:t>
              </a:r>
              <a:r>
                <a:rPr lang="en-US" sz="2399" dirty="0" err="1">
                  <a:solidFill>
                    <a:srgbClr val="000000"/>
                  </a:solidFill>
                  <a:latin typeface="Bahnschrift" panose="020B0502040204020203" pitchFamily="34" charset="0"/>
                  <a:ea typeface="Canva Sans"/>
                  <a:cs typeface="Canva Sans"/>
                  <a:sym typeface="Canva Sans"/>
                </a:rPr>
                <a:t>asoslari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hamda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ularning</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veb-sayt</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yaratishdagi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roli</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2.PHP </a:t>
              </a:r>
              <a:r>
                <a:rPr lang="en-US" sz="2399" dirty="0" err="1">
                  <a:solidFill>
                    <a:srgbClr val="000000"/>
                  </a:solidFill>
                  <a:latin typeface="Bahnschrift" panose="020B0502040204020203" pitchFamily="34" charset="0"/>
                  <a:ea typeface="Canva Sans"/>
                  <a:cs typeface="Canva Sans"/>
                  <a:sym typeface="Canva Sans"/>
                </a:rPr>
                <a:t>dasturlash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tili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sintaksisi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asosiy</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tushunchalari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funksiyalari</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3.Server </a:t>
              </a:r>
              <a:r>
                <a:rPr lang="en-US" sz="2399" dirty="0" err="1">
                  <a:solidFill>
                    <a:srgbClr val="000000"/>
                  </a:solidFill>
                  <a:latin typeface="Bahnschrift" panose="020B0502040204020203" pitchFamily="34" charset="0"/>
                  <a:ea typeface="Canva Sans"/>
                  <a:cs typeface="Canva Sans"/>
                  <a:sym typeface="Canva Sans"/>
                </a:rPr>
                <a:t>tomon</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dasturlash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printsiplari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web-server </a:t>
              </a:r>
              <a:r>
                <a:rPr lang="en-US" sz="2399" dirty="0" err="1">
                  <a:solidFill>
                    <a:srgbClr val="000000"/>
                  </a:solidFill>
                  <a:latin typeface="Bahnschrift" panose="020B0502040204020203" pitchFamily="34" charset="0"/>
                  <a:ea typeface="Canva Sans"/>
                  <a:cs typeface="Canva Sans"/>
                  <a:sym typeface="Canva Sans"/>
                </a:rPr>
                <a:t>ishlash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mexanizmi</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4.Ma’lumotlar </a:t>
              </a:r>
              <a:r>
                <a:rPr lang="en-US" sz="2399" dirty="0" err="1">
                  <a:solidFill>
                    <a:srgbClr val="000000"/>
                  </a:solidFill>
                  <a:latin typeface="Bahnschrift" panose="020B0502040204020203" pitchFamily="34" charset="0"/>
                  <a:ea typeface="Canva Sans"/>
                  <a:cs typeface="Canva Sans"/>
                  <a:sym typeface="Canva Sans"/>
                </a:rPr>
                <a:t>bazasi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bilan</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ishlash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asoslari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masalan</a:t>
              </a:r>
              <a:r>
                <a:rPr lang="en-US" sz="2399" dirty="0">
                  <a:solidFill>
                    <a:srgbClr val="000000"/>
                  </a:solidFill>
                  <a:latin typeface="Bahnschrift" panose="020B0502040204020203" pitchFamily="34" charset="0"/>
                  <a:ea typeface="Canva Sans"/>
                  <a:cs typeface="Canva Sans"/>
                  <a:sym typeface="Canva Sans"/>
                </a:rPr>
                <a:t>, MySQL);</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5.HTTP </a:t>
              </a:r>
              <a:r>
                <a:rPr lang="en-US" sz="2399" dirty="0" err="1">
                  <a:solidFill>
                    <a:srgbClr val="000000"/>
                  </a:solidFill>
                  <a:latin typeface="Bahnschrift" panose="020B0502040204020203" pitchFamily="34" charset="0"/>
                  <a:ea typeface="Canva Sans"/>
                  <a:cs typeface="Canva Sans"/>
                  <a:sym typeface="Canva Sans"/>
                </a:rPr>
                <a:t>protokoli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veb-texnologiyalar</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o‘zaro</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aloqalari</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6.Veb-loyihalarni </a:t>
              </a:r>
              <a:r>
                <a:rPr lang="en-US" sz="2399" dirty="0" err="1">
                  <a:solidFill>
                    <a:srgbClr val="000000"/>
                  </a:solidFill>
                  <a:latin typeface="Bahnschrift" panose="020B0502040204020203" pitchFamily="34" charset="0"/>
                  <a:ea typeface="Canva Sans"/>
                  <a:cs typeface="Canva Sans"/>
                  <a:sym typeface="Canva Sans"/>
                </a:rPr>
                <a:t>loyihalash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arxitektura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xavfsizlik</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tamoyillari</a:t>
              </a:r>
              <a:r>
                <a:rPr lang="en-US" sz="2399" dirty="0">
                  <a:solidFill>
                    <a:srgbClr val="000000"/>
                  </a:solidFill>
                  <a:latin typeface="Bahnschrift" panose="020B0502040204020203" pitchFamily="34" charset="0"/>
                  <a:ea typeface="Canva Sans"/>
                  <a:cs typeface="Canva Sans"/>
                  <a:sym typeface="Canva Sans"/>
                </a:rPr>
                <a:t>.</a:t>
              </a:r>
            </a:p>
          </p:txBody>
        </p:sp>
      </p:grpSp>
      <p:sp>
        <p:nvSpPr>
          <p:cNvPr id="11" name="Freeform 8">
            <a:extLst>
              <a:ext uri="{FF2B5EF4-FFF2-40B4-BE49-F238E27FC236}">
                <a16:creationId xmlns:a16="http://schemas.microsoft.com/office/drawing/2014/main" id="{53EA7FD2-6E18-4717-B5CF-DEBA2BD25D68}"/>
              </a:ext>
            </a:extLst>
          </p:cNvPr>
          <p:cNvSpPr/>
          <p:nvPr/>
        </p:nvSpPr>
        <p:spPr>
          <a:xfrm flipH="1">
            <a:off x="2374790" y="4483326"/>
            <a:ext cx="4393974" cy="4393974"/>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900385" y="0"/>
            <a:ext cx="17871339" cy="17871339"/>
          </a:xfrm>
          <a:custGeom>
            <a:avLst/>
            <a:gdLst/>
            <a:ahLst/>
            <a:cxnLst/>
            <a:rect l="l" t="t" r="r" b="b"/>
            <a:pathLst>
              <a:path w="17871339" h="17871339">
                <a:moveTo>
                  <a:pt x="0" y="0"/>
                </a:moveTo>
                <a:lnTo>
                  <a:pt x="17871340" y="0"/>
                </a:lnTo>
                <a:lnTo>
                  <a:pt x="17871340"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2111218" y="2595497"/>
            <a:ext cx="3221134" cy="3685959"/>
            <a:chOff x="0" y="0"/>
            <a:chExt cx="3472750" cy="3973885"/>
          </a:xfrm>
        </p:grpSpPr>
        <p:pic>
          <p:nvPicPr>
            <p:cNvPr id="4" name="Picture 4"/>
            <p:cNvPicPr>
              <a:picLocks noChangeAspect="1"/>
            </p:cNvPicPr>
            <p:nvPr/>
          </p:nvPicPr>
          <p:blipFill>
            <a:blip r:embed="rId4"/>
            <a:srcRect/>
            <a:stretch>
              <a:fillRect/>
            </a:stretch>
          </p:blipFill>
          <p:spPr>
            <a:xfrm>
              <a:off x="412859" y="0"/>
              <a:ext cx="3059892" cy="3973885"/>
            </a:xfrm>
            <a:prstGeom prst="rect">
              <a:avLst/>
            </a:prstGeom>
          </p:spPr>
        </p:pic>
      </p:grpSp>
      <p:sp>
        <p:nvSpPr>
          <p:cNvPr id="5" name="Freeform 5"/>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649196" y="611329"/>
            <a:ext cx="16610104" cy="1692771"/>
          </a:xfrm>
          <a:prstGeom prst="rect">
            <a:avLst/>
          </a:prstGeom>
        </p:spPr>
        <p:txBody>
          <a:bodyPr lIns="0" tIns="0" rIns="0" bIns="0" rtlCol="0" anchor="t">
            <a:spAutoFit/>
          </a:bodyPr>
          <a:lstStyle/>
          <a:p>
            <a:pPr algn="ctr">
              <a:lnSpc>
                <a:spcPts val="6564"/>
              </a:lnSpc>
            </a:pPr>
            <a:r>
              <a:rPr lang="en-US" sz="5913" b="1" dirty="0">
                <a:solidFill>
                  <a:srgbClr val="2600B1"/>
                </a:solidFill>
                <a:latin typeface="Bahnschrift" panose="020B0502040204020203" pitchFamily="34" charset="0"/>
                <a:ea typeface="Canva Sans"/>
                <a:cs typeface="Canva Sans"/>
                <a:sym typeface="Canva Sans"/>
              </a:rPr>
              <a:t>“WEB DASTURLASH” FANINI O‘QITISH BO‘YICHA TA’LIM NATIJALARI</a:t>
            </a:r>
          </a:p>
        </p:txBody>
      </p:sp>
      <p:sp>
        <p:nvSpPr>
          <p:cNvPr id="7" name="TextBox 7"/>
          <p:cNvSpPr txBox="1"/>
          <p:nvPr/>
        </p:nvSpPr>
        <p:spPr>
          <a:xfrm>
            <a:off x="1773639" y="3488801"/>
            <a:ext cx="2009132" cy="3962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ahnschrift" panose="020B0502040204020203" pitchFamily="34" charset="0"/>
                <a:ea typeface="Canva Sans Bold"/>
                <a:cs typeface="Canva Sans Bold"/>
                <a:sym typeface="Canva Sans Bold"/>
              </a:rPr>
              <a:t>Ko‘nikmalar:</a:t>
            </a:r>
          </a:p>
        </p:txBody>
      </p:sp>
      <p:sp>
        <p:nvSpPr>
          <p:cNvPr id="8" name="TextBox 8"/>
          <p:cNvSpPr txBox="1"/>
          <p:nvPr/>
        </p:nvSpPr>
        <p:spPr>
          <a:xfrm>
            <a:off x="1773639" y="4266041"/>
            <a:ext cx="9746534" cy="3006529"/>
          </a:xfrm>
          <a:prstGeom prst="rect">
            <a:avLst/>
          </a:prstGeom>
        </p:spPr>
        <p:txBody>
          <a:bodyPr lIns="0" tIns="0" rIns="0" bIns="0" rtlCol="0" anchor="t">
            <a:spAutoFit/>
          </a:bodyPr>
          <a:lstStyle/>
          <a:p>
            <a:pPr algn="just">
              <a:lnSpc>
                <a:spcPts val="3359"/>
              </a:lnSpc>
            </a:pPr>
            <a:r>
              <a:rPr lang="en-US" sz="2399" dirty="0">
                <a:solidFill>
                  <a:srgbClr val="000000"/>
                </a:solidFill>
                <a:latin typeface="Bahnschrift" panose="020B0502040204020203" pitchFamily="34" charset="0"/>
                <a:ea typeface="Canva Sans"/>
                <a:cs typeface="Canva Sans"/>
                <a:sym typeface="Canva Sans"/>
              </a:rPr>
              <a:t>1.HTML, CSS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JavaScript </a:t>
            </a:r>
            <a:r>
              <a:rPr lang="en-US" sz="2399" dirty="0" err="1">
                <a:solidFill>
                  <a:srgbClr val="000000"/>
                </a:solidFill>
                <a:latin typeface="Bahnschrift" panose="020B0502040204020203" pitchFamily="34" charset="0"/>
                <a:ea typeface="Canva Sans"/>
                <a:cs typeface="Canva Sans"/>
                <a:sym typeface="Canva Sans"/>
              </a:rPr>
              <a:t>yordamida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veb-sahifalarni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yaratish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stilizatsiya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qilish</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2.PHP </a:t>
            </a:r>
            <a:r>
              <a:rPr lang="en-US" sz="2399" dirty="0" err="1">
                <a:solidFill>
                  <a:srgbClr val="000000"/>
                </a:solidFill>
                <a:latin typeface="Bahnschrift" panose="020B0502040204020203" pitchFamily="34" charset="0"/>
                <a:ea typeface="Canva Sans"/>
                <a:cs typeface="Canva Sans"/>
                <a:sym typeface="Canva Sans"/>
              </a:rPr>
              <a:t>tilida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dinamik</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veb-sahifalar</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veb-ilovalarni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dasturlash</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3.Ma’lumotlar </a:t>
            </a:r>
            <a:r>
              <a:rPr lang="en-US" sz="2399" dirty="0" err="1">
                <a:solidFill>
                  <a:srgbClr val="000000"/>
                </a:solidFill>
                <a:latin typeface="Bahnschrift" panose="020B0502040204020203" pitchFamily="34" charset="0"/>
                <a:ea typeface="Canva Sans"/>
                <a:cs typeface="Canva Sans"/>
                <a:sym typeface="Canva Sans"/>
              </a:rPr>
              <a:t>bazasiga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ulanish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ma’lumotlarni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so‘rov</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boshqarish</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4.Foydalanuvchi </a:t>
            </a:r>
            <a:r>
              <a:rPr lang="en-US" sz="2399" dirty="0" err="1">
                <a:solidFill>
                  <a:srgbClr val="000000"/>
                </a:solidFill>
                <a:latin typeface="Bahnschrift" panose="020B0502040204020203" pitchFamily="34" charset="0"/>
                <a:ea typeface="Canva Sans"/>
                <a:cs typeface="Canva Sans"/>
                <a:sym typeface="Canva Sans"/>
              </a:rPr>
              <a:t>so‘rovlarini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qabul</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qilish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qayta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ishlash</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5.Serverda </a:t>
            </a:r>
            <a:r>
              <a:rPr lang="en-US" sz="2399" dirty="0" err="1">
                <a:solidFill>
                  <a:srgbClr val="000000"/>
                </a:solidFill>
                <a:latin typeface="Bahnschrift" panose="020B0502040204020203" pitchFamily="34" charset="0"/>
                <a:ea typeface="Canva Sans"/>
                <a:cs typeface="Canva Sans"/>
                <a:sym typeface="Canva Sans"/>
              </a:rPr>
              <a:t>fayllar</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bilan</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ishlash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ma’lumotlarni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saqlash</a:t>
            </a:r>
            <a:r>
              <a:rPr lang="en-US" sz="2399" dirty="0">
                <a:solidFill>
                  <a:srgbClr val="000000"/>
                </a:solidFill>
                <a:latin typeface="Bahnschrift" panose="020B0502040204020203" pitchFamily="34" charset="0"/>
                <a:ea typeface="Canva Sans"/>
                <a:cs typeface="Canva Sans"/>
                <a:sym typeface="Canva Sans"/>
              </a:rPr>
              <a:t>;</a:t>
            </a:r>
          </a:p>
          <a:p>
            <a:pPr algn="just">
              <a:lnSpc>
                <a:spcPts val="3359"/>
              </a:lnSpc>
            </a:pPr>
            <a:r>
              <a:rPr lang="en-US" sz="2399" dirty="0">
                <a:solidFill>
                  <a:srgbClr val="000000"/>
                </a:solidFill>
                <a:latin typeface="Bahnschrift" panose="020B0502040204020203" pitchFamily="34" charset="0"/>
                <a:ea typeface="Canva Sans"/>
                <a:cs typeface="Canva Sans"/>
                <a:sym typeface="Canva Sans"/>
              </a:rPr>
              <a:t>6.Oddiy </a:t>
            </a:r>
            <a:r>
              <a:rPr lang="en-US" sz="2399" dirty="0" err="1">
                <a:solidFill>
                  <a:srgbClr val="000000"/>
                </a:solidFill>
                <a:latin typeface="Bahnschrift" panose="020B0502040204020203" pitchFamily="34" charset="0"/>
                <a:ea typeface="Canva Sans"/>
                <a:cs typeface="Canva Sans"/>
                <a:sym typeface="Canva Sans"/>
              </a:rPr>
              <a:t>veb-loyihalarni</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loyihalash</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va</a:t>
            </a:r>
            <a:r>
              <a:rPr lang="en-US" sz="2399" dirty="0">
                <a:solidFill>
                  <a:srgbClr val="000000"/>
                </a:solidFill>
                <a:latin typeface="Bahnschrift" panose="020B0502040204020203" pitchFamily="34" charset="0"/>
                <a:ea typeface="Canva Sans"/>
                <a:cs typeface="Canva Sans"/>
                <a:sym typeface="Canva Sans"/>
              </a:rPr>
              <a:t> </a:t>
            </a:r>
            <a:r>
              <a:rPr lang="en-US" sz="2399" dirty="0" err="1">
                <a:solidFill>
                  <a:srgbClr val="000000"/>
                </a:solidFill>
                <a:latin typeface="Bahnschrift" panose="020B0502040204020203" pitchFamily="34" charset="0"/>
                <a:ea typeface="Canva Sans"/>
                <a:cs typeface="Canva Sans"/>
                <a:sym typeface="Canva Sans"/>
              </a:rPr>
              <a:t>yaratish</a:t>
            </a:r>
            <a:r>
              <a:rPr lang="en-US" sz="2399" dirty="0">
                <a:solidFill>
                  <a:srgbClr val="000000"/>
                </a:solidFill>
                <a:latin typeface="Bahnschrift" panose="020B0502040204020203" pitchFamily="34" charset="0"/>
                <a:ea typeface="Canva Sans"/>
                <a:cs typeface="Canva Sans"/>
                <a:sym typeface="Canva Sans"/>
              </a:rPr>
              <a:t>.</a:t>
            </a:r>
          </a:p>
        </p:txBody>
      </p:sp>
      <p:sp>
        <p:nvSpPr>
          <p:cNvPr id="9" name="Freeform 8">
            <a:extLst>
              <a:ext uri="{FF2B5EF4-FFF2-40B4-BE49-F238E27FC236}">
                <a16:creationId xmlns:a16="http://schemas.microsoft.com/office/drawing/2014/main" id="{5D86DA3D-E11C-471E-8EA8-1D746BE3D0A6}"/>
              </a:ext>
            </a:extLst>
          </p:cNvPr>
          <p:cNvSpPr/>
          <p:nvPr/>
        </p:nvSpPr>
        <p:spPr>
          <a:xfrm flipH="1">
            <a:off x="12965815" y="4541695"/>
            <a:ext cx="4393974" cy="4393974"/>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900385" y="0"/>
            <a:ext cx="17871339" cy="17871339"/>
          </a:xfrm>
          <a:custGeom>
            <a:avLst/>
            <a:gdLst/>
            <a:ahLst/>
            <a:cxnLst/>
            <a:rect l="l" t="t" r="r" b="b"/>
            <a:pathLst>
              <a:path w="17871339" h="17871339">
                <a:moveTo>
                  <a:pt x="0" y="0"/>
                </a:moveTo>
                <a:lnTo>
                  <a:pt x="17871340" y="0"/>
                </a:lnTo>
                <a:lnTo>
                  <a:pt x="17871340"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524000" y="2981409"/>
            <a:ext cx="4603129" cy="5988318"/>
            <a:chOff x="0" y="0"/>
            <a:chExt cx="6137506" cy="7984424"/>
          </a:xfrm>
        </p:grpSpPr>
        <p:pic>
          <p:nvPicPr>
            <p:cNvPr id="4" name="Picture 4"/>
            <p:cNvPicPr>
              <a:picLocks noChangeAspect="1"/>
            </p:cNvPicPr>
            <p:nvPr/>
          </p:nvPicPr>
          <p:blipFill>
            <a:blip r:embed="rId4"/>
            <a:srcRect/>
            <a:stretch>
              <a:fillRect/>
            </a:stretch>
          </p:blipFill>
          <p:spPr>
            <a:xfrm>
              <a:off x="412859" y="0"/>
              <a:ext cx="3059892" cy="3973885"/>
            </a:xfrm>
            <a:prstGeom prst="rect">
              <a:avLst/>
            </a:prstGeom>
          </p:spPr>
        </p:pic>
      </p:grpSp>
      <p:sp>
        <p:nvSpPr>
          <p:cNvPr id="5" name="Freeform 5"/>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649196" y="611329"/>
            <a:ext cx="16610104" cy="1692771"/>
          </a:xfrm>
          <a:prstGeom prst="rect">
            <a:avLst/>
          </a:prstGeom>
        </p:spPr>
        <p:txBody>
          <a:bodyPr lIns="0" tIns="0" rIns="0" bIns="0" rtlCol="0" anchor="t">
            <a:spAutoFit/>
          </a:bodyPr>
          <a:lstStyle/>
          <a:p>
            <a:pPr algn="ctr">
              <a:lnSpc>
                <a:spcPts val="6564"/>
              </a:lnSpc>
            </a:pPr>
            <a:r>
              <a:rPr lang="en-US" sz="5913" b="1" dirty="0">
                <a:solidFill>
                  <a:srgbClr val="2600B1"/>
                </a:solidFill>
                <a:latin typeface="Bahnschrift" panose="020B0502040204020203" pitchFamily="34" charset="0"/>
                <a:ea typeface="Canva Sans"/>
                <a:cs typeface="Canva Sans"/>
                <a:sym typeface="Canva Sans"/>
              </a:rPr>
              <a:t>“WEB DASTURLASH” FANINI O‘QITISH BO‘YICHA TA’LIM NATIJALARI</a:t>
            </a:r>
          </a:p>
        </p:txBody>
      </p:sp>
      <p:grpSp>
        <p:nvGrpSpPr>
          <p:cNvPr id="7" name="Group 7"/>
          <p:cNvGrpSpPr/>
          <p:nvPr/>
        </p:nvGrpSpPr>
        <p:grpSpPr>
          <a:xfrm>
            <a:off x="7483299" y="3099247"/>
            <a:ext cx="9995414" cy="5527836"/>
            <a:chOff x="0" y="-38100"/>
            <a:chExt cx="13327219" cy="7370449"/>
          </a:xfrm>
        </p:grpSpPr>
        <p:sp>
          <p:nvSpPr>
            <p:cNvPr id="8" name="TextBox 8"/>
            <p:cNvSpPr txBox="1"/>
            <p:nvPr/>
          </p:nvSpPr>
          <p:spPr>
            <a:xfrm>
              <a:off x="0" y="-38100"/>
              <a:ext cx="2678842" cy="515621"/>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ahnschrift" panose="020B0502040204020203" pitchFamily="34" charset="0"/>
                  <a:ea typeface="Canva Sans Bold"/>
                  <a:cs typeface="Canva Sans Bold"/>
                  <a:sym typeface="Canva Sans Bold"/>
                </a:rPr>
                <a:t>Malakalar:</a:t>
              </a:r>
            </a:p>
          </p:txBody>
        </p:sp>
        <p:sp>
          <p:nvSpPr>
            <p:cNvPr id="9" name="TextBox 9"/>
            <p:cNvSpPr txBox="1"/>
            <p:nvPr/>
          </p:nvSpPr>
          <p:spPr>
            <a:xfrm>
              <a:off x="331840" y="998220"/>
              <a:ext cx="12995379" cy="6334129"/>
            </a:xfrm>
            <a:prstGeom prst="rect">
              <a:avLst/>
            </a:prstGeom>
          </p:spPr>
          <p:txBody>
            <a:bodyPr lIns="0" tIns="0" rIns="0" bIns="0" rtlCol="0" anchor="t">
              <a:spAutoFit/>
            </a:bodyPr>
            <a:lstStyle/>
            <a:p>
              <a:pPr algn="just">
                <a:lnSpc>
                  <a:spcPts val="3359"/>
                </a:lnSpc>
              </a:pPr>
              <a:r>
                <a:rPr lang="en-US" sz="2399">
                  <a:solidFill>
                    <a:srgbClr val="000000"/>
                  </a:solidFill>
                  <a:latin typeface="Bahnschrift" panose="020B0502040204020203" pitchFamily="34" charset="0"/>
                  <a:ea typeface="Canva Sans"/>
                  <a:cs typeface="Canva Sans"/>
                  <a:sym typeface="Canva Sans"/>
                </a:rPr>
                <a:t>1.Mustaqil ravishda to‘liq funksional veb-saytlar va veb-ilovalarni ishlab chiqish;</a:t>
              </a:r>
            </a:p>
            <a:p>
              <a:pPr algn="just">
                <a:lnSpc>
                  <a:spcPts val="3359"/>
                </a:lnSpc>
              </a:pPr>
              <a:r>
                <a:rPr lang="en-US" sz="2399">
                  <a:solidFill>
                    <a:srgbClr val="000000"/>
                  </a:solidFill>
                  <a:latin typeface="Bahnschrift" panose="020B0502040204020203" pitchFamily="34" charset="0"/>
                  <a:ea typeface="Canva Sans"/>
                  <a:cs typeface="Canva Sans"/>
                  <a:sym typeface="Canva Sans"/>
                </a:rPr>
                <a:t>2.Veb-loyihalarning mijoz va server tomon kodlarini birlashtirish;</a:t>
              </a:r>
            </a:p>
            <a:p>
              <a:pPr algn="just">
                <a:lnSpc>
                  <a:spcPts val="3359"/>
                </a:lnSpc>
              </a:pPr>
              <a:r>
                <a:rPr lang="en-US" sz="2399">
                  <a:solidFill>
                    <a:srgbClr val="000000"/>
                  </a:solidFill>
                  <a:latin typeface="Bahnschrift" panose="020B0502040204020203" pitchFamily="34" charset="0"/>
                  <a:ea typeface="Canva Sans"/>
                  <a:cs typeface="Canva Sans"/>
                  <a:sym typeface="Canva Sans"/>
                </a:rPr>
                <a:t>3.Ma’lumotlar bazasi bilan samarali ishlash va veb-loyihalarda uni qo‘llash;</a:t>
              </a:r>
            </a:p>
            <a:p>
              <a:pPr algn="just">
                <a:lnSpc>
                  <a:spcPts val="3359"/>
                </a:lnSpc>
              </a:pPr>
              <a:r>
                <a:rPr lang="en-US" sz="2399">
                  <a:solidFill>
                    <a:srgbClr val="000000"/>
                  </a:solidFill>
                  <a:latin typeface="Bahnschrift" panose="020B0502040204020203" pitchFamily="34" charset="0"/>
                  <a:ea typeface="Canva Sans"/>
                  <a:cs typeface="Canva Sans"/>
                  <a:sym typeface="Canva Sans"/>
                </a:rPr>
                <a:t>4.Veb-loyihalarda xavfsizlik va ma’lumotlarni himoyalash choralarini tatbiq etish;</a:t>
              </a:r>
            </a:p>
            <a:p>
              <a:pPr algn="just">
                <a:lnSpc>
                  <a:spcPts val="3359"/>
                </a:lnSpc>
              </a:pPr>
              <a:r>
                <a:rPr lang="en-US" sz="2399">
                  <a:solidFill>
                    <a:srgbClr val="000000"/>
                  </a:solidFill>
                  <a:latin typeface="Bahnschrift" panose="020B0502040204020203" pitchFamily="34" charset="0"/>
                  <a:ea typeface="Canva Sans"/>
                  <a:cs typeface="Canva Sans"/>
                  <a:sym typeface="Canva Sans"/>
                </a:rPr>
                <a:t>5.Loyihalarni jamoaviy tarzda ishlab chiqish va boshqarish;</a:t>
              </a:r>
            </a:p>
            <a:p>
              <a:pPr algn="just">
                <a:lnSpc>
                  <a:spcPts val="3359"/>
                </a:lnSpc>
              </a:pPr>
              <a:r>
                <a:rPr lang="en-US" sz="2399">
                  <a:solidFill>
                    <a:srgbClr val="000000"/>
                  </a:solidFill>
                  <a:latin typeface="Bahnschrift" panose="020B0502040204020203" pitchFamily="34" charset="0"/>
                  <a:ea typeface="Canva Sans"/>
                  <a:cs typeface="Canva Sans"/>
                  <a:sym typeface="Canva Sans"/>
                </a:rPr>
                <a:t>6.Zamonaviy veb-texnologiyalar va dasturlash vositalaridan samarali foydalanish.</a:t>
              </a:r>
            </a:p>
            <a:p>
              <a:pPr algn="just">
                <a:lnSpc>
                  <a:spcPts val="3359"/>
                </a:lnSpc>
                <a:spcBef>
                  <a:spcPct val="0"/>
                </a:spcBef>
              </a:pPr>
              <a:endParaRPr lang="en-US" sz="2399">
                <a:solidFill>
                  <a:srgbClr val="000000"/>
                </a:solidFill>
                <a:latin typeface="Bahnschrift" panose="020B0502040204020203" pitchFamily="34" charset="0"/>
                <a:ea typeface="Canva Sans"/>
                <a:cs typeface="Canva Sans"/>
                <a:sym typeface="Canva Sans"/>
              </a:endParaRPr>
            </a:p>
          </p:txBody>
        </p:sp>
      </p:grpSp>
      <p:sp>
        <p:nvSpPr>
          <p:cNvPr id="10" name="Freeform 8">
            <a:extLst>
              <a:ext uri="{FF2B5EF4-FFF2-40B4-BE49-F238E27FC236}">
                <a16:creationId xmlns:a16="http://schemas.microsoft.com/office/drawing/2014/main" id="{FE76E361-5863-4CF4-9D23-EFA040A6EE64}"/>
              </a:ext>
            </a:extLst>
          </p:cNvPr>
          <p:cNvSpPr/>
          <p:nvPr/>
        </p:nvSpPr>
        <p:spPr>
          <a:xfrm>
            <a:off x="2377442" y="3719130"/>
            <a:ext cx="4393974" cy="4393974"/>
          </a:xfrm>
          <a:custGeom>
            <a:avLst/>
            <a:gdLst/>
            <a:ahLst/>
            <a:cxnLst/>
            <a:rect l="l" t="t" r="r" b="b"/>
            <a:pathLst>
              <a:path w="3518635" h="3518635">
                <a:moveTo>
                  <a:pt x="0" y="0"/>
                </a:moveTo>
                <a:lnTo>
                  <a:pt x="3518635" y="0"/>
                </a:lnTo>
                <a:lnTo>
                  <a:pt x="3518635" y="3518635"/>
                </a:lnTo>
                <a:lnTo>
                  <a:pt x="0" y="351863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412339" y="220160"/>
            <a:ext cx="1098588" cy="1381871"/>
          </a:xfrm>
          <a:prstGeom prst="rect">
            <a:avLst/>
          </a:prstGeom>
        </p:spPr>
      </p:pic>
      <p:sp>
        <p:nvSpPr>
          <p:cNvPr id="5" name="AutoShape 5"/>
          <p:cNvSpPr/>
          <p:nvPr/>
        </p:nvSpPr>
        <p:spPr>
          <a:xfrm flipV="1">
            <a:off x="8241584" y="1303375"/>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329469" y="222476"/>
            <a:ext cx="17958531" cy="770980"/>
          </a:xfrm>
          <a:prstGeom prst="rect">
            <a:avLst/>
          </a:prstGeom>
        </p:spPr>
        <p:txBody>
          <a:bodyPr lIns="0" tIns="0" rIns="0" bIns="0" rtlCol="0" anchor="t">
            <a:spAutoFit/>
          </a:bodyPr>
          <a:lstStyle/>
          <a:p>
            <a:pPr algn="ctr">
              <a:lnSpc>
                <a:spcPts val="6708"/>
              </a:lnSpc>
              <a:spcBef>
                <a:spcPct val="0"/>
              </a:spcBef>
            </a:pPr>
            <a:r>
              <a:rPr lang="en-US" sz="4791" b="1" dirty="0">
                <a:solidFill>
                  <a:srgbClr val="3428BA"/>
                </a:solidFill>
                <a:latin typeface="Bahnschrift" panose="020B0502040204020203" pitchFamily="34" charset="0"/>
                <a:ea typeface="Canva Sans"/>
                <a:cs typeface="Canva Sans"/>
                <a:sym typeface="Canva Sans"/>
              </a:rPr>
              <a:t>MA’RUZA MASHG‘ULOTLARI MAVZULARI</a:t>
            </a:r>
          </a:p>
        </p:txBody>
      </p:sp>
      <p:sp>
        <p:nvSpPr>
          <p:cNvPr id="7" name="Freeform 7"/>
          <p:cNvSpPr/>
          <p:nvPr/>
        </p:nvSpPr>
        <p:spPr>
          <a:xfrm>
            <a:off x="190945" y="6720526"/>
            <a:ext cx="2566131" cy="3582162"/>
          </a:xfrm>
          <a:custGeom>
            <a:avLst/>
            <a:gdLst/>
            <a:ahLst/>
            <a:cxnLst/>
            <a:rect l="l" t="t" r="r" b="b"/>
            <a:pathLst>
              <a:path w="1864972" h="2603387">
                <a:moveTo>
                  <a:pt x="0" y="0"/>
                </a:moveTo>
                <a:lnTo>
                  <a:pt x="1864972" y="0"/>
                </a:lnTo>
                <a:lnTo>
                  <a:pt x="1864972" y="2603386"/>
                </a:lnTo>
                <a:lnTo>
                  <a:pt x="0" y="26033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16877102" y="1627134"/>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aphicFrame>
        <p:nvGraphicFramePr>
          <p:cNvPr id="10" name="Таблица 9">
            <a:extLst>
              <a:ext uri="{FF2B5EF4-FFF2-40B4-BE49-F238E27FC236}">
                <a16:creationId xmlns:a16="http://schemas.microsoft.com/office/drawing/2014/main" id="{97075545-4141-40EE-85F8-630CA42AF397}"/>
              </a:ext>
            </a:extLst>
          </p:cNvPr>
          <p:cNvGraphicFramePr>
            <a:graphicFrameLocks noGrp="1"/>
          </p:cNvGraphicFramePr>
          <p:nvPr>
            <p:extLst>
              <p:ext uri="{D42A27DB-BD31-4B8C-83A1-F6EECF244321}">
                <p14:modId xmlns:p14="http://schemas.microsoft.com/office/powerpoint/2010/main" val="811014860"/>
              </p:ext>
            </p:extLst>
          </p:nvPr>
        </p:nvGraphicFramePr>
        <p:xfrm>
          <a:off x="3511656" y="1786933"/>
          <a:ext cx="11650678" cy="7914870"/>
        </p:xfrm>
        <a:graphic>
          <a:graphicData uri="http://schemas.openxmlformats.org/drawingml/2006/table">
            <a:tbl>
              <a:tblPr firstRow="1" firstCol="1" bandRow="1">
                <a:tableStyleId>{5C22544A-7EE6-4342-B048-85BDC9FD1C3A}</a:tableStyleId>
              </a:tblPr>
              <a:tblGrid>
                <a:gridCol w="934385">
                  <a:extLst>
                    <a:ext uri="{9D8B030D-6E8A-4147-A177-3AD203B41FA5}">
                      <a16:colId xmlns:a16="http://schemas.microsoft.com/office/drawing/2014/main" val="459097725"/>
                    </a:ext>
                  </a:extLst>
                </a:gridCol>
                <a:gridCol w="9618799">
                  <a:extLst>
                    <a:ext uri="{9D8B030D-6E8A-4147-A177-3AD203B41FA5}">
                      <a16:colId xmlns:a16="http://schemas.microsoft.com/office/drawing/2014/main" val="3977933174"/>
                    </a:ext>
                  </a:extLst>
                </a:gridCol>
                <a:gridCol w="1097494">
                  <a:extLst>
                    <a:ext uri="{9D8B030D-6E8A-4147-A177-3AD203B41FA5}">
                      <a16:colId xmlns:a16="http://schemas.microsoft.com/office/drawing/2014/main" val="3745980339"/>
                    </a:ext>
                  </a:extLst>
                </a:gridCol>
              </a:tblGrid>
              <a:tr h="667083">
                <a:tc gridSpan="2">
                  <a:txBody>
                    <a:bodyPr/>
                    <a:lstStyle/>
                    <a:p>
                      <a:pPr algn="ctr"/>
                      <a:r>
                        <a:rPr lang="uz-Cyrl-UZ" sz="1400" dirty="0">
                          <a:effectLst/>
                          <a:latin typeface="Bahnschrift" panose="020B0502040204020203" pitchFamily="34" charset="0"/>
                        </a:rPr>
                        <a:t>Mashg‘ulotlar shakli: </a:t>
                      </a:r>
                      <a:r>
                        <a:rPr lang="en-US" sz="1400" dirty="0" err="1">
                          <a:effectLst/>
                          <a:latin typeface="Bahnschrift" panose="020B0502040204020203" pitchFamily="34" charset="0"/>
                        </a:rPr>
                        <a:t>amaliy</a:t>
                      </a:r>
                      <a:r>
                        <a:rPr lang="uz-Cyrl-UZ" sz="1400" dirty="0">
                          <a:effectLst/>
                          <a:latin typeface="Bahnschrift" panose="020B0502040204020203" pitchFamily="34" charset="0"/>
                        </a:rPr>
                        <a:t> (M)</a:t>
                      </a:r>
                      <a:r>
                        <a:rPr lang="en-US" sz="1400" dirty="0">
                          <a:effectLst/>
                          <a:latin typeface="Bahnschrift" panose="020B0502040204020203" pitchFamily="34" charset="0"/>
                        </a:rPr>
                        <a:t> (4-semestr)</a:t>
                      </a:r>
                      <a:endParaRPr lang="ru-RU" sz="1400" dirty="0">
                        <a:effectLst/>
                        <a:latin typeface="Bahnschrift" panose="020B0502040204020203" pitchFamily="34" charset="0"/>
                        <a:ea typeface="Calibri" panose="020F0502020204030204" pitchFamily="34" charset="0"/>
                      </a:endParaRPr>
                    </a:p>
                  </a:txBody>
                  <a:tcPr marL="68580" marR="68580" marT="0" marB="0" anchor="ctr"/>
                </a:tc>
                <a:tc hMerge="1">
                  <a:txBody>
                    <a:bodyPr/>
                    <a:lstStyle/>
                    <a:p>
                      <a:endParaRPr lang="ru-RU"/>
                    </a:p>
                  </a:txBody>
                  <a:tcPr/>
                </a:tc>
                <a:tc>
                  <a:txBody>
                    <a:bodyPr/>
                    <a:lstStyle/>
                    <a:p>
                      <a:pPr algn="ctr"/>
                      <a:r>
                        <a:rPr lang="en-US" sz="1400" dirty="0">
                          <a:effectLst/>
                          <a:latin typeface="Bahnschrift" panose="020B0502040204020203" pitchFamily="34" charset="0"/>
                        </a:rPr>
                        <a:t>20</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74800650"/>
                  </a:ext>
                </a:extLst>
              </a:tr>
              <a:tr h="655280">
                <a:tc>
                  <a:txBody>
                    <a:bodyPr/>
                    <a:lstStyle/>
                    <a:p>
                      <a:pPr marL="0" lvl="0" indent="0" algn="ctr">
                        <a:buFont typeface="+mj-lt"/>
                        <a:buNone/>
                      </a:pPr>
                      <a:r>
                        <a:rPr lang="en-US" sz="1400" dirty="0">
                          <a:effectLst/>
                          <a:latin typeface="Bahnschrift" panose="020B0502040204020203" pitchFamily="34" charset="0"/>
                        </a:rPr>
                        <a:t>M1</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ru-RU" sz="1400" dirty="0" err="1">
                          <a:latin typeface="Bahnschrift" panose="020B0502040204020203" pitchFamily="34" charset="0"/>
                          <a:ea typeface="Calibri" panose="020F0502020204030204" pitchFamily="34" charset="0"/>
                          <a:cs typeface="Times New Roman" panose="02020603050405020304" pitchFamily="18" charset="0"/>
                        </a:rPr>
                        <a:t>Veb</a:t>
                      </a:r>
                      <a:r>
                        <a:rPr lang="ru-RU" sz="1400" dirty="0">
                          <a:latin typeface="Bahnschrift" panose="020B0502040204020203" pitchFamily="34" charset="0"/>
                          <a:ea typeface="Calibri" panose="020F0502020204030204" pitchFamily="34" charset="0"/>
                          <a:cs typeface="Times New Roman" panose="02020603050405020304" pitchFamily="18" charset="0"/>
                        </a:rPr>
                        <a:t> </a:t>
                      </a:r>
                      <a:r>
                        <a:rPr lang="ru-RU" sz="1400" dirty="0" err="1">
                          <a:latin typeface="Bahnschrift" panose="020B0502040204020203" pitchFamily="34" charset="0"/>
                          <a:ea typeface="Calibri" panose="020F0502020204030204" pitchFamily="34" charset="0"/>
                          <a:cs typeface="Times New Roman" panose="02020603050405020304" pitchFamily="18" charset="0"/>
                        </a:rPr>
                        <a:t>dasturlashga</a:t>
                      </a:r>
                      <a:r>
                        <a:rPr lang="ru-RU" sz="1400" dirty="0">
                          <a:latin typeface="Bahnschrift" panose="020B0502040204020203" pitchFamily="34" charset="0"/>
                          <a:ea typeface="Calibri" panose="020F0502020204030204" pitchFamily="34" charset="0"/>
                          <a:cs typeface="Times New Roman" panose="02020603050405020304" pitchFamily="18" charset="0"/>
                        </a:rPr>
                        <a:t> </a:t>
                      </a:r>
                      <a:r>
                        <a:rPr lang="ru-RU" sz="1400" dirty="0" err="1">
                          <a:latin typeface="Bahnschrift" panose="020B0502040204020203" pitchFamily="34" charset="0"/>
                          <a:ea typeface="Calibri" panose="020F0502020204030204" pitchFamily="34" charset="0"/>
                          <a:cs typeface="Times New Roman" panose="02020603050405020304" pitchFamily="18" charset="0"/>
                        </a:rPr>
                        <a:t>kirish</a:t>
                      </a:r>
                      <a:r>
                        <a:rPr lang="ru-RU" sz="1400" dirty="0">
                          <a:latin typeface="Bahnschrift" panose="020B0502040204020203" pitchFamily="34" charset="0"/>
                          <a:ea typeface="Calibri" panose="020F0502020204030204" pitchFamily="34" charset="0"/>
                          <a:cs typeface="Times New Roman" panose="02020603050405020304" pitchFamily="18" charset="0"/>
                        </a:rPr>
                        <a:t>, </a:t>
                      </a:r>
                      <a:r>
                        <a:rPr lang="ru-RU" sz="1400" dirty="0" err="1">
                          <a:latin typeface="Bahnschrift" panose="020B0502040204020203" pitchFamily="34" charset="0"/>
                          <a:ea typeface="Calibri" panose="020F0502020204030204" pitchFamily="34" charset="0"/>
                          <a:cs typeface="Times New Roman" panose="02020603050405020304" pitchFamily="18" charset="0"/>
                        </a:rPr>
                        <a:t>umumiy</a:t>
                      </a:r>
                      <a:r>
                        <a:rPr lang="ru-RU" sz="1400" dirty="0">
                          <a:latin typeface="Bahnschrift" panose="020B0502040204020203" pitchFamily="34" charset="0"/>
                          <a:ea typeface="Calibri" panose="020F0502020204030204" pitchFamily="34" charset="0"/>
                          <a:cs typeface="Times New Roman" panose="02020603050405020304" pitchFamily="18" charset="0"/>
                        </a:rPr>
                        <a:t> </a:t>
                      </a:r>
                      <a:r>
                        <a:rPr lang="ru-RU" sz="1400" dirty="0" err="1">
                          <a:latin typeface="Bahnschrift" panose="020B0502040204020203" pitchFamily="34" charset="0"/>
                          <a:ea typeface="Calibri" panose="020F0502020204030204" pitchFamily="34" charset="0"/>
                          <a:cs typeface="Times New Roman" panose="02020603050405020304" pitchFamily="18" charset="0"/>
                        </a:rPr>
                        <a:t>tushunchalar</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643263991"/>
                  </a:ext>
                </a:extLst>
              </a:tr>
              <a:tr h="655280">
                <a:tc>
                  <a:txBody>
                    <a:bodyPr/>
                    <a:lstStyle/>
                    <a:p>
                      <a:pPr marL="0" lvl="0" indent="0" algn="ctr">
                        <a:buFont typeface="+mj-lt"/>
                        <a:buNone/>
                      </a:pPr>
                      <a:r>
                        <a:rPr lang="en-US" sz="1400" dirty="0">
                          <a:effectLst/>
                          <a:latin typeface="Bahnschrift" panose="020B0502040204020203" pitchFamily="34" charset="0"/>
                        </a:rPr>
                        <a:t>M2</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a:latin typeface="Bahnschrift" panose="020B0502040204020203" pitchFamily="34" charset="0"/>
                          <a:ea typeface="Calibri" panose="020F0502020204030204" pitchFamily="34" charset="0"/>
                          <a:cs typeface="Times New Roman" panose="02020603050405020304" pitchFamily="18" charset="0"/>
                        </a:rPr>
                        <a:t>HTML, CSS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JavaScript </a:t>
                      </a:r>
                      <a:r>
                        <a:rPr lang="en-US" sz="1400" dirty="0" err="1">
                          <a:latin typeface="Bahnschrift" panose="020B0502040204020203" pitchFamily="34" charset="0"/>
                          <a:ea typeface="Calibri" panose="020F0502020204030204" pitchFamily="34" charset="0"/>
                          <a:cs typeface="Times New Roman" panose="02020603050405020304" pitchFamily="18" charset="0"/>
                        </a:rPr>
                        <a:t>asoslari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qisqacha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ko‘rib</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chiqish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096487493"/>
                  </a:ext>
                </a:extLst>
              </a:tr>
              <a:tr h="655280">
                <a:tc>
                  <a:txBody>
                    <a:bodyPr/>
                    <a:lstStyle/>
                    <a:p>
                      <a:pPr marL="0" lvl="0" indent="0" algn="ctr">
                        <a:buFont typeface="+mj-lt"/>
                        <a:buNone/>
                      </a:pPr>
                      <a:r>
                        <a:rPr lang="en-US" sz="1400" dirty="0">
                          <a:effectLst/>
                          <a:latin typeface="Bahnschrift" panose="020B0502040204020203" pitchFamily="34" charset="0"/>
                        </a:rPr>
                        <a:t>M3</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a:latin typeface="Bahnschrift" panose="020B0502040204020203" pitchFamily="34" charset="0"/>
                          <a:ea typeface="Calibri" panose="020F0502020204030204" pitchFamily="34" charset="0"/>
                          <a:cs typeface="Times New Roman" panose="02020603050405020304" pitchFamily="18" charset="0"/>
                        </a:rPr>
                        <a:t>PHP </a:t>
                      </a:r>
                      <a:r>
                        <a:rPr lang="en-US" sz="1400" dirty="0" err="1">
                          <a:latin typeface="Bahnschrift" panose="020B0502040204020203" pitchFamily="34" charset="0"/>
                          <a:ea typeface="Calibri" panose="020F0502020204030204" pitchFamily="34" charset="0"/>
                          <a:cs typeface="Times New Roman" panose="02020603050405020304" pitchFamily="18" charset="0"/>
                        </a:rPr>
                        <a:t>dasturlash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tilining</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asosiy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tushunchalari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sintaksis</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o‘zgaruvchilar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ma’lumot</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turlari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098522086"/>
                  </a:ext>
                </a:extLst>
              </a:tr>
              <a:tr h="655280">
                <a:tc>
                  <a:txBody>
                    <a:bodyPr/>
                    <a:lstStyle/>
                    <a:p>
                      <a:pPr marL="0" lvl="0" indent="0" algn="ctr">
                        <a:buFont typeface="+mj-lt"/>
                        <a:buNone/>
                      </a:pPr>
                      <a:r>
                        <a:rPr lang="en-US" sz="1400" dirty="0">
                          <a:effectLst/>
                          <a:latin typeface="Bahnschrift" panose="020B0502040204020203" pitchFamily="34" charset="0"/>
                        </a:rPr>
                        <a:t>M4</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Operatorlar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shartli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konstruktsiyalar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sikllar</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101255571"/>
                  </a:ext>
                </a:extLst>
              </a:tr>
              <a:tr h="655280">
                <a:tc>
                  <a:txBody>
                    <a:bodyPr/>
                    <a:lstStyle/>
                    <a:p>
                      <a:pPr marL="0" lvl="0" indent="0" algn="ctr">
                        <a:buFont typeface="+mj-lt"/>
                        <a:buNone/>
                      </a:pPr>
                      <a:r>
                        <a:rPr lang="en-US" sz="1400" dirty="0">
                          <a:effectLst/>
                          <a:latin typeface="Bahnschrift" panose="020B0502040204020203" pitchFamily="34" charset="0"/>
                        </a:rPr>
                        <a:t>M5</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Funksiyalar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ularning</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turlari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indent="0" algn="ctr">
                        <a:lnSpc>
                          <a:spcPct val="150000"/>
                        </a:lnSpc>
                        <a:spcBef>
                          <a:spcPts val="1200"/>
                        </a:spcBef>
                        <a:spcAft>
                          <a:spcPts val="1200"/>
                        </a:spcAft>
                        <a:tabLst>
                          <a:tab pos="619125" algn="l"/>
                        </a:tabLst>
                      </a:pPr>
                      <a:r>
                        <a:rPr lang="en-US" sz="1400" dirty="0">
                          <a:effectLst/>
                          <a:latin typeface="Bahnschrift" panose="020B0502040204020203" pitchFamily="34" charset="0"/>
                        </a:rPr>
                        <a:t>2</a:t>
                      </a:r>
                      <a:endParaRPr lang="ru-RU" sz="1400" b="1" dirty="0">
                        <a:effectLst/>
                        <a:latin typeface="Bahnschrift" panose="020B0502040204020203"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2245091546"/>
                  </a:ext>
                </a:extLst>
              </a:tr>
              <a:tr h="655280">
                <a:tc>
                  <a:txBody>
                    <a:bodyPr/>
                    <a:lstStyle/>
                    <a:p>
                      <a:pPr marL="0" lvl="0" indent="0" algn="ctr">
                        <a:buFont typeface="+mj-lt"/>
                        <a:buNone/>
                      </a:pPr>
                      <a:r>
                        <a:rPr lang="en-US" sz="1400" dirty="0">
                          <a:effectLst/>
                          <a:latin typeface="Bahnschrift" panose="020B0502040204020203" pitchFamily="34" charset="0"/>
                        </a:rPr>
                        <a:t>M6</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Massivlar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ularning</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ishlatilishi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30968652"/>
                  </a:ext>
                </a:extLst>
              </a:tr>
              <a:tr h="694987">
                <a:tc>
                  <a:txBody>
                    <a:bodyPr/>
                    <a:lstStyle/>
                    <a:p>
                      <a:pPr marL="0" lvl="0" indent="0" algn="ctr">
                        <a:buFont typeface="+mj-lt"/>
                        <a:buNone/>
                      </a:pPr>
                      <a:r>
                        <a:rPr lang="en-US" sz="1400" dirty="0">
                          <a:effectLst/>
                          <a:latin typeface="Bahnschrift" panose="020B0502040204020203" pitchFamily="34" charset="0"/>
                        </a:rPr>
                        <a:t>M7</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PHPda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fayllar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asoslari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39004551"/>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M8</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bazasi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tushunchasi</a:t>
                      </a:r>
                      <a:r>
                        <a:rPr lang="en-US" sz="1400" dirty="0">
                          <a:latin typeface="Bahnschrift" panose="020B0502040204020203" pitchFamily="34" charset="0"/>
                          <a:ea typeface="Calibri" panose="020F0502020204030204" pitchFamily="34" charset="0"/>
                          <a:cs typeface="Times New Roman" panose="02020603050405020304" pitchFamily="18" charset="0"/>
                        </a:rPr>
                        <a:t>, MySQL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PHP </a:t>
                      </a:r>
                      <a:r>
                        <a:rPr lang="en-US" sz="1400" dirty="0" err="1">
                          <a:latin typeface="Bahnschrift" panose="020B0502040204020203" pitchFamily="34" charset="0"/>
                          <a:ea typeface="Calibri" panose="020F0502020204030204" pitchFamily="34" charset="0"/>
                          <a:cs typeface="Times New Roman" panose="02020603050405020304" pitchFamily="18" charset="0"/>
                        </a:rPr>
                        <a:t>integratsiyasi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460077280"/>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M9</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a:latin typeface="Bahnschrift" panose="020B0502040204020203" pitchFamily="34" charset="0"/>
                          <a:ea typeface="Calibri" panose="020F0502020204030204" pitchFamily="34" charset="0"/>
                          <a:cs typeface="Times New Roman" panose="02020603050405020304" pitchFamily="18" charset="0"/>
                        </a:rPr>
                        <a:t>SQL </a:t>
                      </a:r>
                      <a:r>
                        <a:rPr lang="en-US" sz="1400" dirty="0" err="1">
                          <a:latin typeface="Bahnschrift" panose="020B0502040204020203" pitchFamily="34" charset="0"/>
                          <a:ea typeface="Calibri" panose="020F0502020204030204" pitchFamily="34" charset="0"/>
                          <a:cs typeface="Times New Roman" panose="02020603050405020304" pitchFamily="18" charset="0"/>
                        </a:rPr>
                        <a:t>asoslari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so‘rov</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qilish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192220863"/>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M10</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dirty="0" err="1">
                          <a:latin typeface="Bahnschrift" panose="020B0502040204020203" pitchFamily="34" charset="0"/>
                          <a:ea typeface="Calibri" panose="020F0502020204030204" pitchFamily="34" charset="0"/>
                          <a:cs typeface="Times New Roman" panose="02020603050405020304" pitchFamily="18" charset="0"/>
                        </a:rPr>
                        <a:t>Sessiyalar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kukilarni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boshqarish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610936560"/>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M11</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Veb-loyihalarda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xavfsizlik</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masalalari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kiritilgan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tekshirish</a:t>
                      </a:r>
                      <a:r>
                        <a:rPr lang="en-US" sz="1400" dirty="0">
                          <a:latin typeface="Bahnschrift" panose="020B0502040204020203" pitchFamily="34" charset="0"/>
                          <a:ea typeface="Calibri" panose="020F0502020204030204" pitchFamily="34" charset="0"/>
                          <a:cs typeface="Times New Roman" panose="02020603050405020304" pitchFamily="18" charset="0"/>
                        </a:rPr>
                        <a:t>, SQL </a:t>
                      </a:r>
                      <a:r>
                        <a:rPr lang="en-US" sz="1400" dirty="0" err="1">
                          <a:latin typeface="Bahnschrift" panose="020B0502040204020203" pitchFamily="34" charset="0"/>
                          <a:ea typeface="Calibri" panose="020F0502020204030204" pitchFamily="34" charset="0"/>
                          <a:cs typeface="Times New Roman" panose="02020603050405020304" pitchFamily="18" charset="0"/>
                        </a:rPr>
                        <a:t>injeksiyadan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himoya</a:t>
                      </a:r>
                      <a:r>
                        <a:rPr lang="en-US" sz="1400" dirty="0">
                          <a:latin typeface="Bahnschrift" panose="020B0502040204020203" pitchFamily="34" charset="0"/>
                          <a:ea typeface="Calibri" panose="020F0502020204030204" pitchFamily="34" charset="0"/>
                          <a:cs typeface="Times New Roman" panose="02020603050405020304" pitchFamily="18" charset="0"/>
                        </a:rPr>
                        <a:t>)</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1506537"/>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85ABFF">
                <a:alpha val="100000"/>
              </a:srgbClr>
            </a:gs>
          </a:gsLst>
          <a:lin ang="0"/>
        </a:gradFill>
        <a:effectLst/>
      </p:bgPr>
    </p:bg>
    <p:spTree>
      <p:nvGrpSpPr>
        <p:cNvPr id="1" name=""/>
        <p:cNvGrpSpPr/>
        <p:nvPr/>
      </p:nvGrpSpPr>
      <p:grpSpPr>
        <a:xfrm>
          <a:off x="0" y="0"/>
          <a:ext cx="0" cy="0"/>
          <a:chOff x="0" y="0"/>
          <a:chExt cx="0" cy="0"/>
        </a:xfrm>
      </p:grpSpPr>
      <p:sp>
        <p:nvSpPr>
          <p:cNvPr id="3" name="Freeform 3"/>
          <p:cNvSpPr/>
          <p:nvPr/>
        </p:nvSpPr>
        <p:spPr>
          <a:xfrm>
            <a:off x="-13223263" y="2383877"/>
            <a:ext cx="17871339" cy="17871339"/>
          </a:xfrm>
          <a:custGeom>
            <a:avLst/>
            <a:gdLst/>
            <a:ahLst/>
            <a:cxnLst/>
            <a:rect l="l" t="t" r="r" b="b"/>
            <a:pathLst>
              <a:path w="17871339" h="17871339">
                <a:moveTo>
                  <a:pt x="0" y="0"/>
                </a:moveTo>
                <a:lnTo>
                  <a:pt x="17871339" y="0"/>
                </a:lnTo>
                <a:lnTo>
                  <a:pt x="17871339" y="17871339"/>
                </a:lnTo>
                <a:lnTo>
                  <a:pt x="0" y="17871339"/>
                </a:lnTo>
                <a:lnTo>
                  <a:pt x="0" y="0"/>
                </a:lnTo>
                <a:close/>
              </a:path>
            </a:pathLst>
          </a:custGeom>
          <a:blipFill>
            <a:blip r:embed="rId2">
              <a:alphaModFix amt="32999"/>
              <a:extLst>
                <a:ext uri="{96DAC541-7B7A-43D3-8B79-37D633B846F1}">
                  <asvg:svgBlip xmlns:asvg="http://schemas.microsoft.com/office/drawing/2016/SVG/main" r:embed="rId3"/>
                </a:ext>
              </a:extLst>
            </a:blip>
            <a:stretch>
              <a:fillRect/>
            </a:stretch>
          </a:blipFill>
        </p:spPr>
      </p:sp>
      <p:pic>
        <p:nvPicPr>
          <p:cNvPr id="4" name="Picture 4"/>
          <p:cNvPicPr>
            <a:picLocks noChangeAspect="1"/>
          </p:cNvPicPr>
          <p:nvPr/>
        </p:nvPicPr>
        <p:blipFill>
          <a:blip r:embed="rId4"/>
          <a:srcRect/>
          <a:stretch>
            <a:fillRect/>
          </a:stretch>
        </p:blipFill>
        <p:spPr>
          <a:xfrm>
            <a:off x="-412339" y="220160"/>
            <a:ext cx="1098588" cy="1381871"/>
          </a:xfrm>
          <a:prstGeom prst="rect">
            <a:avLst/>
          </a:prstGeom>
        </p:spPr>
      </p:pic>
      <p:sp>
        <p:nvSpPr>
          <p:cNvPr id="5" name="AutoShape 5"/>
          <p:cNvSpPr/>
          <p:nvPr/>
        </p:nvSpPr>
        <p:spPr>
          <a:xfrm flipV="1">
            <a:off x="8076849" y="1774696"/>
            <a:ext cx="2134301" cy="0"/>
          </a:xfrm>
          <a:prstGeom prst="line">
            <a:avLst/>
          </a:prstGeom>
          <a:ln w="142875" cap="flat">
            <a:gradFill>
              <a:gsLst>
                <a:gs pos="0">
                  <a:srgbClr val="3428BA">
                    <a:alpha val="100000"/>
                  </a:srgbClr>
                </a:gs>
                <a:gs pos="100000">
                  <a:srgbClr val="5FA2DB">
                    <a:alpha val="100000"/>
                  </a:srgbClr>
                </a:gs>
              </a:gsLst>
              <a:lin ang="0"/>
            </a:gradFill>
            <a:prstDash val="solid"/>
            <a:headEnd type="none" w="sm" len="sm"/>
            <a:tailEnd type="none" w="sm" len="sm"/>
          </a:ln>
        </p:spPr>
      </p:sp>
      <p:sp>
        <p:nvSpPr>
          <p:cNvPr id="6" name="TextBox 6"/>
          <p:cNvSpPr txBox="1"/>
          <p:nvPr/>
        </p:nvSpPr>
        <p:spPr>
          <a:xfrm>
            <a:off x="316022" y="505222"/>
            <a:ext cx="17958531" cy="770980"/>
          </a:xfrm>
          <a:prstGeom prst="rect">
            <a:avLst/>
          </a:prstGeom>
        </p:spPr>
        <p:txBody>
          <a:bodyPr lIns="0" tIns="0" rIns="0" bIns="0" rtlCol="0" anchor="t">
            <a:spAutoFit/>
          </a:bodyPr>
          <a:lstStyle/>
          <a:p>
            <a:pPr algn="ctr">
              <a:lnSpc>
                <a:spcPts val="6708"/>
              </a:lnSpc>
              <a:spcBef>
                <a:spcPct val="0"/>
              </a:spcBef>
            </a:pPr>
            <a:r>
              <a:rPr lang="en-US" sz="4791" b="1" dirty="0">
                <a:solidFill>
                  <a:srgbClr val="3428BA"/>
                </a:solidFill>
                <a:latin typeface="Bahnschrift" panose="020B0502040204020203" pitchFamily="34" charset="0"/>
                <a:ea typeface="Canva Sans"/>
                <a:cs typeface="Canva Sans"/>
                <a:sym typeface="Canva Sans"/>
              </a:rPr>
              <a:t>AMALIY MASHG‘ULOTLARI MAVZULARI</a:t>
            </a:r>
          </a:p>
        </p:txBody>
      </p:sp>
      <p:sp>
        <p:nvSpPr>
          <p:cNvPr id="7" name="Freeform 7"/>
          <p:cNvSpPr/>
          <p:nvPr/>
        </p:nvSpPr>
        <p:spPr>
          <a:xfrm>
            <a:off x="16223545" y="473003"/>
            <a:ext cx="1864972" cy="2603387"/>
          </a:xfrm>
          <a:custGeom>
            <a:avLst/>
            <a:gdLst/>
            <a:ahLst/>
            <a:cxnLst/>
            <a:rect l="l" t="t" r="r" b="b"/>
            <a:pathLst>
              <a:path w="1864972" h="2603387">
                <a:moveTo>
                  <a:pt x="0" y="0"/>
                </a:moveTo>
                <a:lnTo>
                  <a:pt x="1864972" y="0"/>
                </a:lnTo>
                <a:lnTo>
                  <a:pt x="1864972" y="2603387"/>
                </a:lnTo>
                <a:lnTo>
                  <a:pt x="0" y="260338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8" name="Picture 8"/>
          <p:cNvPicPr>
            <a:picLocks noChangeAspect="1"/>
          </p:cNvPicPr>
          <p:nvPr/>
        </p:nvPicPr>
        <p:blipFill>
          <a:blip r:embed="rId4"/>
          <a:srcRect/>
          <a:stretch>
            <a:fillRect/>
          </a:stretch>
        </p:blipFill>
        <p:spPr>
          <a:xfrm>
            <a:off x="427090" y="8282145"/>
            <a:ext cx="1203221" cy="1513485"/>
          </a:xfrm>
          <a:prstGeom prst="rect">
            <a:avLst/>
          </a:prstGeom>
        </p:spPr>
      </p:pic>
      <p:sp>
        <p:nvSpPr>
          <p:cNvPr id="9" name="Freeform 9"/>
          <p:cNvSpPr/>
          <p:nvPr/>
        </p:nvSpPr>
        <p:spPr>
          <a:xfrm>
            <a:off x="17039887" y="9038887"/>
            <a:ext cx="438826" cy="438826"/>
          </a:xfrm>
          <a:custGeom>
            <a:avLst/>
            <a:gdLst/>
            <a:ahLst/>
            <a:cxnLst/>
            <a:rect l="l" t="t" r="r" b="b"/>
            <a:pathLst>
              <a:path w="438826" h="438826">
                <a:moveTo>
                  <a:pt x="0" y="0"/>
                </a:moveTo>
                <a:lnTo>
                  <a:pt x="438826" y="0"/>
                </a:lnTo>
                <a:lnTo>
                  <a:pt x="438826" y="438826"/>
                </a:lnTo>
                <a:lnTo>
                  <a:pt x="0" y="43882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aphicFrame>
        <p:nvGraphicFramePr>
          <p:cNvPr id="10" name="Таблица 9">
            <a:extLst>
              <a:ext uri="{FF2B5EF4-FFF2-40B4-BE49-F238E27FC236}">
                <a16:creationId xmlns:a16="http://schemas.microsoft.com/office/drawing/2014/main" id="{7B60D297-18F3-4F1D-B2C7-5AD1DD7C28CA}"/>
              </a:ext>
            </a:extLst>
          </p:cNvPr>
          <p:cNvGraphicFramePr>
            <a:graphicFrameLocks noGrp="1"/>
          </p:cNvGraphicFramePr>
          <p:nvPr>
            <p:extLst>
              <p:ext uri="{D42A27DB-BD31-4B8C-83A1-F6EECF244321}">
                <p14:modId xmlns:p14="http://schemas.microsoft.com/office/powerpoint/2010/main" val="2420354854"/>
              </p:ext>
            </p:extLst>
          </p:nvPr>
        </p:nvGraphicFramePr>
        <p:xfrm>
          <a:off x="3429000" y="2098814"/>
          <a:ext cx="11650678" cy="7914870"/>
        </p:xfrm>
        <a:graphic>
          <a:graphicData uri="http://schemas.openxmlformats.org/drawingml/2006/table">
            <a:tbl>
              <a:tblPr firstRow="1" firstCol="1" bandRow="1">
                <a:tableStyleId>{5C22544A-7EE6-4342-B048-85BDC9FD1C3A}</a:tableStyleId>
              </a:tblPr>
              <a:tblGrid>
                <a:gridCol w="934385">
                  <a:extLst>
                    <a:ext uri="{9D8B030D-6E8A-4147-A177-3AD203B41FA5}">
                      <a16:colId xmlns:a16="http://schemas.microsoft.com/office/drawing/2014/main" val="459097725"/>
                    </a:ext>
                  </a:extLst>
                </a:gridCol>
                <a:gridCol w="9618799">
                  <a:extLst>
                    <a:ext uri="{9D8B030D-6E8A-4147-A177-3AD203B41FA5}">
                      <a16:colId xmlns:a16="http://schemas.microsoft.com/office/drawing/2014/main" val="3977933174"/>
                    </a:ext>
                  </a:extLst>
                </a:gridCol>
                <a:gridCol w="1097494">
                  <a:extLst>
                    <a:ext uri="{9D8B030D-6E8A-4147-A177-3AD203B41FA5}">
                      <a16:colId xmlns:a16="http://schemas.microsoft.com/office/drawing/2014/main" val="3745980339"/>
                    </a:ext>
                  </a:extLst>
                </a:gridCol>
              </a:tblGrid>
              <a:tr h="667083">
                <a:tc gridSpan="2">
                  <a:txBody>
                    <a:bodyPr/>
                    <a:lstStyle/>
                    <a:p>
                      <a:pPr algn="ctr"/>
                      <a:r>
                        <a:rPr lang="uz-Cyrl-UZ" sz="1400" dirty="0">
                          <a:effectLst/>
                          <a:latin typeface="Bahnschrift" panose="020B0502040204020203" pitchFamily="34" charset="0"/>
                        </a:rPr>
                        <a:t>Mashg‘ulotlar shakli: </a:t>
                      </a:r>
                      <a:r>
                        <a:rPr lang="en-US" sz="1400" dirty="0" err="1">
                          <a:effectLst/>
                          <a:latin typeface="Bahnschrift" panose="020B0502040204020203" pitchFamily="34" charset="0"/>
                        </a:rPr>
                        <a:t>amaliy</a:t>
                      </a:r>
                      <a:r>
                        <a:rPr lang="uz-Cyrl-UZ" sz="1400" dirty="0">
                          <a:effectLst/>
                          <a:latin typeface="Bahnschrift" panose="020B0502040204020203" pitchFamily="34" charset="0"/>
                        </a:rPr>
                        <a:t> (M)</a:t>
                      </a:r>
                      <a:r>
                        <a:rPr lang="en-US" sz="1400" dirty="0">
                          <a:effectLst/>
                          <a:latin typeface="Bahnschrift" panose="020B0502040204020203" pitchFamily="34" charset="0"/>
                        </a:rPr>
                        <a:t> (4-semestr)</a:t>
                      </a:r>
                      <a:endParaRPr lang="ru-RU" sz="1400" dirty="0">
                        <a:effectLst/>
                        <a:latin typeface="Bahnschrift" panose="020B0502040204020203" pitchFamily="34" charset="0"/>
                        <a:ea typeface="Calibri" panose="020F0502020204030204" pitchFamily="34" charset="0"/>
                      </a:endParaRPr>
                    </a:p>
                  </a:txBody>
                  <a:tcPr marL="68580" marR="68580" marT="0" marB="0" anchor="ctr"/>
                </a:tc>
                <a:tc hMerge="1">
                  <a:txBody>
                    <a:bodyPr/>
                    <a:lstStyle/>
                    <a:p>
                      <a:endParaRPr lang="ru-RU"/>
                    </a:p>
                  </a:txBody>
                  <a:tcPr/>
                </a:tc>
                <a:tc>
                  <a:txBody>
                    <a:bodyPr/>
                    <a:lstStyle/>
                    <a:p>
                      <a:pPr algn="ctr"/>
                      <a:r>
                        <a:rPr lang="en-US" sz="1400" dirty="0">
                          <a:effectLst/>
                          <a:latin typeface="Bahnschrift" panose="020B0502040204020203" pitchFamily="34" charset="0"/>
                        </a:rPr>
                        <a:t>20</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74800650"/>
                  </a:ext>
                </a:extLst>
              </a:tr>
              <a:tr h="655280">
                <a:tc>
                  <a:txBody>
                    <a:bodyPr/>
                    <a:lstStyle/>
                    <a:p>
                      <a:pPr marL="0" lvl="0" indent="0" algn="ctr">
                        <a:buFont typeface="+mj-lt"/>
                        <a:buNone/>
                      </a:pPr>
                      <a:r>
                        <a:rPr lang="en-US" sz="1400" dirty="0">
                          <a:effectLst/>
                          <a:latin typeface="Bahnschrift" panose="020B0502040204020203" pitchFamily="34" charset="0"/>
                        </a:rPr>
                        <a:t>M1</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Oddiy</a:t>
                      </a:r>
                      <a:r>
                        <a:rPr lang="en-US" sz="1400" dirty="0">
                          <a:latin typeface="Bahnschrift" panose="020B0502040204020203" pitchFamily="34" charset="0"/>
                          <a:ea typeface="Calibri" panose="020F0502020204030204" pitchFamily="34" charset="0"/>
                          <a:cs typeface="Times New Roman" panose="02020603050405020304" pitchFamily="18" charset="0"/>
                        </a:rPr>
                        <a:t> PHP </a:t>
                      </a:r>
                      <a:r>
                        <a:rPr lang="en-US" sz="1400" dirty="0" err="1">
                          <a:latin typeface="Bahnschrift" panose="020B0502040204020203" pitchFamily="34" charset="0"/>
                          <a:ea typeface="Calibri" panose="020F0502020204030204" pitchFamily="34" charset="0"/>
                          <a:cs typeface="Times New Roman" panose="02020603050405020304" pitchFamily="18" charset="0"/>
                        </a:rPr>
                        <a:t>skriptlarini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yozish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ishga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tushirish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643263991"/>
                  </a:ext>
                </a:extLst>
              </a:tr>
              <a:tr h="655280">
                <a:tc>
                  <a:txBody>
                    <a:bodyPr/>
                    <a:lstStyle/>
                    <a:p>
                      <a:pPr marL="0" lvl="0" indent="0" algn="ctr">
                        <a:buFont typeface="+mj-lt"/>
                        <a:buNone/>
                      </a:pPr>
                      <a:r>
                        <a:rPr lang="en-US" sz="1400" dirty="0">
                          <a:effectLst/>
                          <a:latin typeface="Bahnschrift" panose="020B0502040204020203" pitchFamily="34" charset="0"/>
                        </a:rPr>
                        <a:t>M2</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O‘zgaruvchilar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operatorlardan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foydalanish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bo‘yicha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mashqlar</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2096487493"/>
                  </a:ext>
                </a:extLst>
              </a:tr>
              <a:tr h="655280">
                <a:tc>
                  <a:txBody>
                    <a:bodyPr/>
                    <a:lstStyle/>
                    <a:p>
                      <a:pPr marL="0" lvl="0" indent="0" algn="ctr">
                        <a:buFont typeface="+mj-lt"/>
                        <a:buNone/>
                      </a:pPr>
                      <a:r>
                        <a:rPr lang="en-US" sz="1400" dirty="0">
                          <a:effectLst/>
                          <a:latin typeface="Bahnschrift" panose="020B0502040204020203" pitchFamily="34" charset="0"/>
                        </a:rPr>
                        <a:t>M3</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Shartli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operatorlar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sikllarni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qo‘llash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098522086"/>
                  </a:ext>
                </a:extLst>
              </a:tr>
              <a:tr h="655280">
                <a:tc>
                  <a:txBody>
                    <a:bodyPr/>
                    <a:lstStyle/>
                    <a:p>
                      <a:pPr marL="0" lvl="0" indent="0" algn="ctr">
                        <a:buFont typeface="+mj-lt"/>
                        <a:buNone/>
                      </a:pPr>
                      <a:r>
                        <a:rPr lang="en-US" sz="1400" dirty="0">
                          <a:effectLst/>
                          <a:latin typeface="Bahnschrift" panose="020B0502040204020203" pitchFamily="34" charset="0"/>
                        </a:rPr>
                        <a:t>M4</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Funksiyalar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chaqirish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101255571"/>
                  </a:ext>
                </a:extLst>
              </a:tr>
              <a:tr h="655280">
                <a:tc>
                  <a:txBody>
                    <a:bodyPr/>
                    <a:lstStyle/>
                    <a:p>
                      <a:pPr marL="0" lvl="0" indent="0" algn="ctr">
                        <a:buFont typeface="+mj-lt"/>
                        <a:buNone/>
                      </a:pPr>
                      <a:r>
                        <a:rPr lang="en-US" sz="1400" dirty="0">
                          <a:effectLst/>
                          <a:latin typeface="Bahnschrift" panose="020B0502040204020203" pitchFamily="34" charset="0"/>
                        </a:rPr>
                        <a:t>M5</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Massivlar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bilan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bo‘yicha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mashqlar</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indent="0" algn="ctr">
                        <a:lnSpc>
                          <a:spcPct val="150000"/>
                        </a:lnSpc>
                        <a:spcBef>
                          <a:spcPts val="1200"/>
                        </a:spcBef>
                        <a:spcAft>
                          <a:spcPts val="1200"/>
                        </a:spcAft>
                        <a:tabLst>
                          <a:tab pos="619125" algn="l"/>
                        </a:tabLst>
                      </a:pPr>
                      <a:r>
                        <a:rPr lang="en-US" sz="1400" dirty="0">
                          <a:effectLst/>
                          <a:latin typeface="Bahnschrift" panose="020B0502040204020203" pitchFamily="34" charset="0"/>
                        </a:rPr>
                        <a:t>2</a:t>
                      </a:r>
                      <a:endParaRPr lang="ru-RU" sz="1400" b="1" dirty="0">
                        <a:effectLst/>
                        <a:latin typeface="Bahnschrift" panose="020B0502040204020203"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2245091546"/>
                  </a:ext>
                </a:extLst>
              </a:tr>
              <a:tr h="655280">
                <a:tc>
                  <a:txBody>
                    <a:bodyPr/>
                    <a:lstStyle/>
                    <a:p>
                      <a:pPr marL="0" lvl="0" indent="0" algn="ctr">
                        <a:buFont typeface="+mj-lt"/>
                        <a:buNone/>
                      </a:pPr>
                      <a:r>
                        <a:rPr lang="en-US" sz="1400" dirty="0">
                          <a:effectLst/>
                          <a:latin typeface="Bahnschrift" panose="020B0502040204020203" pitchFamily="34" charset="0"/>
                        </a:rPr>
                        <a:t>M6</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Formadan</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ma’lumot</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olish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qayta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ishlash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330968652"/>
                  </a:ext>
                </a:extLst>
              </a:tr>
              <a:tr h="694987">
                <a:tc>
                  <a:txBody>
                    <a:bodyPr/>
                    <a:lstStyle/>
                    <a:p>
                      <a:pPr marL="0" lvl="0" indent="0" algn="ctr">
                        <a:buFont typeface="+mj-lt"/>
                        <a:buNone/>
                      </a:pPr>
                      <a:r>
                        <a:rPr lang="en-US" sz="1400" dirty="0">
                          <a:effectLst/>
                          <a:latin typeface="Bahnschrift" panose="020B0502040204020203" pitchFamily="34" charset="0"/>
                        </a:rPr>
                        <a:t>M7</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lvl="0" indent="0">
                        <a:spcAft>
                          <a:spcPts val="0"/>
                        </a:spcAft>
                        <a:buFont typeface="+mj-lt"/>
                        <a:buNone/>
                      </a:pPr>
                      <a:r>
                        <a:rPr lang="en-US" sz="1400" dirty="0" err="1">
                          <a:latin typeface="Bahnschrift" panose="020B0502040204020203" pitchFamily="34" charset="0"/>
                          <a:ea typeface="Calibri" panose="020F0502020204030204" pitchFamily="34" charset="0"/>
                          <a:cs typeface="Times New Roman" panose="02020603050405020304" pitchFamily="18" charset="0"/>
                        </a:rPr>
                        <a:t>Fayllar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o‘qish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yozish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amaliyotlari</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339004551"/>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M8</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bazasiga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ulanish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oddiy</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so‘rovlar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bajarish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460077280"/>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M9</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dirty="0" err="1">
                          <a:latin typeface="Bahnschrift" panose="020B0502040204020203" pitchFamily="34" charset="0"/>
                          <a:ea typeface="Calibri" panose="020F0502020204030204" pitchFamily="34" charset="0"/>
                          <a:cs typeface="Times New Roman" panose="02020603050405020304" pitchFamily="18" charset="0"/>
                        </a:rPr>
                        <a:t>Ma’lumotlarni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kiritish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o‘zgartirish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o‘chirish</a:t>
                      </a:r>
                      <a:r>
                        <a:rPr lang="en-US" sz="1400" dirty="0">
                          <a:latin typeface="Bahnschrift" panose="020B0502040204020203" pitchFamily="34" charset="0"/>
                          <a:ea typeface="Calibri" panose="020F0502020204030204" pitchFamily="34" charset="0"/>
                          <a:cs typeface="Times New Roman" panose="02020603050405020304" pitchFamily="18" charset="0"/>
                        </a:rPr>
                        <a:t> (CRUD </a:t>
                      </a:r>
                      <a:r>
                        <a:rPr lang="en-US" sz="1400" dirty="0" err="1">
                          <a:latin typeface="Bahnschrift" panose="020B0502040204020203" pitchFamily="34" charset="0"/>
                          <a:ea typeface="Calibri" panose="020F0502020204030204" pitchFamily="34" charset="0"/>
                          <a:cs typeface="Times New Roman" panose="02020603050405020304" pitchFamily="18" charset="0"/>
                        </a:rPr>
                        <a:t>operatsiyalari</a:t>
                      </a:r>
                      <a:r>
                        <a:rPr lang="en-US" sz="1400" dirty="0">
                          <a:latin typeface="Bahnschrift" panose="020B0502040204020203" pitchFamily="34" charset="0"/>
                          <a:ea typeface="Calibri" panose="020F0502020204030204" pitchFamily="34" charset="0"/>
                          <a:cs typeface="Times New Roman" panose="02020603050405020304" pitchFamily="18" charset="0"/>
                        </a:rPr>
                        <a:t>)</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192220863"/>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M10</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dirty="0" err="1">
                          <a:latin typeface="Bahnschrift" panose="020B0502040204020203" pitchFamily="34" charset="0"/>
                          <a:ea typeface="Calibri" panose="020F0502020204030204" pitchFamily="34" charset="0"/>
                          <a:cs typeface="Times New Roman" panose="02020603050405020304" pitchFamily="18" charset="0"/>
                        </a:rPr>
                        <a:t>Sessiyalar</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kukilarni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yaratish</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va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boshqarish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1610936560"/>
                  </a:ext>
                </a:extLst>
              </a:tr>
              <a:tr h="655280">
                <a:tc>
                  <a:txBody>
                    <a:bodyPr/>
                    <a:lstStyle/>
                    <a:p>
                      <a:pPr marL="0" lvl="0" indent="0" algn="ctr">
                        <a:buFont typeface="+mj-lt"/>
                        <a:buNone/>
                      </a:pPr>
                      <a:r>
                        <a:rPr lang="en-US" sz="1400" dirty="0">
                          <a:effectLst/>
                          <a:latin typeface="Bahnschrift" panose="020B0502040204020203" pitchFamily="34" charset="0"/>
                          <a:ea typeface="Calibri" panose="020F0502020204030204" pitchFamily="34" charset="0"/>
                        </a:rPr>
                        <a:t>M11</a:t>
                      </a:r>
                      <a:endParaRPr lang="ru-RU" sz="1400" dirty="0">
                        <a:effectLst/>
                        <a:latin typeface="Bahnschrift" panose="020B0502040204020203" pitchFamily="34" charset="0"/>
                        <a:ea typeface="Calibri" panose="020F0502020204030204" pitchFamily="34"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dirty="0" err="1">
                          <a:latin typeface="Bahnschrift" panose="020B0502040204020203" pitchFamily="34" charset="0"/>
                          <a:ea typeface="Calibri" panose="020F0502020204030204" pitchFamily="34" charset="0"/>
                          <a:cs typeface="Times New Roman" panose="02020603050405020304" pitchFamily="18" charset="0"/>
                        </a:rPr>
                        <a:t>Xavfsizlikka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oid</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masalalarni</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amaliyotda</a:t>
                      </a:r>
                      <a:r>
                        <a:rPr lang="en-US" sz="1400" dirty="0">
                          <a:latin typeface="Bahnschrift" panose="020B0502040204020203" pitchFamily="34" charset="0"/>
                          <a:ea typeface="Calibri" panose="020F0502020204030204" pitchFamily="34" charset="0"/>
                          <a:cs typeface="Times New Roman" panose="02020603050405020304" pitchFamily="18" charset="0"/>
                        </a:rPr>
                        <a:t> </a:t>
                      </a:r>
                      <a:r>
                        <a:rPr lang="en-US" sz="1400" dirty="0" err="1">
                          <a:latin typeface="Bahnschrift" panose="020B0502040204020203" pitchFamily="34" charset="0"/>
                          <a:ea typeface="Calibri" panose="020F0502020204030204" pitchFamily="34" charset="0"/>
                          <a:cs typeface="Times New Roman" panose="02020603050405020304" pitchFamily="18" charset="0"/>
                        </a:rPr>
                        <a:t>qo‘llash</a:t>
                      </a:r>
                      <a:endParaRPr lang="ru-RU" sz="1400" dirty="0">
                        <a:latin typeface="Bahnschrift" panose="020B0502040204020203"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US" sz="1400" dirty="0">
                          <a:effectLst/>
                          <a:latin typeface="Bahnschrift" panose="020B0502040204020203" pitchFamily="34" charset="0"/>
                          <a:ea typeface="Calibri" panose="020F0502020204030204" pitchFamily="34" charset="0"/>
                        </a:rPr>
                        <a:t>2</a:t>
                      </a:r>
                      <a:endParaRPr lang="ru-RU" sz="1400" dirty="0">
                        <a:effectLst/>
                        <a:latin typeface="Bahnschrift" panose="020B0502040204020203" pitchFamily="34" charset="0"/>
                        <a:ea typeface="Calibri" panose="020F0502020204030204" pitchFamily="34" charset="0"/>
                      </a:endParaRPr>
                    </a:p>
                  </a:txBody>
                  <a:tcPr marL="68580" marR="68580" marT="0" marB="0" anchor="ctr"/>
                </a:tc>
                <a:extLst>
                  <a:ext uri="{0D108BD9-81ED-4DB2-BD59-A6C34878D82A}">
                    <a16:rowId xmlns:a16="http://schemas.microsoft.com/office/drawing/2014/main" val="421506537"/>
                  </a:ext>
                </a:extLst>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1960</Words>
  <Application>Microsoft Office PowerPoint</Application>
  <PresentationFormat>Произвольный</PresentationFormat>
  <Paragraphs>298</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Bahnschrift</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dc:title>
  <dc:creator>13</dc:creator>
  <cp:lastModifiedBy>User</cp:lastModifiedBy>
  <cp:revision>30</cp:revision>
  <dcterms:created xsi:type="dcterms:W3CDTF">2006-08-16T00:00:00Z</dcterms:created>
  <dcterms:modified xsi:type="dcterms:W3CDTF">2025-05-17T13:46:49Z</dcterms:modified>
  <dc:identifier>DAGnr5XwRUU</dc:identifier>
</cp:coreProperties>
</file>