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6" r:id="rId4"/>
  </p:sldMasterIdLst>
  <p:notesMasterIdLst>
    <p:notesMasterId r:id="rId18"/>
  </p:notesMasterIdLst>
  <p:sldIdLst>
    <p:sldId id="279" r:id="rId5"/>
    <p:sldId id="282" r:id="rId6"/>
    <p:sldId id="280" r:id="rId7"/>
    <p:sldId id="285" r:id="rId8"/>
    <p:sldId id="286" r:id="rId9"/>
    <p:sldId id="291" r:id="rId10"/>
    <p:sldId id="287" r:id="rId11"/>
    <p:sldId id="283" r:id="rId12"/>
    <p:sldId id="288" r:id="rId13"/>
    <p:sldId id="284" r:id="rId14"/>
    <p:sldId id="292" r:id="rId15"/>
    <p:sldId id="289" r:id="rId16"/>
    <p:sldId id="293"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Georgia" panose="02040502050405020303" pitchFamily="18"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E5DD"/>
    <a:srgbClr val="95847B"/>
    <a:srgbClr val="948E80"/>
    <a:srgbClr val="E8E4DB"/>
    <a:srgbClr val="C9C3B5"/>
    <a:srgbClr val="AFA29B"/>
    <a:srgbClr val="D0C0A9"/>
    <a:srgbClr val="CEC5B2"/>
    <a:srgbClr val="B7AB8F"/>
    <a:srgbClr val="C6C3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049" autoAdjust="0"/>
    <p:restoredTop sz="94660"/>
  </p:normalViewPr>
  <p:slideViewPr>
    <p:cSldViewPr snapToGrid="0" showGuides="1">
      <p:cViewPr>
        <p:scale>
          <a:sx n="66" d="100"/>
          <a:sy n="66" d="100"/>
        </p:scale>
        <p:origin x="1182" y="234"/>
      </p:cViewPr>
      <p:guideLst/>
    </p:cSldViewPr>
  </p:slideViewPr>
  <p:notesTextViewPr>
    <p:cViewPr>
      <p:scale>
        <a:sx n="1" d="1"/>
        <a:sy n="1" d="1"/>
      </p:scale>
      <p:origin x="0" y="0"/>
    </p:cViewPr>
  </p:notesTextViewPr>
  <p:sorterViewPr>
    <p:cViewPr>
      <p:scale>
        <a:sx n="150" d="100"/>
        <a:sy n="1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customXml" Target="../customXml/item3.xml"/><Relationship Id="rId21"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7.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6.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font" Target="fonts/font1.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33025F-B9D9-4586-832D-E4773F510682}" type="datetimeFigureOut">
              <a:rPr lang="en-IN" smtClean="0"/>
              <a:t>12-05-2025</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FFBC1-0398-44CF-8A5B-1BD6E9215FBC}" type="slidenum">
              <a:rPr lang="en-IN" smtClean="0"/>
              <a:t>‹#›</a:t>
            </a:fld>
            <a:endParaRPr lang="en-IN" dirty="0"/>
          </a:p>
        </p:txBody>
      </p:sp>
    </p:spTree>
    <p:extLst>
      <p:ext uri="{BB962C8B-B14F-4D97-AF65-F5344CB8AC3E}">
        <p14:creationId xmlns:p14="http://schemas.microsoft.com/office/powerpoint/2010/main" val="3642246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94619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0D6A826B-73F1-B3DA-D3AB-77F591C0DD71}"/>
              </a:ext>
            </a:extLst>
          </p:cNvPr>
          <p:cNvGrpSpPr/>
          <p:nvPr userDrawn="1"/>
        </p:nvGrpSpPr>
        <p:grpSpPr>
          <a:xfrm>
            <a:off x="0" y="-1"/>
            <a:ext cx="12192002" cy="6857999"/>
            <a:chOff x="0" y="-1"/>
            <a:chExt cx="12192002" cy="6857999"/>
          </a:xfrm>
        </p:grpSpPr>
        <p:sp>
          <p:nvSpPr>
            <p:cNvPr id="33" name="Freeform: Shape 32">
              <a:extLst>
                <a:ext uri="{FF2B5EF4-FFF2-40B4-BE49-F238E27FC236}">
                  <a16:creationId xmlns:a16="http://schemas.microsoft.com/office/drawing/2014/main" id="{642DF830-6C3F-69EA-65F8-C754A4F0AB3B}"/>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31" name="Freeform: Shape 30">
              <a:extLst>
                <a:ext uri="{FF2B5EF4-FFF2-40B4-BE49-F238E27FC236}">
                  <a16:creationId xmlns:a16="http://schemas.microsoft.com/office/drawing/2014/main" id="{283D885A-21D3-75B9-7717-97390E0BE22F}"/>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50" name="Graphic 21">
              <a:extLst>
                <a:ext uri="{FF2B5EF4-FFF2-40B4-BE49-F238E27FC236}">
                  <a16:creationId xmlns:a16="http://schemas.microsoft.com/office/drawing/2014/main" id="{B1832929-A84F-12D3-E33B-0BDF53FD562B}"/>
                </a:ext>
              </a:extLst>
            </p:cNvPr>
            <p:cNvSpPr/>
            <p:nvPr/>
          </p:nvSpPr>
          <p:spPr>
            <a:xfrm>
              <a:off x="246855" y="6158933"/>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51" name="Graphic 21">
              <a:extLst>
                <a:ext uri="{FF2B5EF4-FFF2-40B4-BE49-F238E27FC236}">
                  <a16:creationId xmlns:a16="http://schemas.microsoft.com/office/drawing/2014/main" id="{9C15368F-E0E0-8B32-ED69-C377C13DC627}"/>
                </a:ext>
              </a:extLst>
            </p:cNvPr>
            <p:cNvSpPr/>
            <p:nvPr/>
          </p:nvSpPr>
          <p:spPr>
            <a:xfrm>
              <a:off x="57295" y="6450632"/>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cxnSp>
          <p:nvCxnSpPr>
            <p:cNvPr id="41" name="Straight Connector 40">
              <a:extLst>
                <a:ext uri="{FF2B5EF4-FFF2-40B4-BE49-F238E27FC236}">
                  <a16:creationId xmlns:a16="http://schemas.microsoft.com/office/drawing/2014/main" id="{3706BA5D-2E4B-1A8A-BE69-27A34F53C19C}"/>
                </a:ext>
              </a:extLst>
            </p:cNvPr>
            <p:cNvCxnSpPr/>
            <p:nvPr userDrawn="1"/>
          </p:nvCxnSpPr>
          <p:spPr>
            <a:xfrm flipV="1">
              <a:off x="949018" y="-1"/>
              <a:ext cx="0" cy="6857999"/>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53E526F-6743-2A07-98F6-02423733662A}"/>
                </a:ext>
              </a:extLst>
            </p:cNvPr>
            <p:cNvCxnSpPr>
              <a:cxnSpLocks/>
            </p:cNvCxnSpPr>
            <p:nvPr userDrawn="1"/>
          </p:nvCxnSpPr>
          <p:spPr>
            <a:xfrm flipH="1" flipV="1">
              <a:off x="0" y="889311"/>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66749170-CC53-575A-310F-5CB996019E99}"/>
              </a:ext>
            </a:extLst>
          </p:cNvPr>
          <p:cNvSpPr>
            <a:spLocks noGrp="1"/>
          </p:cNvSpPr>
          <p:nvPr>
            <p:ph type="title"/>
          </p:nvPr>
        </p:nvSpPr>
        <p:spPr>
          <a:xfrm>
            <a:off x="971550" y="108000"/>
            <a:ext cx="10578277" cy="770400"/>
          </a:xfrm>
          <a:prstGeom prst="rect">
            <a:avLst/>
          </a:prstGeom>
        </p:spPr>
        <p:txBody>
          <a:bodyPr anchor="ctr"/>
          <a:lstStyle>
            <a:lvl1pPr algn="l">
              <a:defRPr sz="3600" b="0">
                <a:solidFill>
                  <a:schemeClr val="accent6"/>
                </a:solidFill>
                <a:latin typeface="Georgia" panose="02040502050405020303" pitchFamily="18" charset="0"/>
              </a:defRPr>
            </a:lvl1pPr>
          </a:lstStyle>
          <a:p>
            <a:r>
              <a:rPr lang="en-GB" dirty="0"/>
              <a:t>Click to edit Master title style</a:t>
            </a:r>
            <a:endParaRPr lang="en-US" dirty="0"/>
          </a:p>
        </p:txBody>
      </p:sp>
      <p:sp>
        <p:nvSpPr>
          <p:cNvPr id="3" name="Text Placeholder 3">
            <a:extLst>
              <a:ext uri="{FF2B5EF4-FFF2-40B4-BE49-F238E27FC236}">
                <a16:creationId xmlns:a16="http://schemas.microsoft.com/office/drawing/2014/main" id="{4AD90DA9-848E-357B-D3F1-7FE8240187F9}"/>
              </a:ext>
            </a:extLst>
          </p:cNvPr>
          <p:cNvSpPr>
            <a:spLocks noGrp="1"/>
          </p:cNvSpPr>
          <p:nvPr>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02111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D7F6DF4-F0DE-AC7B-E1B6-DFBF900DB3D7}"/>
              </a:ext>
            </a:extLst>
          </p:cNvPr>
          <p:cNvCxnSpPr>
            <a:cxnSpLocks/>
          </p:cNvCxnSpPr>
          <p:nvPr userDrawn="1"/>
        </p:nvCxnSpPr>
        <p:spPr>
          <a:xfrm flipH="1" flipV="1">
            <a:off x="0" y="878400"/>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0" name="Freeform: Shape 9">
            <a:extLst>
              <a:ext uri="{FF2B5EF4-FFF2-40B4-BE49-F238E27FC236}">
                <a16:creationId xmlns:a16="http://schemas.microsoft.com/office/drawing/2014/main" id="{FCCADB4B-5D6B-671E-4A5B-9EC89E6D5678}"/>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1" name="Freeform: Shape 10">
            <a:extLst>
              <a:ext uri="{FF2B5EF4-FFF2-40B4-BE49-F238E27FC236}">
                <a16:creationId xmlns:a16="http://schemas.microsoft.com/office/drawing/2014/main" id="{9BAE08DF-0790-1EC6-E370-78896C859670}"/>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grpSp>
        <p:nvGrpSpPr>
          <p:cNvPr id="4" name="Group 3">
            <a:extLst>
              <a:ext uri="{FF2B5EF4-FFF2-40B4-BE49-F238E27FC236}">
                <a16:creationId xmlns:a16="http://schemas.microsoft.com/office/drawing/2014/main" id="{2E239DF6-A8AC-E58B-4AF5-77604394D6CE}"/>
              </a:ext>
            </a:extLst>
          </p:cNvPr>
          <p:cNvGrpSpPr/>
          <p:nvPr userDrawn="1"/>
        </p:nvGrpSpPr>
        <p:grpSpPr>
          <a:xfrm>
            <a:off x="11211544" y="6043948"/>
            <a:ext cx="980456" cy="814052"/>
            <a:chOff x="10906745" y="5790878"/>
            <a:chExt cx="1285255" cy="1067122"/>
          </a:xfrm>
        </p:grpSpPr>
        <p:sp>
          <p:nvSpPr>
            <p:cNvPr id="18" name="Freeform: Shape 17">
              <a:extLst>
                <a:ext uri="{FF2B5EF4-FFF2-40B4-BE49-F238E27FC236}">
                  <a16:creationId xmlns:a16="http://schemas.microsoft.com/office/drawing/2014/main" id="{6079C55A-EFCE-7399-7999-BDAB64750A3E}"/>
                </a:ext>
              </a:extLst>
            </p:cNvPr>
            <p:cNvSpPr/>
            <p:nvPr userDrawn="1"/>
          </p:nvSpPr>
          <p:spPr bwMode="auto">
            <a:xfrm>
              <a:off x="10906745" y="5790878"/>
              <a:ext cx="736791" cy="1067122"/>
            </a:xfrm>
            <a:custGeom>
              <a:avLst/>
              <a:gdLst>
                <a:gd name="connsiteX0" fmla="*/ 501349 w 736791"/>
                <a:gd name="connsiteY0" fmla="*/ 1392 h 1067122"/>
                <a:gd name="connsiteX1" fmla="*/ 594362 w 736791"/>
                <a:gd name="connsiteY1" fmla="*/ 3569 h 1067122"/>
                <a:gd name="connsiteX2" fmla="*/ 736791 w 736791"/>
                <a:gd name="connsiteY2" fmla="*/ 21310 h 1067122"/>
                <a:gd name="connsiteX3" fmla="*/ 692335 w 736791"/>
                <a:gd name="connsiteY3" fmla="*/ 22493 h 1067122"/>
                <a:gd name="connsiteX4" fmla="*/ 686109 w 736791"/>
                <a:gd name="connsiteY4" fmla="*/ 23442 h 1067122"/>
                <a:gd name="connsiteX5" fmla="*/ 681941 w 736791"/>
                <a:gd name="connsiteY5" fmla="*/ 23345 h 1067122"/>
                <a:gd name="connsiteX6" fmla="*/ 654730 w 736791"/>
                <a:gd name="connsiteY6" fmla="*/ 28224 h 1067122"/>
                <a:gd name="connsiteX7" fmla="*/ 621675 w 736791"/>
                <a:gd name="connsiteY7" fmla="*/ 33262 h 1067122"/>
                <a:gd name="connsiteX8" fmla="*/ 615947 w 736791"/>
                <a:gd name="connsiteY8" fmla="*/ 35179 h 1067122"/>
                <a:gd name="connsiteX9" fmla="*/ 593084 w 736791"/>
                <a:gd name="connsiteY9" fmla="*/ 39278 h 1067122"/>
                <a:gd name="connsiteX10" fmla="*/ 262742 w 736791"/>
                <a:gd name="connsiteY10" fmla="*/ 424800 h 1067122"/>
                <a:gd name="connsiteX11" fmla="*/ 245167 w 736791"/>
                <a:gd name="connsiteY11" fmla="*/ 567249 h 1067122"/>
                <a:gd name="connsiteX12" fmla="*/ 249588 w 736791"/>
                <a:gd name="connsiteY12" fmla="*/ 549451 h 1067122"/>
                <a:gd name="connsiteX13" fmla="*/ 249955 w 736791"/>
                <a:gd name="connsiteY13" fmla="*/ 548238 h 1067122"/>
                <a:gd name="connsiteX14" fmla="*/ 177116 w 736791"/>
                <a:gd name="connsiteY14" fmla="*/ 1067122 h 1067122"/>
                <a:gd name="connsiteX15" fmla="*/ 0 w 736791"/>
                <a:gd name="connsiteY15" fmla="*/ 1067122 h 1067122"/>
                <a:gd name="connsiteX16" fmla="*/ 82075 w 736791"/>
                <a:gd name="connsiteY16" fmla="*/ 402770 h 1067122"/>
                <a:gd name="connsiteX17" fmla="*/ 501349 w 736791"/>
                <a:gd name="connsiteY17" fmla="*/ 1392 h 106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6791" h="1067122">
                  <a:moveTo>
                    <a:pt x="501349" y="1392"/>
                  </a:moveTo>
                  <a:cubicBezTo>
                    <a:pt x="531776" y="-987"/>
                    <a:pt x="562895" y="-351"/>
                    <a:pt x="594362" y="3569"/>
                  </a:cubicBezTo>
                  <a:lnTo>
                    <a:pt x="736791" y="21310"/>
                  </a:lnTo>
                  <a:cubicBezTo>
                    <a:pt x="727430" y="21081"/>
                    <a:pt x="712067" y="20988"/>
                    <a:pt x="692335" y="22493"/>
                  </a:cubicBezTo>
                  <a:lnTo>
                    <a:pt x="686109" y="23442"/>
                  </a:lnTo>
                  <a:lnTo>
                    <a:pt x="681941" y="23345"/>
                  </a:lnTo>
                  <a:lnTo>
                    <a:pt x="654730" y="28224"/>
                  </a:lnTo>
                  <a:lnTo>
                    <a:pt x="621675" y="33262"/>
                  </a:lnTo>
                  <a:lnTo>
                    <a:pt x="615947" y="35179"/>
                  </a:lnTo>
                  <a:lnTo>
                    <a:pt x="593084" y="39278"/>
                  </a:lnTo>
                  <a:cubicBezTo>
                    <a:pt x="420903" y="88166"/>
                    <a:pt x="286039" y="235970"/>
                    <a:pt x="262742" y="424800"/>
                  </a:cubicBezTo>
                  <a:lnTo>
                    <a:pt x="245167" y="567249"/>
                  </a:lnTo>
                  <a:cubicBezTo>
                    <a:pt x="246199" y="562683"/>
                    <a:pt x="247630" y="556669"/>
                    <a:pt x="249588" y="549451"/>
                  </a:cubicBezTo>
                  <a:lnTo>
                    <a:pt x="249955" y="548238"/>
                  </a:lnTo>
                  <a:lnTo>
                    <a:pt x="177116" y="1067122"/>
                  </a:lnTo>
                  <a:lnTo>
                    <a:pt x="0" y="1067122"/>
                  </a:lnTo>
                  <a:lnTo>
                    <a:pt x="82075" y="402770"/>
                  </a:lnTo>
                  <a:cubicBezTo>
                    <a:pt x="109293" y="182468"/>
                    <a:pt x="288363" y="18046"/>
                    <a:pt x="501349" y="1392"/>
                  </a:cubicBez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a:latin typeface="Georgia" panose="02040502050405020303" pitchFamily="18" charset="0"/>
              </a:endParaRPr>
            </a:p>
          </p:txBody>
        </p:sp>
        <p:sp>
          <p:nvSpPr>
            <p:cNvPr id="19" name="Freeform: Shape 18">
              <a:extLst>
                <a:ext uri="{FF2B5EF4-FFF2-40B4-BE49-F238E27FC236}">
                  <a16:creationId xmlns:a16="http://schemas.microsoft.com/office/drawing/2014/main" id="{C154A045-B22E-DEF9-84BD-057163F04969}"/>
                </a:ext>
              </a:extLst>
            </p:cNvPr>
            <p:cNvSpPr/>
            <p:nvPr userDrawn="1"/>
          </p:nvSpPr>
          <p:spPr bwMode="auto">
            <a:xfrm>
              <a:off x="11151910" y="5814224"/>
              <a:ext cx="1040090" cy="543903"/>
            </a:xfrm>
            <a:custGeom>
              <a:avLst/>
              <a:gdLst>
                <a:gd name="connsiteX0" fmla="*/ 26686 w 1040090"/>
                <a:gd name="connsiteY0" fmla="*/ 368900 h 543903"/>
                <a:gd name="connsiteX1" fmla="*/ 4788 w 1040090"/>
                <a:gd name="connsiteY1" fmla="*/ 524892 h 543903"/>
                <a:gd name="connsiteX2" fmla="*/ 4421 w 1040090"/>
                <a:gd name="connsiteY2" fmla="*/ 526105 h 543903"/>
                <a:gd name="connsiteX3" fmla="*/ 0 w 1040090"/>
                <a:gd name="connsiteY3" fmla="*/ 543903 h 543903"/>
                <a:gd name="connsiteX4" fmla="*/ 17575 w 1040090"/>
                <a:gd name="connsiteY4" fmla="*/ 401454 h 543903"/>
                <a:gd name="connsiteX5" fmla="*/ 283768 w 1040090"/>
                <a:gd name="connsiteY5" fmla="*/ 41994 h 543903"/>
                <a:gd name="connsiteX6" fmla="*/ 242857 w 1040090"/>
                <a:gd name="connsiteY6" fmla="*/ 63226 h 543903"/>
                <a:gd name="connsiteX7" fmla="*/ 195838 w 1040090"/>
                <a:gd name="connsiteY7" fmla="*/ 95288 h 543903"/>
                <a:gd name="connsiteX8" fmla="*/ 67921 w 1040090"/>
                <a:gd name="connsiteY8" fmla="*/ 250229 h 543903"/>
                <a:gd name="connsiteX9" fmla="*/ 43992 w 1040090"/>
                <a:gd name="connsiteY9" fmla="*/ 307070 h 543903"/>
                <a:gd name="connsiteX10" fmla="*/ 54806 w 1040090"/>
                <a:gd name="connsiteY10" fmla="*/ 268429 h 543903"/>
                <a:gd name="connsiteX11" fmla="*/ 255490 w 1040090"/>
                <a:gd name="connsiteY11" fmla="*/ 53483 h 543903"/>
                <a:gd name="connsiteX12" fmla="*/ 298406 w 1040090"/>
                <a:gd name="connsiteY12" fmla="*/ 36047 h 543903"/>
                <a:gd name="connsiteX13" fmla="*/ 298402 w 1040090"/>
                <a:gd name="connsiteY13" fmla="*/ 36049 h 543903"/>
                <a:gd name="connsiteX14" fmla="*/ 289461 w 1040090"/>
                <a:gd name="connsiteY14" fmla="*/ 39040 h 543903"/>
                <a:gd name="connsiteX15" fmla="*/ 283773 w 1040090"/>
                <a:gd name="connsiteY15" fmla="*/ 41992 h 543903"/>
                <a:gd name="connsiteX16" fmla="*/ 283768 w 1040090"/>
                <a:gd name="connsiteY16" fmla="*/ 41994 h 543903"/>
                <a:gd name="connsiteX17" fmla="*/ 289460 w 1040090"/>
                <a:gd name="connsiteY17" fmla="*/ 39040 h 543903"/>
                <a:gd name="connsiteX18" fmla="*/ 370780 w 1040090"/>
                <a:gd name="connsiteY18" fmla="*/ 11833 h 543903"/>
                <a:gd name="connsiteX19" fmla="*/ 298406 w 1040090"/>
                <a:gd name="connsiteY19" fmla="*/ 36047 h 543903"/>
                <a:gd name="connsiteX20" fmla="*/ 347917 w 1040090"/>
                <a:gd name="connsiteY20" fmla="*/ 15932 h 543903"/>
                <a:gd name="connsiteX21" fmla="*/ 436775 w 1040090"/>
                <a:gd name="connsiteY21" fmla="*/ 0 h 543903"/>
                <a:gd name="connsiteX22" fmla="*/ 440937 w 1040090"/>
                <a:gd name="connsiteY22" fmla="*/ 97 h 543903"/>
                <a:gd name="connsiteX23" fmla="*/ 440943 w 1040090"/>
                <a:gd name="connsiteY23" fmla="*/ 96 h 543903"/>
                <a:gd name="connsiteX24" fmla="*/ 529789 w 1040090"/>
                <a:gd name="connsiteY24" fmla="*/ 2160 h 543903"/>
                <a:gd name="connsiteX25" fmla="*/ 1040090 w 1040090"/>
                <a:gd name="connsiteY25" fmla="*/ 65644 h 543903"/>
                <a:gd name="connsiteX26" fmla="*/ 1040090 w 1040090"/>
                <a:gd name="connsiteY26" fmla="*/ 236201 h 543903"/>
                <a:gd name="connsiteX27" fmla="*/ 968804 w 1040090"/>
                <a:gd name="connsiteY27" fmla="*/ 218342 h 543903"/>
                <a:gd name="connsiteX28" fmla="*/ 463588 w 1040090"/>
                <a:gd name="connsiteY28" fmla="*/ 182583 h 543903"/>
                <a:gd name="connsiteX29" fmla="*/ 166607 w 1040090"/>
                <a:gd name="connsiteY29" fmla="*/ 280838 h 543903"/>
                <a:gd name="connsiteX30" fmla="*/ 12003 w 1040090"/>
                <a:gd name="connsiteY30" fmla="*/ 501082 h 543903"/>
                <a:gd name="connsiteX31" fmla="*/ 4789 w 1040090"/>
                <a:gd name="connsiteY31" fmla="*/ 524892 h 543903"/>
                <a:gd name="connsiteX32" fmla="*/ 26688 w 1040090"/>
                <a:gd name="connsiteY32" fmla="*/ 368893 h 543903"/>
                <a:gd name="connsiteX33" fmla="*/ 26686 w 1040090"/>
                <a:gd name="connsiteY33" fmla="*/ 368900 h 543903"/>
                <a:gd name="connsiteX34" fmla="*/ 28036 w 1040090"/>
                <a:gd name="connsiteY34" fmla="*/ 359285 h 543903"/>
                <a:gd name="connsiteX35" fmla="*/ 40060 w 1040090"/>
                <a:gd name="connsiteY35" fmla="*/ 316409 h 543903"/>
                <a:gd name="connsiteX36" fmla="*/ 43992 w 1040090"/>
                <a:gd name="connsiteY36" fmla="*/ 307070 h 543903"/>
                <a:gd name="connsiteX37" fmla="*/ 43990 w 1040090"/>
                <a:gd name="connsiteY37" fmla="*/ 307077 h 543903"/>
                <a:gd name="connsiteX38" fmla="*/ 67922 w 1040090"/>
                <a:gd name="connsiteY38" fmla="*/ 250229 h 543903"/>
                <a:gd name="connsiteX39" fmla="*/ 195839 w 1040090"/>
                <a:gd name="connsiteY39" fmla="*/ 95288 h 543903"/>
                <a:gd name="connsiteX40" fmla="*/ 242858 w 1040090"/>
                <a:gd name="connsiteY40" fmla="*/ 63226 h 543903"/>
                <a:gd name="connsiteX41" fmla="*/ 283773 w 1040090"/>
                <a:gd name="connsiteY41" fmla="*/ 41992 h 543903"/>
                <a:gd name="connsiteX42" fmla="*/ 298402 w 1040090"/>
                <a:gd name="connsiteY42" fmla="*/ 36049 h 543903"/>
                <a:gd name="connsiteX43" fmla="*/ 370781 w 1040090"/>
                <a:gd name="connsiteY43" fmla="*/ 11833 h 543903"/>
                <a:gd name="connsiteX44" fmla="*/ 370787 w 1040090"/>
                <a:gd name="connsiteY44" fmla="*/ 11832 h 543903"/>
                <a:gd name="connsiteX45" fmla="*/ 376509 w 1040090"/>
                <a:gd name="connsiteY45" fmla="*/ 9917 h 543903"/>
                <a:gd name="connsiteX46" fmla="*/ 409527 w 1040090"/>
                <a:gd name="connsiteY46" fmla="*/ 4885 h 543903"/>
                <a:gd name="connsiteX47" fmla="*/ 409564 w 1040090"/>
                <a:gd name="connsiteY47" fmla="*/ 4878 h 543903"/>
                <a:gd name="connsiteX48" fmla="*/ 409601 w 1040090"/>
                <a:gd name="connsiteY48" fmla="*/ 4873 h 54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0090" h="543903">
                  <a:moveTo>
                    <a:pt x="26686" y="368900"/>
                  </a:moveTo>
                  <a:lnTo>
                    <a:pt x="4788" y="524892"/>
                  </a:lnTo>
                  <a:lnTo>
                    <a:pt x="4421" y="526105"/>
                  </a:lnTo>
                  <a:cubicBezTo>
                    <a:pt x="2463" y="533323"/>
                    <a:pt x="1032" y="539337"/>
                    <a:pt x="0" y="543903"/>
                  </a:cubicBezTo>
                  <a:lnTo>
                    <a:pt x="17575" y="401454"/>
                  </a:lnTo>
                  <a:close/>
                  <a:moveTo>
                    <a:pt x="283768" y="41994"/>
                  </a:moveTo>
                  <a:lnTo>
                    <a:pt x="242857" y="63226"/>
                  </a:lnTo>
                  <a:cubicBezTo>
                    <a:pt x="227185" y="72540"/>
                    <a:pt x="211444" y="83166"/>
                    <a:pt x="195838" y="95288"/>
                  </a:cubicBezTo>
                  <a:cubicBezTo>
                    <a:pt x="133042" y="144066"/>
                    <a:pt x="93146" y="200971"/>
                    <a:pt x="67921" y="250229"/>
                  </a:cubicBezTo>
                  <a:lnTo>
                    <a:pt x="43992" y="307070"/>
                  </a:lnTo>
                  <a:lnTo>
                    <a:pt x="54806" y="268429"/>
                  </a:lnTo>
                  <a:cubicBezTo>
                    <a:pt x="96679" y="175786"/>
                    <a:pt x="167978" y="100703"/>
                    <a:pt x="255490" y="53483"/>
                  </a:cubicBezTo>
                  <a:close/>
                  <a:moveTo>
                    <a:pt x="298406" y="36047"/>
                  </a:moveTo>
                  <a:lnTo>
                    <a:pt x="298402" y="36049"/>
                  </a:lnTo>
                  <a:lnTo>
                    <a:pt x="289461" y="39040"/>
                  </a:lnTo>
                  <a:lnTo>
                    <a:pt x="283773" y="41992"/>
                  </a:lnTo>
                  <a:lnTo>
                    <a:pt x="283768" y="41994"/>
                  </a:lnTo>
                  <a:lnTo>
                    <a:pt x="289460" y="39040"/>
                  </a:lnTo>
                  <a:close/>
                  <a:moveTo>
                    <a:pt x="370780" y="11833"/>
                  </a:moveTo>
                  <a:lnTo>
                    <a:pt x="298406" y="36047"/>
                  </a:lnTo>
                  <a:lnTo>
                    <a:pt x="347917" y="15932"/>
                  </a:lnTo>
                  <a:close/>
                  <a:moveTo>
                    <a:pt x="436775" y="0"/>
                  </a:moveTo>
                  <a:lnTo>
                    <a:pt x="440937" y="97"/>
                  </a:lnTo>
                  <a:lnTo>
                    <a:pt x="440943" y="96"/>
                  </a:lnTo>
                  <a:lnTo>
                    <a:pt x="529789" y="2160"/>
                  </a:lnTo>
                  <a:lnTo>
                    <a:pt x="1040090" y="65644"/>
                  </a:lnTo>
                  <a:lnTo>
                    <a:pt x="1040090" y="236201"/>
                  </a:lnTo>
                  <a:lnTo>
                    <a:pt x="968804" y="218342"/>
                  </a:lnTo>
                  <a:cubicBezTo>
                    <a:pt x="826312" y="187522"/>
                    <a:pt x="649955" y="165543"/>
                    <a:pt x="463588" y="182583"/>
                  </a:cubicBezTo>
                  <a:cubicBezTo>
                    <a:pt x="327203" y="195054"/>
                    <a:pt x="239470" y="223856"/>
                    <a:pt x="166607" y="280838"/>
                  </a:cubicBezTo>
                  <a:cubicBezTo>
                    <a:pt x="73211" y="353879"/>
                    <a:pt x="30835" y="444784"/>
                    <a:pt x="12003" y="501082"/>
                  </a:cubicBezTo>
                  <a:lnTo>
                    <a:pt x="4789" y="524892"/>
                  </a:lnTo>
                  <a:lnTo>
                    <a:pt x="26688" y="368893"/>
                  </a:lnTo>
                  <a:lnTo>
                    <a:pt x="26686" y="368900"/>
                  </a:lnTo>
                  <a:lnTo>
                    <a:pt x="28036" y="359285"/>
                  </a:lnTo>
                  <a:cubicBezTo>
                    <a:pt x="30090" y="350191"/>
                    <a:pt x="33755" y="335242"/>
                    <a:pt x="40060" y="316409"/>
                  </a:cubicBezTo>
                  <a:lnTo>
                    <a:pt x="43992" y="307070"/>
                  </a:lnTo>
                  <a:lnTo>
                    <a:pt x="43990" y="307077"/>
                  </a:lnTo>
                  <a:lnTo>
                    <a:pt x="67922" y="250229"/>
                  </a:lnTo>
                  <a:cubicBezTo>
                    <a:pt x="93147" y="200971"/>
                    <a:pt x="133043" y="144066"/>
                    <a:pt x="195839" y="95288"/>
                  </a:cubicBezTo>
                  <a:cubicBezTo>
                    <a:pt x="211445" y="83166"/>
                    <a:pt x="227186" y="72540"/>
                    <a:pt x="242858" y="63226"/>
                  </a:cubicBezTo>
                  <a:lnTo>
                    <a:pt x="283773" y="41992"/>
                  </a:lnTo>
                  <a:lnTo>
                    <a:pt x="298402" y="36049"/>
                  </a:lnTo>
                  <a:lnTo>
                    <a:pt x="370781" y="11833"/>
                  </a:lnTo>
                  <a:lnTo>
                    <a:pt x="370787" y="11832"/>
                  </a:lnTo>
                  <a:lnTo>
                    <a:pt x="376509" y="9917"/>
                  </a:lnTo>
                  <a:lnTo>
                    <a:pt x="409527" y="4885"/>
                  </a:lnTo>
                  <a:lnTo>
                    <a:pt x="409564" y="4878"/>
                  </a:lnTo>
                  <a:lnTo>
                    <a:pt x="409601" y="4873"/>
                  </a:lnTo>
                  <a:close/>
                </a:path>
              </a:pathLst>
            </a:custGeom>
            <a:solidFill>
              <a:schemeClr val="accent3"/>
            </a:solidFill>
            <a:ln>
              <a:noFill/>
            </a:ln>
          </p:spPr>
          <p:txBody>
            <a:bodyPr vert="horz" wrap="square" lIns="91440" tIns="45720" rIns="91440" bIns="45720" numCol="1" rtlCol="0" anchor="t" anchorCtr="0" compatLnSpc="1">
              <a:prstTxWarp prst="textNoShape">
                <a:avLst/>
              </a:prstTxWarp>
              <a:noAutofit/>
            </a:bodyPr>
            <a:lstStyle/>
            <a:p>
              <a:pPr algn="ctr"/>
              <a:endParaRPr lang="en-US">
                <a:latin typeface="Georgia" panose="02040502050405020303" pitchFamily="18" charset="0"/>
              </a:endParaRPr>
            </a:p>
          </p:txBody>
        </p:sp>
      </p:grpSp>
      <p:sp>
        <p:nvSpPr>
          <p:cNvPr id="21" name="Graphic 21">
            <a:extLst>
              <a:ext uri="{FF2B5EF4-FFF2-40B4-BE49-F238E27FC236}">
                <a16:creationId xmlns:a16="http://schemas.microsoft.com/office/drawing/2014/main" id="{321C8D88-87CF-F64D-CF07-3B93FA511253}"/>
              </a:ext>
            </a:extLst>
          </p:cNvPr>
          <p:cNvSpPr/>
          <p:nvPr/>
        </p:nvSpPr>
        <p:spPr>
          <a:xfrm>
            <a:off x="11693874" y="176403"/>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2" name="Graphic 21">
            <a:extLst>
              <a:ext uri="{FF2B5EF4-FFF2-40B4-BE49-F238E27FC236}">
                <a16:creationId xmlns:a16="http://schemas.microsoft.com/office/drawing/2014/main" id="{801165BB-A034-C592-5A4C-68F5E630F7EB}"/>
              </a:ext>
            </a:extLst>
          </p:cNvPr>
          <p:cNvSpPr/>
          <p:nvPr/>
        </p:nvSpPr>
        <p:spPr>
          <a:xfrm>
            <a:off x="11504314" y="468102"/>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 name="Title 1">
            <a:extLst>
              <a:ext uri="{FF2B5EF4-FFF2-40B4-BE49-F238E27FC236}">
                <a16:creationId xmlns:a16="http://schemas.microsoft.com/office/drawing/2014/main" id="{66749170-CC53-575A-310F-5CB996019E99}"/>
              </a:ext>
            </a:extLst>
          </p:cNvPr>
          <p:cNvSpPr>
            <a:spLocks noGrp="1"/>
          </p:cNvSpPr>
          <p:nvPr userDrawn="1">
            <p:ph type="title"/>
          </p:nvPr>
        </p:nvSpPr>
        <p:spPr>
          <a:xfrm>
            <a:off x="971550" y="108000"/>
            <a:ext cx="10578277" cy="770400"/>
          </a:xfrm>
          <a:prstGeom prst="rect">
            <a:avLst/>
          </a:prstGeom>
        </p:spPr>
        <p:txBody>
          <a:bodyPr anchor="ctr"/>
          <a:lstStyle>
            <a:lvl1pPr algn="l">
              <a:defRPr sz="3600" b="0">
                <a:solidFill>
                  <a:schemeClr val="accent6"/>
                </a:solidFill>
                <a:latin typeface="Georgia" panose="02040502050405020303" pitchFamily="18" charset="0"/>
              </a:defRPr>
            </a:lvl1pPr>
          </a:lstStyle>
          <a:p>
            <a:r>
              <a:rPr lang="en-GB" dirty="0"/>
              <a:t>Click to edit Master title style</a:t>
            </a:r>
            <a:endParaRPr lang="en-US" dirty="0"/>
          </a:p>
        </p:txBody>
      </p:sp>
      <p:sp>
        <p:nvSpPr>
          <p:cNvPr id="3" name="Text Placeholder 3">
            <a:extLst>
              <a:ext uri="{FF2B5EF4-FFF2-40B4-BE49-F238E27FC236}">
                <a16:creationId xmlns:a16="http://schemas.microsoft.com/office/drawing/2014/main" id="{4AD90DA9-848E-357B-D3F1-7FE8240187F9}"/>
              </a:ext>
            </a:extLst>
          </p:cNvPr>
          <p:cNvSpPr>
            <a:spLocks noGrp="1"/>
          </p:cNvSpPr>
          <p:nvPr userDrawn="1">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915820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0B3161C-2042-BC5B-B2E5-0325EFB3AEC2}"/>
              </a:ext>
            </a:extLst>
          </p:cNvPr>
          <p:cNvGrpSpPr/>
          <p:nvPr userDrawn="1"/>
        </p:nvGrpSpPr>
        <p:grpSpPr>
          <a:xfrm>
            <a:off x="-1" y="-1"/>
            <a:ext cx="12192001" cy="6858001"/>
            <a:chOff x="-1" y="-1"/>
            <a:chExt cx="12192001" cy="6858001"/>
          </a:xfrm>
        </p:grpSpPr>
        <p:sp>
          <p:nvSpPr>
            <p:cNvPr id="9" name="Freeform: Shape 8">
              <a:extLst>
                <a:ext uri="{FF2B5EF4-FFF2-40B4-BE49-F238E27FC236}">
                  <a16:creationId xmlns:a16="http://schemas.microsoft.com/office/drawing/2014/main" id="{5BBAE76F-CEF9-AD93-AF18-DA19D97EBE51}"/>
                </a:ext>
              </a:extLst>
            </p:cNvPr>
            <p:cNvSpPr/>
            <p:nvPr userDrawn="1"/>
          </p:nvSpPr>
          <p:spPr bwMode="auto">
            <a:xfrm flipH="1" flipV="1">
              <a:off x="11504314" y="5857875"/>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0" name="Freeform: Shape 9">
              <a:extLst>
                <a:ext uri="{FF2B5EF4-FFF2-40B4-BE49-F238E27FC236}">
                  <a16:creationId xmlns:a16="http://schemas.microsoft.com/office/drawing/2014/main" id="{02631A11-8D52-EF4A-6EE0-6E93EC00AAB9}"/>
                </a:ext>
              </a:extLst>
            </p:cNvPr>
            <p:cNvSpPr/>
            <p:nvPr userDrawn="1"/>
          </p:nvSpPr>
          <p:spPr bwMode="auto">
            <a:xfrm flipH="1" flipV="1">
              <a:off x="11200811" y="6210684"/>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1" name="Rectangle 10">
              <a:extLst>
                <a:ext uri="{FF2B5EF4-FFF2-40B4-BE49-F238E27FC236}">
                  <a16:creationId xmlns:a16="http://schemas.microsoft.com/office/drawing/2014/main" id="{C2C4B1FE-9584-29F8-DE43-B20EADC16756}"/>
                </a:ext>
              </a:extLst>
            </p:cNvPr>
            <p:cNvSpPr/>
            <p:nvPr userDrawn="1"/>
          </p:nvSpPr>
          <p:spPr bwMode="auto">
            <a:xfrm>
              <a:off x="-1" y="-1"/>
              <a:ext cx="3080202" cy="6858001"/>
            </a:xfrm>
            <a:prstGeom prst="rect">
              <a:avLst/>
            </a:prstGeom>
            <a:solidFill>
              <a:schemeClr val="accent6"/>
            </a:solidFill>
            <a:ln>
              <a:noFill/>
            </a:ln>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sp>
          <p:nvSpPr>
            <p:cNvPr id="6" name="Freeform: Shape 5">
              <a:extLst>
                <a:ext uri="{FF2B5EF4-FFF2-40B4-BE49-F238E27FC236}">
                  <a16:creationId xmlns:a16="http://schemas.microsoft.com/office/drawing/2014/main" id="{BD480BAE-5DB1-F18E-2085-37D2E0EFC2B6}"/>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1"/>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7" name="Freeform: Shape 6">
              <a:extLst>
                <a:ext uri="{FF2B5EF4-FFF2-40B4-BE49-F238E27FC236}">
                  <a16:creationId xmlns:a16="http://schemas.microsoft.com/office/drawing/2014/main" id="{EF4D4CD3-E9AF-F4FC-B92B-0B3B9CA28246}"/>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1"/>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4" name="Graphic 21">
              <a:extLst>
                <a:ext uri="{FF2B5EF4-FFF2-40B4-BE49-F238E27FC236}">
                  <a16:creationId xmlns:a16="http://schemas.microsoft.com/office/drawing/2014/main" id="{E0B894A0-5BF1-0C85-C223-4B95687B8AE2}"/>
                </a:ext>
              </a:extLst>
            </p:cNvPr>
            <p:cNvSpPr/>
            <p:nvPr/>
          </p:nvSpPr>
          <p:spPr>
            <a:xfrm>
              <a:off x="11693874" y="176403"/>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15" name="Graphic 21">
              <a:extLst>
                <a:ext uri="{FF2B5EF4-FFF2-40B4-BE49-F238E27FC236}">
                  <a16:creationId xmlns:a16="http://schemas.microsoft.com/office/drawing/2014/main" id="{88DE4CE4-F759-B01B-CDA1-21F909FDDF76}"/>
                </a:ext>
              </a:extLst>
            </p:cNvPr>
            <p:cNvSpPr/>
            <p:nvPr/>
          </p:nvSpPr>
          <p:spPr>
            <a:xfrm>
              <a:off x="11504314" y="468102"/>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grpSp>
      <p:sp>
        <p:nvSpPr>
          <p:cNvPr id="3" name="Text Placeholder 3">
            <a:extLst>
              <a:ext uri="{FF2B5EF4-FFF2-40B4-BE49-F238E27FC236}">
                <a16:creationId xmlns:a16="http://schemas.microsoft.com/office/drawing/2014/main" id="{4AD90DA9-848E-357B-D3F1-7FE8240187F9}"/>
              </a:ext>
            </a:extLst>
          </p:cNvPr>
          <p:cNvSpPr>
            <a:spLocks noGrp="1"/>
          </p:cNvSpPr>
          <p:nvPr>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
            <a:extLst>
              <a:ext uri="{FF2B5EF4-FFF2-40B4-BE49-F238E27FC236}">
                <a16:creationId xmlns:a16="http://schemas.microsoft.com/office/drawing/2014/main" id="{66749170-CC53-575A-310F-5CB996019E99}"/>
              </a:ext>
            </a:extLst>
          </p:cNvPr>
          <p:cNvSpPr>
            <a:spLocks noGrp="1"/>
          </p:cNvSpPr>
          <p:nvPr userDrawn="1">
            <p:ph type="title"/>
          </p:nvPr>
        </p:nvSpPr>
        <p:spPr>
          <a:xfrm>
            <a:off x="194156" y="2264844"/>
            <a:ext cx="2691888" cy="2328310"/>
          </a:xfrm>
          <a:prstGeom prst="rect">
            <a:avLst/>
          </a:prstGeom>
        </p:spPr>
        <p:txBody>
          <a:bodyPr anchor="ctr"/>
          <a:lstStyle>
            <a:lvl1pPr algn="l">
              <a:defRPr sz="3600" b="0">
                <a:solidFill>
                  <a:schemeClr val="accent1"/>
                </a:solidFill>
                <a:latin typeface="Georgia" panose="02040502050405020303" pitchFamily="18" charset="0"/>
              </a:defRPr>
            </a:lvl1pPr>
          </a:lstStyle>
          <a:p>
            <a:r>
              <a:rPr lang="en-GB" dirty="0"/>
              <a:t>Click to edit Master title style</a:t>
            </a:r>
            <a:endParaRPr lang="en-US" dirty="0"/>
          </a:p>
        </p:txBody>
      </p:sp>
    </p:spTree>
    <p:extLst>
      <p:ext uri="{BB962C8B-B14F-4D97-AF65-F5344CB8AC3E}">
        <p14:creationId xmlns:p14="http://schemas.microsoft.com/office/powerpoint/2010/main" val="1043188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DDCCD7B5-F861-07DA-FD4E-B2E778102643}"/>
              </a:ext>
            </a:extLst>
          </p:cNvPr>
          <p:cNvGrpSpPr/>
          <p:nvPr userDrawn="1"/>
        </p:nvGrpSpPr>
        <p:grpSpPr>
          <a:xfrm>
            <a:off x="0" y="0"/>
            <a:ext cx="12192002" cy="6774355"/>
            <a:chOff x="0" y="0"/>
            <a:chExt cx="12192002" cy="6774355"/>
          </a:xfrm>
        </p:grpSpPr>
        <p:cxnSp>
          <p:nvCxnSpPr>
            <p:cNvPr id="4" name="Straight Connector 3">
              <a:extLst>
                <a:ext uri="{FF2B5EF4-FFF2-40B4-BE49-F238E27FC236}">
                  <a16:creationId xmlns:a16="http://schemas.microsoft.com/office/drawing/2014/main" id="{6A425863-01DC-02AC-7CC0-E3E2954C1D48}"/>
                </a:ext>
              </a:extLst>
            </p:cNvPr>
            <p:cNvCxnSpPr>
              <a:cxnSpLocks/>
            </p:cNvCxnSpPr>
            <p:nvPr userDrawn="1"/>
          </p:nvCxnSpPr>
          <p:spPr>
            <a:xfrm flipH="1" flipV="1">
              <a:off x="0" y="878400"/>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82A11251-2F68-82F3-0173-0140A8D9F272}"/>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7" name="Freeform: Shape 6">
              <a:extLst>
                <a:ext uri="{FF2B5EF4-FFF2-40B4-BE49-F238E27FC236}">
                  <a16:creationId xmlns:a16="http://schemas.microsoft.com/office/drawing/2014/main" id="{F8814E90-4BE4-983F-7778-7975365A48EE}"/>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9" name="Graphic 21">
              <a:extLst>
                <a:ext uri="{FF2B5EF4-FFF2-40B4-BE49-F238E27FC236}">
                  <a16:creationId xmlns:a16="http://schemas.microsoft.com/office/drawing/2014/main" id="{CAE6C4F6-04F7-E9A4-D798-CD8290847551}"/>
                </a:ext>
              </a:extLst>
            </p:cNvPr>
            <p:cNvSpPr/>
            <p:nvPr/>
          </p:nvSpPr>
          <p:spPr>
            <a:xfrm>
              <a:off x="266705" y="6127038"/>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10" name="Graphic 21">
              <a:extLst>
                <a:ext uri="{FF2B5EF4-FFF2-40B4-BE49-F238E27FC236}">
                  <a16:creationId xmlns:a16="http://schemas.microsoft.com/office/drawing/2014/main" id="{96CF1F82-5567-BB7F-DE3F-5FD0C457036A}"/>
                </a:ext>
              </a:extLst>
            </p:cNvPr>
            <p:cNvSpPr/>
            <p:nvPr/>
          </p:nvSpPr>
          <p:spPr>
            <a:xfrm>
              <a:off x="77145" y="6418737"/>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12" name="Graphic 21">
              <a:extLst>
                <a:ext uri="{FF2B5EF4-FFF2-40B4-BE49-F238E27FC236}">
                  <a16:creationId xmlns:a16="http://schemas.microsoft.com/office/drawing/2014/main" id="{5645743E-36C0-C240-5EC3-A1BE6DFD5746}"/>
                </a:ext>
              </a:extLst>
            </p:cNvPr>
            <p:cNvSpPr/>
            <p:nvPr/>
          </p:nvSpPr>
          <p:spPr>
            <a:xfrm>
              <a:off x="11759237" y="83646"/>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13" name="Graphic 21">
              <a:extLst>
                <a:ext uri="{FF2B5EF4-FFF2-40B4-BE49-F238E27FC236}">
                  <a16:creationId xmlns:a16="http://schemas.microsoft.com/office/drawing/2014/main" id="{FC458988-A889-3F73-36E8-28F1F7A3E954}"/>
                </a:ext>
              </a:extLst>
            </p:cNvPr>
            <p:cNvSpPr/>
            <p:nvPr/>
          </p:nvSpPr>
          <p:spPr>
            <a:xfrm>
              <a:off x="11569677" y="375345"/>
              <a:ext cx="355618" cy="355618"/>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grpSp>
      <p:sp>
        <p:nvSpPr>
          <p:cNvPr id="2" name="Title 1">
            <a:extLst>
              <a:ext uri="{FF2B5EF4-FFF2-40B4-BE49-F238E27FC236}">
                <a16:creationId xmlns:a16="http://schemas.microsoft.com/office/drawing/2014/main" id="{66749170-CC53-575A-310F-5CB996019E99}"/>
              </a:ext>
            </a:extLst>
          </p:cNvPr>
          <p:cNvSpPr>
            <a:spLocks noGrp="1"/>
          </p:cNvSpPr>
          <p:nvPr>
            <p:ph type="title"/>
          </p:nvPr>
        </p:nvSpPr>
        <p:spPr>
          <a:xfrm>
            <a:off x="971550" y="108000"/>
            <a:ext cx="10578277" cy="770400"/>
          </a:xfrm>
          <a:prstGeom prst="rect">
            <a:avLst/>
          </a:prstGeom>
        </p:spPr>
        <p:txBody>
          <a:bodyPr anchor="ctr"/>
          <a:lstStyle>
            <a:lvl1pPr algn="l">
              <a:defRPr sz="3600" b="0">
                <a:solidFill>
                  <a:schemeClr val="accent6"/>
                </a:solidFill>
                <a:latin typeface="Georgia" panose="02040502050405020303" pitchFamily="18" charset="0"/>
              </a:defRPr>
            </a:lvl1pPr>
          </a:lstStyle>
          <a:p>
            <a:r>
              <a:rPr lang="en-GB" dirty="0"/>
              <a:t>Click to edit Master title style</a:t>
            </a:r>
            <a:endParaRPr lang="en-US" dirty="0"/>
          </a:p>
        </p:txBody>
      </p:sp>
      <p:sp>
        <p:nvSpPr>
          <p:cNvPr id="3" name="Text Placeholder 3">
            <a:extLst>
              <a:ext uri="{FF2B5EF4-FFF2-40B4-BE49-F238E27FC236}">
                <a16:creationId xmlns:a16="http://schemas.microsoft.com/office/drawing/2014/main" id="{4AD90DA9-848E-357B-D3F1-7FE8240187F9}"/>
              </a:ext>
            </a:extLst>
          </p:cNvPr>
          <p:cNvSpPr>
            <a:spLocks noGrp="1"/>
          </p:cNvSpPr>
          <p:nvPr>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2117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9CB78B90-7B37-9D8D-1843-BCFCADD12326}"/>
              </a:ext>
            </a:extLst>
          </p:cNvPr>
          <p:cNvGrpSpPr/>
          <p:nvPr userDrawn="1"/>
        </p:nvGrpSpPr>
        <p:grpSpPr>
          <a:xfrm>
            <a:off x="0" y="0"/>
            <a:ext cx="12192002" cy="6858000"/>
            <a:chOff x="0" y="0"/>
            <a:chExt cx="12192002" cy="6858000"/>
          </a:xfrm>
        </p:grpSpPr>
        <p:cxnSp>
          <p:nvCxnSpPr>
            <p:cNvPr id="4" name="Straight Connector 3">
              <a:extLst>
                <a:ext uri="{FF2B5EF4-FFF2-40B4-BE49-F238E27FC236}">
                  <a16:creationId xmlns:a16="http://schemas.microsoft.com/office/drawing/2014/main" id="{5F63A93A-A6B4-0AD3-7335-271753156BB0}"/>
                </a:ext>
              </a:extLst>
            </p:cNvPr>
            <p:cNvCxnSpPr>
              <a:cxnSpLocks/>
            </p:cNvCxnSpPr>
            <p:nvPr userDrawn="1"/>
          </p:nvCxnSpPr>
          <p:spPr>
            <a:xfrm flipH="1" flipV="1">
              <a:off x="0" y="878400"/>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6" name="Freeform: Shape 5">
              <a:extLst>
                <a:ext uri="{FF2B5EF4-FFF2-40B4-BE49-F238E27FC236}">
                  <a16:creationId xmlns:a16="http://schemas.microsoft.com/office/drawing/2014/main" id="{8A5A5DA2-2464-4BB9-79C5-AFEF864D277F}"/>
                </a:ext>
              </a:extLst>
            </p:cNvPr>
            <p:cNvSpPr/>
            <p:nvPr userDrawn="1"/>
          </p:nvSpPr>
          <p:spPr bwMode="auto">
            <a:xfrm>
              <a:off x="0" y="0"/>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7" name="Freeform: Shape 6">
              <a:extLst>
                <a:ext uri="{FF2B5EF4-FFF2-40B4-BE49-F238E27FC236}">
                  <a16:creationId xmlns:a16="http://schemas.microsoft.com/office/drawing/2014/main" id="{8D901DD2-BA31-21F0-E06F-8223C0E35216}"/>
                </a:ext>
              </a:extLst>
            </p:cNvPr>
            <p:cNvSpPr/>
            <p:nvPr userDrawn="1"/>
          </p:nvSpPr>
          <p:spPr bwMode="auto">
            <a:xfrm>
              <a:off x="0" y="0"/>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9" name="Freeform: Shape 8">
              <a:extLst>
                <a:ext uri="{FF2B5EF4-FFF2-40B4-BE49-F238E27FC236}">
                  <a16:creationId xmlns:a16="http://schemas.microsoft.com/office/drawing/2014/main" id="{3E5B9E87-1257-A96A-F46E-4395CEB5D21D}"/>
                </a:ext>
              </a:extLst>
            </p:cNvPr>
            <p:cNvSpPr/>
            <p:nvPr userDrawn="1"/>
          </p:nvSpPr>
          <p:spPr bwMode="auto">
            <a:xfrm flipV="1">
              <a:off x="0" y="5857875"/>
              <a:ext cx="687686" cy="1000125"/>
            </a:xfrm>
            <a:custGeom>
              <a:avLst/>
              <a:gdLst>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6" fmla="*/ 91440 w 518572"/>
                <a:gd name="connsiteY6" fmla="*/ 91440 h 754176"/>
                <a:gd name="connsiteX0" fmla="*/ 0 w 518572"/>
                <a:gd name="connsiteY0" fmla="*/ 0 h 754176"/>
                <a:gd name="connsiteX1" fmla="*/ 476700 w 518572"/>
                <a:gd name="connsiteY1" fmla="*/ 0 h 754176"/>
                <a:gd name="connsiteX2" fmla="*/ 507445 w 518572"/>
                <a:gd name="connsiteY2" fmla="*/ 99045 h 754176"/>
                <a:gd name="connsiteX3" fmla="*/ 518572 w 518572"/>
                <a:gd name="connsiteY3" fmla="*/ 209423 h 754176"/>
                <a:gd name="connsiteX4" fmla="*/ 81262 w 518572"/>
                <a:gd name="connsiteY4" fmla="*/ 745984 h 754176"/>
                <a:gd name="connsiteX5" fmla="*/ 0 w 518572"/>
                <a:gd name="connsiteY5" fmla="*/ 754176 h 754176"/>
                <a:gd name="connsiteX0" fmla="*/ 476700 w 518572"/>
                <a:gd name="connsiteY0" fmla="*/ 0 h 754176"/>
                <a:gd name="connsiteX1" fmla="*/ 507445 w 518572"/>
                <a:gd name="connsiteY1" fmla="*/ 99045 h 754176"/>
                <a:gd name="connsiteX2" fmla="*/ 518572 w 518572"/>
                <a:gd name="connsiteY2" fmla="*/ 209423 h 754176"/>
                <a:gd name="connsiteX3" fmla="*/ 81262 w 518572"/>
                <a:gd name="connsiteY3" fmla="*/ 745984 h 754176"/>
                <a:gd name="connsiteX4" fmla="*/ 0 w 518572"/>
                <a:gd name="connsiteY4" fmla="*/ 754176 h 7541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8572" h="754176">
                  <a:moveTo>
                    <a:pt x="476700" y="0"/>
                  </a:moveTo>
                  <a:lnTo>
                    <a:pt x="507445" y="99045"/>
                  </a:lnTo>
                  <a:cubicBezTo>
                    <a:pt x="514741" y="134698"/>
                    <a:pt x="518572" y="171613"/>
                    <a:pt x="518572" y="209423"/>
                  </a:cubicBezTo>
                  <a:cubicBezTo>
                    <a:pt x="518572" y="474093"/>
                    <a:pt x="330835" y="694914"/>
                    <a:pt x="81262" y="745984"/>
                  </a:cubicBezTo>
                  <a:lnTo>
                    <a:pt x="0" y="754176"/>
                  </a:lnTo>
                </a:path>
              </a:pathLst>
            </a:cu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10" name="Freeform: Shape 9">
              <a:extLst>
                <a:ext uri="{FF2B5EF4-FFF2-40B4-BE49-F238E27FC236}">
                  <a16:creationId xmlns:a16="http://schemas.microsoft.com/office/drawing/2014/main" id="{824F2BF8-9F80-1C6E-0EC7-89AA4E14656F}"/>
                </a:ext>
              </a:extLst>
            </p:cNvPr>
            <p:cNvSpPr/>
            <p:nvPr userDrawn="1"/>
          </p:nvSpPr>
          <p:spPr bwMode="auto">
            <a:xfrm flipV="1">
              <a:off x="0" y="6210684"/>
              <a:ext cx="991189" cy="647316"/>
            </a:xfrm>
            <a:custGeom>
              <a:avLst/>
              <a:gdLst>
                <a:gd name="connsiteX0" fmla="*/ 0 w 747438"/>
                <a:gd name="connsiteY0" fmla="*/ 0 h 488129"/>
                <a:gd name="connsiteX1" fmla="*/ 747438 w 747438"/>
                <a:gd name="connsiteY1" fmla="*/ 0 h 488129"/>
                <a:gd name="connsiteX2" fmla="*/ 743241 w 747438"/>
                <a:gd name="connsiteY2" fmla="*/ 41634 h 488129"/>
                <a:gd name="connsiteX3" fmla="*/ 195410 w 747438"/>
                <a:gd name="connsiteY3" fmla="*/ 488129 h 488129"/>
                <a:gd name="connsiteX4" fmla="*/ 82713 w 747438"/>
                <a:gd name="connsiteY4" fmla="*/ 476768 h 488129"/>
                <a:gd name="connsiteX5" fmla="*/ 0 w 747438"/>
                <a:gd name="connsiteY5" fmla="*/ 451093 h 488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7438" h="488129">
                  <a:moveTo>
                    <a:pt x="0" y="0"/>
                  </a:moveTo>
                  <a:lnTo>
                    <a:pt x="747438" y="0"/>
                  </a:lnTo>
                  <a:lnTo>
                    <a:pt x="743241" y="41634"/>
                  </a:lnTo>
                  <a:cubicBezTo>
                    <a:pt x="691099" y="296448"/>
                    <a:pt x="465639" y="488129"/>
                    <a:pt x="195410" y="488129"/>
                  </a:cubicBezTo>
                  <a:cubicBezTo>
                    <a:pt x="156806" y="488129"/>
                    <a:pt x="119115" y="484217"/>
                    <a:pt x="82713" y="476768"/>
                  </a:cubicBezTo>
                  <a:lnTo>
                    <a:pt x="0" y="451093"/>
                  </a:ln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dirty="0">
                <a:latin typeface="Georgia" panose="02040502050405020303" pitchFamily="18" charset="0"/>
              </a:endParaRPr>
            </a:p>
          </p:txBody>
        </p:sp>
        <p:sp>
          <p:nvSpPr>
            <p:cNvPr id="29" name="Freeform: Shape 28">
              <a:extLst>
                <a:ext uri="{FF2B5EF4-FFF2-40B4-BE49-F238E27FC236}">
                  <a16:creationId xmlns:a16="http://schemas.microsoft.com/office/drawing/2014/main" id="{89E81BA0-1818-3D74-FB66-B12A38D4C6B3}"/>
                </a:ext>
              </a:extLst>
            </p:cNvPr>
            <p:cNvSpPr/>
            <p:nvPr userDrawn="1"/>
          </p:nvSpPr>
          <p:spPr bwMode="auto">
            <a:xfrm>
              <a:off x="10906745" y="5790878"/>
              <a:ext cx="736791" cy="1067122"/>
            </a:xfrm>
            <a:custGeom>
              <a:avLst/>
              <a:gdLst>
                <a:gd name="connsiteX0" fmla="*/ 501349 w 736791"/>
                <a:gd name="connsiteY0" fmla="*/ 1392 h 1067122"/>
                <a:gd name="connsiteX1" fmla="*/ 594362 w 736791"/>
                <a:gd name="connsiteY1" fmla="*/ 3569 h 1067122"/>
                <a:gd name="connsiteX2" fmla="*/ 736791 w 736791"/>
                <a:gd name="connsiteY2" fmla="*/ 21310 h 1067122"/>
                <a:gd name="connsiteX3" fmla="*/ 692335 w 736791"/>
                <a:gd name="connsiteY3" fmla="*/ 22493 h 1067122"/>
                <a:gd name="connsiteX4" fmla="*/ 686109 w 736791"/>
                <a:gd name="connsiteY4" fmla="*/ 23442 h 1067122"/>
                <a:gd name="connsiteX5" fmla="*/ 681941 w 736791"/>
                <a:gd name="connsiteY5" fmla="*/ 23345 h 1067122"/>
                <a:gd name="connsiteX6" fmla="*/ 654730 w 736791"/>
                <a:gd name="connsiteY6" fmla="*/ 28224 h 1067122"/>
                <a:gd name="connsiteX7" fmla="*/ 621675 w 736791"/>
                <a:gd name="connsiteY7" fmla="*/ 33262 h 1067122"/>
                <a:gd name="connsiteX8" fmla="*/ 615947 w 736791"/>
                <a:gd name="connsiteY8" fmla="*/ 35179 h 1067122"/>
                <a:gd name="connsiteX9" fmla="*/ 593084 w 736791"/>
                <a:gd name="connsiteY9" fmla="*/ 39278 h 1067122"/>
                <a:gd name="connsiteX10" fmla="*/ 262742 w 736791"/>
                <a:gd name="connsiteY10" fmla="*/ 424800 h 1067122"/>
                <a:gd name="connsiteX11" fmla="*/ 245167 w 736791"/>
                <a:gd name="connsiteY11" fmla="*/ 567249 h 1067122"/>
                <a:gd name="connsiteX12" fmla="*/ 249588 w 736791"/>
                <a:gd name="connsiteY12" fmla="*/ 549451 h 1067122"/>
                <a:gd name="connsiteX13" fmla="*/ 249955 w 736791"/>
                <a:gd name="connsiteY13" fmla="*/ 548238 h 1067122"/>
                <a:gd name="connsiteX14" fmla="*/ 177116 w 736791"/>
                <a:gd name="connsiteY14" fmla="*/ 1067122 h 1067122"/>
                <a:gd name="connsiteX15" fmla="*/ 0 w 736791"/>
                <a:gd name="connsiteY15" fmla="*/ 1067122 h 1067122"/>
                <a:gd name="connsiteX16" fmla="*/ 82075 w 736791"/>
                <a:gd name="connsiteY16" fmla="*/ 402770 h 1067122"/>
                <a:gd name="connsiteX17" fmla="*/ 501349 w 736791"/>
                <a:gd name="connsiteY17" fmla="*/ 1392 h 1067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36791" h="1067122">
                  <a:moveTo>
                    <a:pt x="501349" y="1392"/>
                  </a:moveTo>
                  <a:cubicBezTo>
                    <a:pt x="531776" y="-987"/>
                    <a:pt x="562895" y="-351"/>
                    <a:pt x="594362" y="3569"/>
                  </a:cubicBezTo>
                  <a:lnTo>
                    <a:pt x="736791" y="21310"/>
                  </a:lnTo>
                  <a:cubicBezTo>
                    <a:pt x="727430" y="21081"/>
                    <a:pt x="712067" y="20988"/>
                    <a:pt x="692335" y="22493"/>
                  </a:cubicBezTo>
                  <a:lnTo>
                    <a:pt x="686109" y="23442"/>
                  </a:lnTo>
                  <a:lnTo>
                    <a:pt x="681941" y="23345"/>
                  </a:lnTo>
                  <a:lnTo>
                    <a:pt x="654730" y="28224"/>
                  </a:lnTo>
                  <a:lnTo>
                    <a:pt x="621675" y="33262"/>
                  </a:lnTo>
                  <a:lnTo>
                    <a:pt x="615947" y="35179"/>
                  </a:lnTo>
                  <a:lnTo>
                    <a:pt x="593084" y="39278"/>
                  </a:lnTo>
                  <a:cubicBezTo>
                    <a:pt x="420903" y="88166"/>
                    <a:pt x="286039" y="235970"/>
                    <a:pt x="262742" y="424800"/>
                  </a:cubicBezTo>
                  <a:lnTo>
                    <a:pt x="245167" y="567249"/>
                  </a:lnTo>
                  <a:cubicBezTo>
                    <a:pt x="246199" y="562683"/>
                    <a:pt x="247630" y="556669"/>
                    <a:pt x="249588" y="549451"/>
                  </a:cubicBezTo>
                  <a:lnTo>
                    <a:pt x="249955" y="548238"/>
                  </a:lnTo>
                  <a:lnTo>
                    <a:pt x="177116" y="1067122"/>
                  </a:lnTo>
                  <a:lnTo>
                    <a:pt x="0" y="1067122"/>
                  </a:lnTo>
                  <a:lnTo>
                    <a:pt x="82075" y="402770"/>
                  </a:lnTo>
                  <a:cubicBezTo>
                    <a:pt x="109293" y="182468"/>
                    <a:pt x="288363" y="18046"/>
                    <a:pt x="501349" y="1392"/>
                  </a:cubicBezTo>
                  <a:close/>
                </a:path>
              </a:pathLst>
            </a:custGeom>
            <a:solidFill>
              <a:schemeClr val="accent6"/>
            </a:solidFill>
            <a:ln>
              <a:noFill/>
            </a:ln>
          </p:spPr>
          <p:txBody>
            <a:bodyPr vert="horz" wrap="square" lIns="91440" tIns="45720" rIns="91440" bIns="45720" numCol="1" rtlCol="0" anchor="t" anchorCtr="0" compatLnSpc="1">
              <a:prstTxWarp prst="textNoShape">
                <a:avLst/>
              </a:prstTxWarp>
              <a:noAutofit/>
            </a:bodyPr>
            <a:lstStyle/>
            <a:p>
              <a:pPr algn="ctr"/>
              <a:endParaRPr lang="en-US">
                <a:latin typeface="Georgia" panose="02040502050405020303" pitchFamily="18" charset="0"/>
              </a:endParaRPr>
            </a:p>
          </p:txBody>
        </p:sp>
        <p:sp>
          <p:nvSpPr>
            <p:cNvPr id="27" name="Freeform: Shape 26">
              <a:extLst>
                <a:ext uri="{FF2B5EF4-FFF2-40B4-BE49-F238E27FC236}">
                  <a16:creationId xmlns:a16="http://schemas.microsoft.com/office/drawing/2014/main" id="{75B640B5-DA81-8D4B-0FAB-33E4C2342265}"/>
                </a:ext>
              </a:extLst>
            </p:cNvPr>
            <p:cNvSpPr/>
            <p:nvPr userDrawn="1"/>
          </p:nvSpPr>
          <p:spPr bwMode="auto">
            <a:xfrm>
              <a:off x="11151910" y="5814224"/>
              <a:ext cx="1040090" cy="543903"/>
            </a:xfrm>
            <a:custGeom>
              <a:avLst/>
              <a:gdLst>
                <a:gd name="connsiteX0" fmla="*/ 26686 w 1040090"/>
                <a:gd name="connsiteY0" fmla="*/ 368900 h 543903"/>
                <a:gd name="connsiteX1" fmla="*/ 4788 w 1040090"/>
                <a:gd name="connsiteY1" fmla="*/ 524892 h 543903"/>
                <a:gd name="connsiteX2" fmla="*/ 4421 w 1040090"/>
                <a:gd name="connsiteY2" fmla="*/ 526105 h 543903"/>
                <a:gd name="connsiteX3" fmla="*/ 0 w 1040090"/>
                <a:gd name="connsiteY3" fmla="*/ 543903 h 543903"/>
                <a:gd name="connsiteX4" fmla="*/ 17575 w 1040090"/>
                <a:gd name="connsiteY4" fmla="*/ 401454 h 543903"/>
                <a:gd name="connsiteX5" fmla="*/ 283768 w 1040090"/>
                <a:gd name="connsiteY5" fmla="*/ 41994 h 543903"/>
                <a:gd name="connsiteX6" fmla="*/ 242857 w 1040090"/>
                <a:gd name="connsiteY6" fmla="*/ 63226 h 543903"/>
                <a:gd name="connsiteX7" fmla="*/ 195838 w 1040090"/>
                <a:gd name="connsiteY7" fmla="*/ 95288 h 543903"/>
                <a:gd name="connsiteX8" fmla="*/ 67921 w 1040090"/>
                <a:gd name="connsiteY8" fmla="*/ 250229 h 543903"/>
                <a:gd name="connsiteX9" fmla="*/ 43992 w 1040090"/>
                <a:gd name="connsiteY9" fmla="*/ 307070 h 543903"/>
                <a:gd name="connsiteX10" fmla="*/ 54806 w 1040090"/>
                <a:gd name="connsiteY10" fmla="*/ 268429 h 543903"/>
                <a:gd name="connsiteX11" fmla="*/ 255490 w 1040090"/>
                <a:gd name="connsiteY11" fmla="*/ 53483 h 543903"/>
                <a:gd name="connsiteX12" fmla="*/ 298406 w 1040090"/>
                <a:gd name="connsiteY12" fmla="*/ 36047 h 543903"/>
                <a:gd name="connsiteX13" fmla="*/ 298402 w 1040090"/>
                <a:gd name="connsiteY13" fmla="*/ 36049 h 543903"/>
                <a:gd name="connsiteX14" fmla="*/ 289461 w 1040090"/>
                <a:gd name="connsiteY14" fmla="*/ 39040 h 543903"/>
                <a:gd name="connsiteX15" fmla="*/ 283773 w 1040090"/>
                <a:gd name="connsiteY15" fmla="*/ 41992 h 543903"/>
                <a:gd name="connsiteX16" fmla="*/ 283768 w 1040090"/>
                <a:gd name="connsiteY16" fmla="*/ 41994 h 543903"/>
                <a:gd name="connsiteX17" fmla="*/ 289460 w 1040090"/>
                <a:gd name="connsiteY17" fmla="*/ 39040 h 543903"/>
                <a:gd name="connsiteX18" fmla="*/ 370780 w 1040090"/>
                <a:gd name="connsiteY18" fmla="*/ 11833 h 543903"/>
                <a:gd name="connsiteX19" fmla="*/ 298406 w 1040090"/>
                <a:gd name="connsiteY19" fmla="*/ 36047 h 543903"/>
                <a:gd name="connsiteX20" fmla="*/ 347917 w 1040090"/>
                <a:gd name="connsiteY20" fmla="*/ 15932 h 543903"/>
                <a:gd name="connsiteX21" fmla="*/ 436775 w 1040090"/>
                <a:gd name="connsiteY21" fmla="*/ 0 h 543903"/>
                <a:gd name="connsiteX22" fmla="*/ 440937 w 1040090"/>
                <a:gd name="connsiteY22" fmla="*/ 97 h 543903"/>
                <a:gd name="connsiteX23" fmla="*/ 440943 w 1040090"/>
                <a:gd name="connsiteY23" fmla="*/ 96 h 543903"/>
                <a:gd name="connsiteX24" fmla="*/ 529789 w 1040090"/>
                <a:gd name="connsiteY24" fmla="*/ 2160 h 543903"/>
                <a:gd name="connsiteX25" fmla="*/ 1040090 w 1040090"/>
                <a:gd name="connsiteY25" fmla="*/ 65644 h 543903"/>
                <a:gd name="connsiteX26" fmla="*/ 1040090 w 1040090"/>
                <a:gd name="connsiteY26" fmla="*/ 236201 h 543903"/>
                <a:gd name="connsiteX27" fmla="*/ 968804 w 1040090"/>
                <a:gd name="connsiteY27" fmla="*/ 218342 h 543903"/>
                <a:gd name="connsiteX28" fmla="*/ 463588 w 1040090"/>
                <a:gd name="connsiteY28" fmla="*/ 182583 h 543903"/>
                <a:gd name="connsiteX29" fmla="*/ 166607 w 1040090"/>
                <a:gd name="connsiteY29" fmla="*/ 280838 h 543903"/>
                <a:gd name="connsiteX30" fmla="*/ 12003 w 1040090"/>
                <a:gd name="connsiteY30" fmla="*/ 501082 h 543903"/>
                <a:gd name="connsiteX31" fmla="*/ 4789 w 1040090"/>
                <a:gd name="connsiteY31" fmla="*/ 524892 h 543903"/>
                <a:gd name="connsiteX32" fmla="*/ 26688 w 1040090"/>
                <a:gd name="connsiteY32" fmla="*/ 368893 h 543903"/>
                <a:gd name="connsiteX33" fmla="*/ 26686 w 1040090"/>
                <a:gd name="connsiteY33" fmla="*/ 368900 h 543903"/>
                <a:gd name="connsiteX34" fmla="*/ 28036 w 1040090"/>
                <a:gd name="connsiteY34" fmla="*/ 359285 h 543903"/>
                <a:gd name="connsiteX35" fmla="*/ 40060 w 1040090"/>
                <a:gd name="connsiteY35" fmla="*/ 316409 h 543903"/>
                <a:gd name="connsiteX36" fmla="*/ 43992 w 1040090"/>
                <a:gd name="connsiteY36" fmla="*/ 307070 h 543903"/>
                <a:gd name="connsiteX37" fmla="*/ 43990 w 1040090"/>
                <a:gd name="connsiteY37" fmla="*/ 307077 h 543903"/>
                <a:gd name="connsiteX38" fmla="*/ 67922 w 1040090"/>
                <a:gd name="connsiteY38" fmla="*/ 250229 h 543903"/>
                <a:gd name="connsiteX39" fmla="*/ 195839 w 1040090"/>
                <a:gd name="connsiteY39" fmla="*/ 95288 h 543903"/>
                <a:gd name="connsiteX40" fmla="*/ 242858 w 1040090"/>
                <a:gd name="connsiteY40" fmla="*/ 63226 h 543903"/>
                <a:gd name="connsiteX41" fmla="*/ 283773 w 1040090"/>
                <a:gd name="connsiteY41" fmla="*/ 41992 h 543903"/>
                <a:gd name="connsiteX42" fmla="*/ 298402 w 1040090"/>
                <a:gd name="connsiteY42" fmla="*/ 36049 h 543903"/>
                <a:gd name="connsiteX43" fmla="*/ 370781 w 1040090"/>
                <a:gd name="connsiteY43" fmla="*/ 11833 h 543903"/>
                <a:gd name="connsiteX44" fmla="*/ 370787 w 1040090"/>
                <a:gd name="connsiteY44" fmla="*/ 11832 h 543903"/>
                <a:gd name="connsiteX45" fmla="*/ 376509 w 1040090"/>
                <a:gd name="connsiteY45" fmla="*/ 9917 h 543903"/>
                <a:gd name="connsiteX46" fmla="*/ 409527 w 1040090"/>
                <a:gd name="connsiteY46" fmla="*/ 4885 h 543903"/>
                <a:gd name="connsiteX47" fmla="*/ 409564 w 1040090"/>
                <a:gd name="connsiteY47" fmla="*/ 4878 h 543903"/>
                <a:gd name="connsiteX48" fmla="*/ 409601 w 1040090"/>
                <a:gd name="connsiteY48" fmla="*/ 4873 h 543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0090" h="543903">
                  <a:moveTo>
                    <a:pt x="26686" y="368900"/>
                  </a:moveTo>
                  <a:lnTo>
                    <a:pt x="4788" y="524892"/>
                  </a:lnTo>
                  <a:lnTo>
                    <a:pt x="4421" y="526105"/>
                  </a:lnTo>
                  <a:cubicBezTo>
                    <a:pt x="2463" y="533323"/>
                    <a:pt x="1032" y="539337"/>
                    <a:pt x="0" y="543903"/>
                  </a:cubicBezTo>
                  <a:lnTo>
                    <a:pt x="17575" y="401454"/>
                  </a:lnTo>
                  <a:close/>
                  <a:moveTo>
                    <a:pt x="283768" y="41994"/>
                  </a:moveTo>
                  <a:lnTo>
                    <a:pt x="242857" y="63226"/>
                  </a:lnTo>
                  <a:cubicBezTo>
                    <a:pt x="227185" y="72540"/>
                    <a:pt x="211444" y="83166"/>
                    <a:pt x="195838" y="95288"/>
                  </a:cubicBezTo>
                  <a:cubicBezTo>
                    <a:pt x="133042" y="144066"/>
                    <a:pt x="93146" y="200971"/>
                    <a:pt x="67921" y="250229"/>
                  </a:cubicBezTo>
                  <a:lnTo>
                    <a:pt x="43992" y="307070"/>
                  </a:lnTo>
                  <a:lnTo>
                    <a:pt x="54806" y="268429"/>
                  </a:lnTo>
                  <a:cubicBezTo>
                    <a:pt x="96679" y="175786"/>
                    <a:pt x="167978" y="100703"/>
                    <a:pt x="255490" y="53483"/>
                  </a:cubicBezTo>
                  <a:close/>
                  <a:moveTo>
                    <a:pt x="298406" y="36047"/>
                  </a:moveTo>
                  <a:lnTo>
                    <a:pt x="298402" y="36049"/>
                  </a:lnTo>
                  <a:lnTo>
                    <a:pt x="289461" y="39040"/>
                  </a:lnTo>
                  <a:lnTo>
                    <a:pt x="283773" y="41992"/>
                  </a:lnTo>
                  <a:lnTo>
                    <a:pt x="283768" y="41994"/>
                  </a:lnTo>
                  <a:lnTo>
                    <a:pt x="289460" y="39040"/>
                  </a:lnTo>
                  <a:close/>
                  <a:moveTo>
                    <a:pt x="370780" y="11833"/>
                  </a:moveTo>
                  <a:lnTo>
                    <a:pt x="298406" y="36047"/>
                  </a:lnTo>
                  <a:lnTo>
                    <a:pt x="347917" y="15932"/>
                  </a:lnTo>
                  <a:close/>
                  <a:moveTo>
                    <a:pt x="436775" y="0"/>
                  </a:moveTo>
                  <a:lnTo>
                    <a:pt x="440937" y="97"/>
                  </a:lnTo>
                  <a:lnTo>
                    <a:pt x="440943" y="96"/>
                  </a:lnTo>
                  <a:lnTo>
                    <a:pt x="529789" y="2160"/>
                  </a:lnTo>
                  <a:lnTo>
                    <a:pt x="1040090" y="65644"/>
                  </a:lnTo>
                  <a:lnTo>
                    <a:pt x="1040090" y="236201"/>
                  </a:lnTo>
                  <a:lnTo>
                    <a:pt x="968804" y="218342"/>
                  </a:lnTo>
                  <a:cubicBezTo>
                    <a:pt x="826312" y="187522"/>
                    <a:pt x="649955" y="165543"/>
                    <a:pt x="463588" y="182583"/>
                  </a:cubicBezTo>
                  <a:cubicBezTo>
                    <a:pt x="327203" y="195054"/>
                    <a:pt x="239470" y="223856"/>
                    <a:pt x="166607" y="280838"/>
                  </a:cubicBezTo>
                  <a:cubicBezTo>
                    <a:pt x="73211" y="353879"/>
                    <a:pt x="30835" y="444784"/>
                    <a:pt x="12003" y="501082"/>
                  </a:cubicBezTo>
                  <a:lnTo>
                    <a:pt x="4789" y="524892"/>
                  </a:lnTo>
                  <a:lnTo>
                    <a:pt x="26688" y="368893"/>
                  </a:lnTo>
                  <a:lnTo>
                    <a:pt x="26686" y="368900"/>
                  </a:lnTo>
                  <a:lnTo>
                    <a:pt x="28036" y="359285"/>
                  </a:lnTo>
                  <a:cubicBezTo>
                    <a:pt x="30090" y="350191"/>
                    <a:pt x="33755" y="335242"/>
                    <a:pt x="40060" y="316409"/>
                  </a:cubicBezTo>
                  <a:lnTo>
                    <a:pt x="43992" y="307070"/>
                  </a:lnTo>
                  <a:lnTo>
                    <a:pt x="43990" y="307077"/>
                  </a:lnTo>
                  <a:lnTo>
                    <a:pt x="67922" y="250229"/>
                  </a:lnTo>
                  <a:cubicBezTo>
                    <a:pt x="93147" y="200971"/>
                    <a:pt x="133043" y="144066"/>
                    <a:pt x="195839" y="95288"/>
                  </a:cubicBezTo>
                  <a:cubicBezTo>
                    <a:pt x="211445" y="83166"/>
                    <a:pt x="227186" y="72540"/>
                    <a:pt x="242858" y="63226"/>
                  </a:cubicBezTo>
                  <a:lnTo>
                    <a:pt x="283773" y="41992"/>
                  </a:lnTo>
                  <a:lnTo>
                    <a:pt x="298402" y="36049"/>
                  </a:lnTo>
                  <a:lnTo>
                    <a:pt x="370781" y="11833"/>
                  </a:lnTo>
                  <a:lnTo>
                    <a:pt x="370787" y="11832"/>
                  </a:lnTo>
                  <a:lnTo>
                    <a:pt x="376509" y="9917"/>
                  </a:lnTo>
                  <a:lnTo>
                    <a:pt x="409527" y="4885"/>
                  </a:lnTo>
                  <a:lnTo>
                    <a:pt x="409564" y="4878"/>
                  </a:lnTo>
                  <a:lnTo>
                    <a:pt x="409601" y="4873"/>
                  </a:lnTo>
                  <a:close/>
                </a:path>
              </a:pathLst>
            </a:custGeom>
            <a:solidFill>
              <a:schemeClr val="accent3"/>
            </a:solidFill>
            <a:ln>
              <a:noFill/>
            </a:ln>
          </p:spPr>
          <p:txBody>
            <a:bodyPr vert="horz" wrap="square" lIns="91440" tIns="45720" rIns="91440" bIns="45720" numCol="1" rtlCol="0" anchor="t" anchorCtr="0" compatLnSpc="1">
              <a:prstTxWarp prst="textNoShape">
                <a:avLst/>
              </a:prstTxWarp>
              <a:noAutofit/>
            </a:bodyPr>
            <a:lstStyle/>
            <a:p>
              <a:pPr algn="ctr"/>
              <a:endParaRPr lang="en-US">
                <a:latin typeface="Georgia" panose="02040502050405020303" pitchFamily="18" charset="0"/>
              </a:endParaRPr>
            </a:p>
          </p:txBody>
        </p:sp>
      </p:grpSp>
      <p:sp>
        <p:nvSpPr>
          <p:cNvPr id="2" name="Title 1">
            <a:extLst>
              <a:ext uri="{FF2B5EF4-FFF2-40B4-BE49-F238E27FC236}">
                <a16:creationId xmlns:a16="http://schemas.microsoft.com/office/drawing/2014/main" id="{66749170-CC53-575A-310F-5CB996019E99}"/>
              </a:ext>
            </a:extLst>
          </p:cNvPr>
          <p:cNvSpPr>
            <a:spLocks noGrp="1"/>
          </p:cNvSpPr>
          <p:nvPr>
            <p:ph type="title"/>
          </p:nvPr>
        </p:nvSpPr>
        <p:spPr>
          <a:xfrm>
            <a:off x="971550" y="108000"/>
            <a:ext cx="10578277" cy="770400"/>
          </a:xfrm>
          <a:prstGeom prst="rect">
            <a:avLst/>
          </a:prstGeom>
        </p:spPr>
        <p:txBody>
          <a:bodyPr anchor="ctr"/>
          <a:lstStyle>
            <a:lvl1pPr algn="l">
              <a:defRPr sz="3600" b="0">
                <a:solidFill>
                  <a:schemeClr val="accent6"/>
                </a:solidFill>
                <a:latin typeface="Georgia" panose="02040502050405020303" pitchFamily="18" charset="0"/>
              </a:defRPr>
            </a:lvl1pPr>
          </a:lstStyle>
          <a:p>
            <a:r>
              <a:rPr lang="en-GB" dirty="0"/>
              <a:t>Click to edit Master title style</a:t>
            </a:r>
            <a:endParaRPr lang="en-US" dirty="0"/>
          </a:p>
        </p:txBody>
      </p:sp>
      <p:sp>
        <p:nvSpPr>
          <p:cNvPr id="3" name="Text Placeholder 3">
            <a:extLst>
              <a:ext uri="{FF2B5EF4-FFF2-40B4-BE49-F238E27FC236}">
                <a16:creationId xmlns:a16="http://schemas.microsoft.com/office/drawing/2014/main" id="{4AD90DA9-848E-357B-D3F1-7FE8240187F9}"/>
              </a:ext>
            </a:extLst>
          </p:cNvPr>
          <p:cNvSpPr>
            <a:spLocks noGrp="1"/>
          </p:cNvSpPr>
          <p:nvPr>
            <p:ph type="body" sz="quarter" idx="10"/>
          </p:nvPr>
        </p:nvSpPr>
        <p:spPr>
          <a:xfrm>
            <a:off x="2607600" y="1354359"/>
            <a:ext cx="6976800" cy="3471863"/>
          </a:xfrm>
          <a:prstGeom prst="rect">
            <a:avLst/>
          </a:prstGeom>
        </p:spPr>
        <p:txBody>
          <a:bodyPr/>
          <a:lstStyle>
            <a:lvl1pPr>
              <a:defRPr>
                <a:solidFill>
                  <a:schemeClr val="tx1"/>
                </a:solidFill>
                <a:latin typeface="Georgia" panose="02040502050405020303" pitchFamily="18" charset="0"/>
              </a:defRPr>
            </a:lvl1pPr>
            <a:lvl2pPr>
              <a:defRPr>
                <a:solidFill>
                  <a:schemeClr val="tx1"/>
                </a:solidFill>
                <a:latin typeface="Georgia" panose="02040502050405020303" pitchFamily="18" charset="0"/>
              </a:defRPr>
            </a:lvl2pPr>
            <a:lvl3pPr>
              <a:defRPr>
                <a:solidFill>
                  <a:schemeClr val="tx1"/>
                </a:solidFill>
                <a:latin typeface="Georgia" panose="02040502050405020303" pitchFamily="18" charset="0"/>
              </a:defRPr>
            </a:lvl3pPr>
            <a:lvl4pPr>
              <a:defRPr>
                <a:solidFill>
                  <a:schemeClr val="tx1"/>
                </a:solidFill>
                <a:latin typeface="Georgia" panose="02040502050405020303" pitchFamily="18" charset="0"/>
              </a:defRPr>
            </a:lvl4pPr>
            <a:lvl5pPr>
              <a:defRPr>
                <a:solidFill>
                  <a:schemeClr val="tx1"/>
                </a:solidFill>
                <a:latin typeface="Georgia" panose="02040502050405020303" pitchFamily="18"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33264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666D7EF-4B87-98BA-69D7-AE3371A692B9}"/>
              </a:ext>
            </a:extLst>
          </p:cNvPr>
          <p:cNvSpPr txBox="1"/>
          <p:nvPr userDrawn="1"/>
        </p:nvSpPr>
        <p:spPr>
          <a:xfrm>
            <a:off x="827314" y="5846367"/>
            <a:ext cx="10537372" cy="461665"/>
          </a:xfrm>
          <a:prstGeom prst="rect">
            <a:avLst/>
          </a:prstGeom>
          <a:noFill/>
        </p:spPr>
        <p:txBody>
          <a:bodyPr wrap="square">
            <a:spAutoFit/>
          </a:bodyPr>
          <a:lstStyle/>
          <a:p>
            <a:pPr algn="ctr"/>
            <a:r>
              <a:rPr lang="en-US" sz="2400" b="1" dirty="0">
                <a:solidFill>
                  <a:schemeClr val="accent6"/>
                </a:solidFill>
                <a:latin typeface="+mn-lt"/>
              </a:rPr>
              <a:t>Attribution: </a:t>
            </a:r>
            <a:r>
              <a:rPr lang="en-US" sz="2400" dirty="0">
                <a:solidFill>
                  <a:schemeClr val="accent6"/>
                </a:solidFill>
                <a:latin typeface="+mn-lt"/>
              </a:rPr>
              <a:t>The presentation template is designed by </a:t>
            </a:r>
            <a:r>
              <a:rPr lang="en-US" sz="2400" b="1" dirty="0">
                <a:solidFill>
                  <a:schemeClr val="accent6"/>
                </a:solidFill>
                <a:latin typeface="+mn-lt"/>
              </a:rPr>
              <a:t>Collidu.com</a:t>
            </a:r>
          </a:p>
        </p:txBody>
      </p:sp>
      <p:cxnSp>
        <p:nvCxnSpPr>
          <p:cNvPr id="16" name="Straight Connector 15">
            <a:extLst>
              <a:ext uri="{FF2B5EF4-FFF2-40B4-BE49-F238E27FC236}">
                <a16:creationId xmlns:a16="http://schemas.microsoft.com/office/drawing/2014/main" id="{977C4D30-F806-484E-EAC2-391141D79369}"/>
              </a:ext>
            </a:extLst>
          </p:cNvPr>
          <p:cNvCxnSpPr>
            <a:cxnSpLocks/>
          </p:cNvCxnSpPr>
          <p:nvPr userDrawn="1"/>
        </p:nvCxnSpPr>
        <p:spPr>
          <a:xfrm flipH="1" flipV="1">
            <a:off x="-1" y="1204415"/>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E63C80D-A41E-BB66-131F-3E4F17DB1EC0}"/>
              </a:ext>
            </a:extLst>
          </p:cNvPr>
          <p:cNvCxnSpPr>
            <a:cxnSpLocks/>
          </p:cNvCxnSpPr>
          <p:nvPr userDrawn="1"/>
        </p:nvCxnSpPr>
        <p:spPr>
          <a:xfrm flipH="1" flipV="1">
            <a:off x="-1" y="5653585"/>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D19B503-A364-5956-D9A8-9678462B7126}"/>
              </a:ext>
            </a:extLst>
          </p:cNvPr>
          <p:cNvCxnSpPr>
            <a:cxnSpLocks/>
          </p:cNvCxnSpPr>
          <p:nvPr userDrawn="1"/>
        </p:nvCxnSpPr>
        <p:spPr>
          <a:xfrm rot="5400000" flipH="1">
            <a:off x="-1761698" y="3429000"/>
            <a:ext cx="6858000"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58B986A-AB91-04F2-7E24-E0977E62F6DB}"/>
              </a:ext>
            </a:extLst>
          </p:cNvPr>
          <p:cNvCxnSpPr>
            <a:cxnSpLocks/>
          </p:cNvCxnSpPr>
          <p:nvPr userDrawn="1"/>
        </p:nvCxnSpPr>
        <p:spPr>
          <a:xfrm rot="5400000" flipH="1">
            <a:off x="7095699" y="3429000"/>
            <a:ext cx="6858000"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1" name="Graphic 21">
            <a:extLst>
              <a:ext uri="{FF2B5EF4-FFF2-40B4-BE49-F238E27FC236}">
                <a16:creationId xmlns:a16="http://schemas.microsoft.com/office/drawing/2014/main" id="{3720DA06-13B2-2453-9AAD-C89E9F6817E5}"/>
              </a:ext>
            </a:extLst>
          </p:cNvPr>
          <p:cNvSpPr/>
          <p:nvPr userDrawn="1"/>
        </p:nvSpPr>
        <p:spPr>
          <a:xfrm>
            <a:off x="1433828" y="3194091"/>
            <a:ext cx="469819" cy="469819"/>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2" name="Graphic 21">
            <a:extLst>
              <a:ext uri="{FF2B5EF4-FFF2-40B4-BE49-F238E27FC236}">
                <a16:creationId xmlns:a16="http://schemas.microsoft.com/office/drawing/2014/main" id="{D51B2B95-36C4-0347-EE91-FCA3CC745647}"/>
              </a:ext>
            </a:extLst>
          </p:cNvPr>
          <p:cNvSpPr/>
          <p:nvPr userDrawn="1"/>
        </p:nvSpPr>
        <p:spPr>
          <a:xfrm>
            <a:off x="10288354" y="3194091"/>
            <a:ext cx="469819" cy="469819"/>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Tree>
    <p:extLst>
      <p:ext uri="{BB962C8B-B14F-4D97-AF65-F5344CB8AC3E}">
        <p14:creationId xmlns:p14="http://schemas.microsoft.com/office/powerpoint/2010/main" val="632469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a:gsLst>
            <a:gs pos="100000">
              <a:srgbClr val="EFEBE2"/>
            </a:gs>
            <a:gs pos="0">
              <a:srgbClr val="B9B6AF"/>
            </a:gs>
          </a:gsLst>
          <a:lin ang="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8469489"/>
      </p:ext>
    </p:extLst>
  </p:cSld>
  <p:clrMap bg1="lt1" tx1="dk1" bg2="lt2" tx2="dk2" accent1="accent1" accent2="accent2" accent3="accent3" accent4="accent4" accent5="accent5" accent6="accent6" hlink="hlink" folHlink="folHlink"/>
  <p:sldLayoutIdLst>
    <p:sldLayoutId id="2147483678" r:id="rId1"/>
    <p:sldLayoutId id="2147483681" r:id="rId2"/>
    <p:sldLayoutId id="2147483682" r:id="rId3"/>
    <p:sldLayoutId id="2147483683" r:id="rId4"/>
    <p:sldLayoutId id="2147483684" r:id="rId5"/>
    <p:sldLayoutId id="2147483685" r:id="rId6"/>
    <p:sldLayoutId id="2147483680" r:id="rId7"/>
  </p:sldLayoutIdLst>
  <p:txStyles>
    <p:titleStyle>
      <a:lvl1pPr algn="l" defTabSz="685800" rtl="0" eaLnBrk="1" latinLnBrk="0" hangingPunct="1">
        <a:lnSpc>
          <a:spcPct val="90000"/>
        </a:lnSpc>
        <a:spcBef>
          <a:spcPct val="0"/>
        </a:spcBef>
        <a:buNone/>
        <a:defRPr sz="3300" kern="1200">
          <a:solidFill>
            <a:schemeClr val="tx1"/>
          </a:solidFill>
          <a:latin typeface="Calibri"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Calibri"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Calibri"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Calibri"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alibri"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Calibri"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00000">
              <a:srgbClr val="EFEBE2"/>
            </a:gs>
            <a:gs pos="0">
              <a:srgbClr val="B9B6AF"/>
            </a:gs>
          </a:gsLst>
          <a:lin ang="0" scaled="1"/>
          <a:tileRect/>
        </a:gra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C409E35A-C6D1-FFC0-BF71-D80AF32F1C44}"/>
              </a:ext>
            </a:extLst>
          </p:cNvPr>
          <p:cNvSpPr/>
          <p:nvPr/>
        </p:nvSpPr>
        <p:spPr bwMode="auto">
          <a:xfrm>
            <a:off x="445294" y="3014655"/>
            <a:ext cx="1095375" cy="1095375"/>
          </a:xfrm>
          <a:prstGeom prst="ellips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cxnSp>
        <p:nvCxnSpPr>
          <p:cNvPr id="9" name="Straight Connector 8">
            <a:extLst>
              <a:ext uri="{FF2B5EF4-FFF2-40B4-BE49-F238E27FC236}">
                <a16:creationId xmlns:a16="http://schemas.microsoft.com/office/drawing/2014/main" id="{BD319846-7A36-A5C5-7374-DEB0D00AA397}"/>
              </a:ext>
            </a:extLst>
          </p:cNvPr>
          <p:cNvCxnSpPr/>
          <p:nvPr/>
        </p:nvCxnSpPr>
        <p:spPr>
          <a:xfrm>
            <a:off x="976314" y="-1"/>
            <a:ext cx="0" cy="6857999"/>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1F58B81-A970-4FD6-BAE1-B564F4B7E529}"/>
              </a:ext>
            </a:extLst>
          </p:cNvPr>
          <p:cNvCxnSpPr>
            <a:cxnSpLocks/>
          </p:cNvCxnSpPr>
          <p:nvPr/>
        </p:nvCxnSpPr>
        <p:spPr>
          <a:xfrm flipH="1">
            <a:off x="0" y="6241642"/>
            <a:ext cx="12192002"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4F072AFF-89AC-75C4-E0FB-E33EB78B5F44}"/>
              </a:ext>
            </a:extLst>
          </p:cNvPr>
          <p:cNvSpPr/>
          <p:nvPr/>
        </p:nvSpPr>
        <p:spPr bwMode="auto">
          <a:xfrm>
            <a:off x="442913" y="2643983"/>
            <a:ext cx="1118383" cy="1118383"/>
          </a:xfrm>
          <a:prstGeom prst="ellipse">
            <a:avLst/>
          </a:prstGeom>
          <a:solidFill>
            <a:schemeClr val="accent6"/>
          </a:solidFill>
          <a:ln>
            <a:noFill/>
          </a:ln>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pic>
        <p:nvPicPr>
          <p:cNvPr id="17" name="Picture 16">
            <a:extLst>
              <a:ext uri="{FF2B5EF4-FFF2-40B4-BE49-F238E27FC236}">
                <a16:creationId xmlns:a16="http://schemas.microsoft.com/office/drawing/2014/main" id="{00385361-E07E-AFD9-8281-93904F1A6F8E}"/>
              </a:ext>
            </a:extLst>
          </p:cNvPr>
          <p:cNvPicPr>
            <a:picLocks noChangeAspect="1"/>
          </p:cNvPicPr>
          <p:nvPr/>
        </p:nvPicPr>
        <p:blipFill rotWithShape="1">
          <a:blip r:embed="rId2">
            <a:extLst>
              <a:ext uri="{28A0092B-C50C-407E-A947-70E740481C1C}">
                <a14:useLocalDpi xmlns:a14="http://schemas.microsoft.com/office/drawing/2010/main" val="0"/>
              </a:ext>
            </a:extLst>
          </a:blip>
          <a:srcRect l="5139" t="7375" r="51057"/>
          <a:stretch/>
        </p:blipFill>
        <p:spPr>
          <a:xfrm>
            <a:off x="8243895" y="-1"/>
            <a:ext cx="3243262" cy="6858000"/>
          </a:xfrm>
          <a:prstGeom prst="rect">
            <a:avLst/>
          </a:prstGeom>
          <a:solidFill>
            <a:srgbClr val="B8B5AE"/>
          </a:solidFill>
        </p:spPr>
      </p:pic>
      <p:cxnSp>
        <p:nvCxnSpPr>
          <p:cNvPr id="14" name="Straight Connector 13">
            <a:extLst>
              <a:ext uri="{FF2B5EF4-FFF2-40B4-BE49-F238E27FC236}">
                <a16:creationId xmlns:a16="http://schemas.microsoft.com/office/drawing/2014/main" id="{6F9E1E2C-9640-F9E1-F045-FF458E5127FA}"/>
              </a:ext>
            </a:extLst>
          </p:cNvPr>
          <p:cNvCxnSpPr>
            <a:cxnSpLocks/>
          </p:cNvCxnSpPr>
          <p:nvPr/>
        </p:nvCxnSpPr>
        <p:spPr>
          <a:xfrm>
            <a:off x="8243894" y="-1"/>
            <a:ext cx="0" cy="6858001"/>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E5CC423-6E91-4FD8-0102-CF97C8C274C3}"/>
              </a:ext>
            </a:extLst>
          </p:cNvPr>
          <p:cNvCxnSpPr>
            <a:cxnSpLocks/>
          </p:cNvCxnSpPr>
          <p:nvPr/>
        </p:nvCxnSpPr>
        <p:spPr>
          <a:xfrm>
            <a:off x="11487157" y="-1"/>
            <a:ext cx="0" cy="6858001"/>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3" name="Graphic 21">
            <a:extLst>
              <a:ext uri="{FF2B5EF4-FFF2-40B4-BE49-F238E27FC236}">
                <a16:creationId xmlns:a16="http://schemas.microsoft.com/office/drawing/2014/main" id="{63AB892A-C43E-4502-DC9E-0A43E359CAED}"/>
              </a:ext>
            </a:extLst>
          </p:cNvPr>
          <p:cNvSpPr/>
          <p:nvPr/>
        </p:nvSpPr>
        <p:spPr>
          <a:xfrm>
            <a:off x="227439" y="61912"/>
            <a:ext cx="319970" cy="319970"/>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4" name="Graphic 21">
            <a:extLst>
              <a:ext uri="{FF2B5EF4-FFF2-40B4-BE49-F238E27FC236}">
                <a16:creationId xmlns:a16="http://schemas.microsoft.com/office/drawing/2014/main" id="{3C2799D8-7E4F-7DCF-E4A7-F32FE8ADD76C}"/>
              </a:ext>
            </a:extLst>
          </p:cNvPr>
          <p:cNvSpPr/>
          <p:nvPr/>
        </p:nvSpPr>
        <p:spPr>
          <a:xfrm>
            <a:off x="397997" y="324370"/>
            <a:ext cx="319970" cy="319970"/>
          </a:xfrm>
          <a:custGeom>
            <a:avLst/>
            <a:gdLst>
              <a:gd name="connsiteX0" fmla="*/ 0 w 1382747"/>
              <a:gd name="connsiteY0" fmla="*/ 691374 h 1382747"/>
              <a:gd name="connsiteX1" fmla="*/ 216176 w 1382747"/>
              <a:gd name="connsiteY1" fmla="*/ 573113 h 1382747"/>
              <a:gd name="connsiteX2" fmla="*/ 573113 w 1382747"/>
              <a:gd name="connsiteY2" fmla="*/ 216176 h 1382747"/>
              <a:gd name="connsiteX3" fmla="*/ 691374 w 1382747"/>
              <a:gd name="connsiteY3" fmla="*/ 0 h 1382747"/>
              <a:gd name="connsiteX4" fmla="*/ 809635 w 1382747"/>
              <a:gd name="connsiteY4" fmla="*/ 216176 h 1382747"/>
              <a:gd name="connsiteX5" fmla="*/ 1166571 w 1382747"/>
              <a:gd name="connsiteY5" fmla="*/ 573113 h 1382747"/>
              <a:gd name="connsiteX6" fmla="*/ 1382747 w 1382747"/>
              <a:gd name="connsiteY6" fmla="*/ 691374 h 1382747"/>
              <a:gd name="connsiteX7" fmla="*/ 1166571 w 1382747"/>
              <a:gd name="connsiteY7" fmla="*/ 809635 h 1382747"/>
              <a:gd name="connsiteX8" fmla="*/ 809635 w 1382747"/>
              <a:gd name="connsiteY8" fmla="*/ 1166571 h 1382747"/>
              <a:gd name="connsiteX9" fmla="*/ 691374 w 1382747"/>
              <a:gd name="connsiteY9" fmla="*/ 1382747 h 1382747"/>
              <a:gd name="connsiteX10" fmla="*/ 573113 w 1382747"/>
              <a:gd name="connsiteY10" fmla="*/ 1166571 h 1382747"/>
              <a:gd name="connsiteX11" fmla="*/ 216176 w 1382747"/>
              <a:gd name="connsiteY11" fmla="*/ 809635 h 1382747"/>
              <a:gd name="connsiteX12" fmla="*/ 0 w 1382747"/>
              <a:gd name="connsiteY12" fmla="*/ 691374 h 1382747"/>
              <a:gd name="connsiteX13" fmla="*/ 0 w 1382747"/>
              <a:gd name="connsiteY13" fmla="*/ 691374 h 1382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82747" h="1382747">
                <a:moveTo>
                  <a:pt x="0" y="691374"/>
                </a:moveTo>
                <a:lnTo>
                  <a:pt x="216176" y="573113"/>
                </a:lnTo>
                <a:cubicBezTo>
                  <a:pt x="366828" y="490699"/>
                  <a:pt x="490694" y="366828"/>
                  <a:pt x="573113" y="216176"/>
                </a:cubicBezTo>
                <a:lnTo>
                  <a:pt x="691374" y="0"/>
                </a:lnTo>
                <a:lnTo>
                  <a:pt x="809635" y="216176"/>
                </a:lnTo>
                <a:cubicBezTo>
                  <a:pt x="892048" y="366828"/>
                  <a:pt x="1015919" y="490694"/>
                  <a:pt x="1166571" y="573113"/>
                </a:cubicBezTo>
                <a:lnTo>
                  <a:pt x="1382747" y="691374"/>
                </a:lnTo>
                <a:lnTo>
                  <a:pt x="1166571" y="809635"/>
                </a:lnTo>
                <a:cubicBezTo>
                  <a:pt x="1015919" y="892048"/>
                  <a:pt x="892048" y="1015919"/>
                  <a:pt x="809635" y="1166571"/>
                </a:cubicBezTo>
                <a:lnTo>
                  <a:pt x="691374" y="1382747"/>
                </a:lnTo>
                <a:lnTo>
                  <a:pt x="573113" y="1166571"/>
                </a:lnTo>
                <a:cubicBezTo>
                  <a:pt x="490699" y="1015919"/>
                  <a:pt x="366828" y="892048"/>
                  <a:pt x="216176" y="809635"/>
                </a:cubicBezTo>
                <a:lnTo>
                  <a:pt x="0" y="691374"/>
                </a:lnTo>
                <a:lnTo>
                  <a:pt x="0" y="691374"/>
                </a:lnTo>
                <a:close/>
              </a:path>
            </a:pathLst>
          </a:custGeom>
          <a:solidFill>
            <a:schemeClr val="accent6"/>
          </a:solidFill>
          <a:ln w="497" cap="flat">
            <a:noFill/>
            <a:prstDash val="solid"/>
            <a:miter/>
          </a:ln>
        </p:spPr>
        <p:txBody>
          <a:bodyPr rtlCol="0" anchor="ctr"/>
          <a:lstStyle/>
          <a:p>
            <a:endParaRPr lang="en-US" dirty="0">
              <a:latin typeface="Georgia" panose="02040502050405020303" pitchFamily="18" charset="0"/>
            </a:endParaRPr>
          </a:p>
        </p:txBody>
      </p:sp>
      <p:sp>
        <p:nvSpPr>
          <p:cNvPr id="26" name="TextBox 25">
            <a:extLst>
              <a:ext uri="{FF2B5EF4-FFF2-40B4-BE49-F238E27FC236}">
                <a16:creationId xmlns:a16="http://schemas.microsoft.com/office/drawing/2014/main" id="{1CAA1BDD-928D-B6A8-BBD9-A662C0E7CE8E}"/>
              </a:ext>
            </a:extLst>
          </p:cNvPr>
          <p:cNvSpPr txBox="1"/>
          <p:nvPr/>
        </p:nvSpPr>
        <p:spPr>
          <a:xfrm>
            <a:off x="1284301" y="552181"/>
            <a:ext cx="6140756" cy="1938992"/>
          </a:xfrm>
          <a:prstGeom prst="rect">
            <a:avLst/>
          </a:prstGeom>
          <a:noFill/>
        </p:spPr>
        <p:txBody>
          <a:bodyPr wrap="square" rtlCol="0">
            <a:spAutoFit/>
          </a:bodyPr>
          <a:lstStyle/>
          <a:p>
            <a:r>
              <a:rPr lang="en-US" sz="4000" b="1" dirty="0"/>
              <a:t>INTELLEKTUAL VA MA’NAVIY TARBIYA ASOSLARI </a:t>
            </a:r>
            <a:endParaRPr lang="ru-RU" sz="4000" dirty="0"/>
          </a:p>
        </p:txBody>
      </p:sp>
      <p:sp>
        <p:nvSpPr>
          <p:cNvPr id="28" name="TextBox 27">
            <a:extLst>
              <a:ext uri="{FF2B5EF4-FFF2-40B4-BE49-F238E27FC236}">
                <a16:creationId xmlns:a16="http://schemas.microsoft.com/office/drawing/2014/main" id="{7D0E56E0-B471-F842-9D40-4082429D4DB2}"/>
              </a:ext>
            </a:extLst>
          </p:cNvPr>
          <p:cNvSpPr txBox="1"/>
          <p:nvPr/>
        </p:nvSpPr>
        <p:spPr>
          <a:xfrm>
            <a:off x="4219577" y="5117453"/>
            <a:ext cx="3868588" cy="1015663"/>
          </a:xfrm>
          <a:prstGeom prst="rect">
            <a:avLst/>
          </a:prstGeom>
          <a:noFill/>
        </p:spPr>
        <p:txBody>
          <a:bodyPr wrap="square" rtlCol="0">
            <a:spAutoFit/>
          </a:bodyPr>
          <a:lstStyle/>
          <a:p>
            <a:pPr algn="r"/>
            <a:r>
              <a:rPr lang="en-US" sz="2000" dirty="0" err="1" smtClean="0">
                <a:solidFill>
                  <a:schemeClr val="tx1">
                    <a:lumMod val="85000"/>
                    <a:lumOff val="15000"/>
                  </a:schemeClr>
                </a:solidFill>
                <a:latin typeface="Georgia" panose="02040502050405020303" pitchFamily="18" charset="0"/>
                <a:cs typeface="Courier New" panose="02070309020205020404" pitchFamily="49" charset="0"/>
              </a:rPr>
              <a:t>U.A.Abdurahmonova</a:t>
            </a:r>
            <a:r>
              <a:rPr lang="en-US" sz="2000" dirty="0" smtClean="0">
                <a:solidFill>
                  <a:schemeClr val="tx1">
                    <a:lumMod val="85000"/>
                    <a:lumOff val="15000"/>
                  </a:schemeClr>
                </a:solidFill>
                <a:latin typeface="Georgia" panose="02040502050405020303" pitchFamily="18" charset="0"/>
                <a:cs typeface="Courier New" panose="02070309020205020404" pitchFamily="49" charset="0"/>
              </a:rPr>
              <a:t>,</a:t>
            </a:r>
          </a:p>
          <a:p>
            <a:pPr algn="r"/>
            <a:r>
              <a:rPr lang="en-US" sz="2000" dirty="0" err="1">
                <a:solidFill>
                  <a:schemeClr val="tx1">
                    <a:lumMod val="85000"/>
                    <a:lumOff val="15000"/>
                  </a:schemeClr>
                </a:solidFill>
                <a:latin typeface="Georgia" panose="02040502050405020303" pitchFamily="18" charset="0"/>
                <a:cs typeface="Courier New" panose="02070309020205020404" pitchFamily="49" charset="0"/>
              </a:rPr>
              <a:t>f</a:t>
            </a:r>
            <a:r>
              <a:rPr lang="en-US" sz="2000" dirty="0" err="1" smtClean="0">
                <a:solidFill>
                  <a:schemeClr val="tx1">
                    <a:lumMod val="85000"/>
                    <a:lumOff val="15000"/>
                  </a:schemeClr>
                </a:solidFill>
                <a:latin typeface="Georgia" panose="02040502050405020303" pitchFamily="18" charset="0"/>
                <a:cs typeface="Courier New" panose="02070309020205020404" pitchFamily="49" charset="0"/>
              </a:rPr>
              <a:t>ilologiya</a:t>
            </a:r>
            <a:r>
              <a:rPr lang="en-US" sz="2000" dirty="0" smtClean="0">
                <a:solidFill>
                  <a:schemeClr val="tx1">
                    <a:lumMod val="85000"/>
                    <a:lumOff val="15000"/>
                  </a:schemeClr>
                </a:solidFill>
                <a:latin typeface="Georgia" panose="02040502050405020303" pitchFamily="18" charset="0"/>
                <a:cs typeface="Courier New" panose="02070309020205020404" pitchFamily="49" charset="0"/>
              </a:rPr>
              <a:t> </a:t>
            </a:r>
            <a:r>
              <a:rPr lang="en-US" sz="2000" dirty="0" err="1">
                <a:solidFill>
                  <a:schemeClr val="tx1">
                    <a:lumMod val="85000"/>
                    <a:lumOff val="15000"/>
                  </a:schemeClr>
                </a:solidFill>
                <a:latin typeface="Georgia" panose="02040502050405020303" pitchFamily="18" charset="0"/>
                <a:cs typeface="Courier New" panose="02070309020205020404" pitchFamily="49" charset="0"/>
              </a:rPr>
              <a:t>fanlari</a:t>
            </a:r>
            <a:r>
              <a:rPr lang="en-US" sz="2000" dirty="0">
                <a:solidFill>
                  <a:schemeClr val="tx1">
                    <a:lumMod val="85000"/>
                    <a:lumOff val="15000"/>
                  </a:schemeClr>
                </a:solidFill>
                <a:latin typeface="Georgia" panose="02040502050405020303" pitchFamily="18" charset="0"/>
                <a:cs typeface="Courier New" panose="02070309020205020404" pitchFamily="49" charset="0"/>
              </a:rPr>
              <a:t> </a:t>
            </a:r>
            <a:r>
              <a:rPr lang="en-US" sz="2000" dirty="0" err="1">
                <a:solidFill>
                  <a:schemeClr val="tx1">
                    <a:lumMod val="85000"/>
                    <a:lumOff val="15000"/>
                  </a:schemeClr>
                </a:solidFill>
                <a:latin typeface="Georgia" panose="02040502050405020303" pitchFamily="18" charset="0"/>
                <a:cs typeface="Courier New" panose="02070309020205020404" pitchFamily="49" charset="0"/>
              </a:rPr>
              <a:t>bo‘yicha</a:t>
            </a:r>
            <a:r>
              <a:rPr lang="en-US" sz="2000" dirty="0">
                <a:solidFill>
                  <a:schemeClr val="tx1">
                    <a:lumMod val="85000"/>
                    <a:lumOff val="15000"/>
                  </a:schemeClr>
                </a:solidFill>
                <a:latin typeface="Georgia" panose="02040502050405020303" pitchFamily="18" charset="0"/>
                <a:cs typeface="Courier New" panose="02070309020205020404" pitchFamily="49" charset="0"/>
              </a:rPr>
              <a:t> </a:t>
            </a:r>
            <a:r>
              <a:rPr lang="en-US" sz="2000" dirty="0" err="1">
                <a:solidFill>
                  <a:schemeClr val="tx1">
                    <a:lumMod val="85000"/>
                    <a:lumOff val="15000"/>
                  </a:schemeClr>
                </a:solidFill>
                <a:latin typeface="Georgia" panose="02040502050405020303" pitchFamily="18" charset="0"/>
                <a:cs typeface="Courier New" panose="02070309020205020404" pitchFamily="49" charset="0"/>
              </a:rPr>
              <a:t>falsafa</a:t>
            </a:r>
            <a:r>
              <a:rPr lang="en-US" sz="2000" dirty="0">
                <a:solidFill>
                  <a:schemeClr val="tx1">
                    <a:lumMod val="85000"/>
                    <a:lumOff val="15000"/>
                  </a:schemeClr>
                </a:solidFill>
                <a:latin typeface="Georgia" panose="02040502050405020303" pitchFamily="18" charset="0"/>
                <a:cs typeface="Courier New" panose="02070309020205020404" pitchFamily="49" charset="0"/>
              </a:rPr>
              <a:t> </a:t>
            </a:r>
            <a:r>
              <a:rPr lang="en-US" sz="2000" dirty="0" err="1">
                <a:solidFill>
                  <a:schemeClr val="tx1">
                    <a:lumMod val="85000"/>
                    <a:lumOff val="15000"/>
                  </a:schemeClr>
                </a:solidFill>
                <a:latin typeface="Georgia" panose="02040502050405020303" pitchFamily="18" charset="0"/>
                <a:cs typeface="Courier New" panose="02070309020205020404" pitchFamily="49" charset="0"/>
              </a:rPr>
              <a:t>doktori</a:t>
            </a:r>
            <a:r>
              <a:rPr lang="en-US" sz="2000" dirty="0">
                <a:solidFill>
                  <a:schemeClr val="tx1">
                    <a:lumMod val="85000"/>
                    <a:lumOff val="15000"/>
                  </a:schemeClr>
                </a:solidFill>
                <a:latin typeface="Georgia" panose="02040502050405020303" pitchFamily="18" charset="0"/>
                <a:cs typeface="Courier New" panose="02070309020205020404" pitchFamily="49" charset="0"/>
              </a:rPr>
              <a:t> (</a:t>
            </a:r>
            <a:r>
              <a:rPr lang="en-US" sz="2000" dirty="0" smtClean="0">
                <a:solidFill>
                  <a:schemeClr val="tx1">
                    <a:lumMod val="85000"/>
                    <a:lumOff val="15000"/>
                  </a:schemeClr>
                </a:solidFill>
                <a:latin typeface="Georgia" panose="02040502050405020303" pitchFamily="18" charset="0"/>
                <a:cs typeface="Courier New" panose="02070309020205020404" pitchFamily="49" charset="0"/>
              </a:rPr>
              <a:t>PhD)</a:t>
            </a:r>
            <a:endParaRPr lang="en-US" sz="2000" dirty="0">
              <a:solidFill>
                <a:schemeClr val="tx1">
                  <a:lumMod val="85000"/>
                  <a:lumOff val="15000"/>
                </a:schemeClr>
              </a:solidFill>
              <a:latin typeface="Georgia" panose="02040502050405020303" pitchFamily="18" charset="0"/>
              <a:cs typeface="Courier New" panose="02070309020205020404" pitchFamily="49" charset="0"/>
            </a:endParaRPr>
          </a:p>
        </p:txBody>
      </p:sp>
    </p:spTree>
    <p:extLst>
      <p:ext uri="{BB962C8B-B14F-4D97-AF65-F5344CB8AC3E}">
        <p14:creationId xmlns:p14="http://schemas.microsoft.com/office/powerpoint/2010/main" val="1342596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1"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wipe(up)">
                                      <p:cBhvr>
                                        <p:cTn id="10" dur="500"/>
                                        <p:tgtEl>
                                          <p:spTgt spid="15"/>
                                        </p:tgtEl>
                                      </p:cBhvr>
                                    </p:animEffect>
                                  </p:childTnLst>
                                </p:cTn>
                              </p:par>
                              <p:par>
                                <p:cTn id="11" presetID="22" presetClass="entr" presetSubtype="8"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left)">
                                      <p:cBhvr>
                                        <p:cTn id="13" dur="500"/>
                                        <p:tgtEl>
                                          <p:spTgt spid="10"/>
                                        </p:tgtEl>
                                      </p:cBhvr>
                                    </p:animEffect>
                                  </p:childTnLst>
                                </p:cTn>
                              </p:par>
                              <p:par>
                                <p:cTn id="14" presetID="22" presetClass="entr" presetSubtype="1"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500"/>
                                        <p:tgtEl>
                                          <p:spTgt spid="14"/>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50"/>
                                        <p:tgtEl>
                                          <p:spTgt spid="1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250"/>
                                        <p:tgtEl>
                                          <p:spTgt spid="1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24"/>
                                        </p:tgtEl>
                                        <p:attrNameLst>
                                          <p:attrName>style.visibility</p:attrName>
                                        </p:attrNameLst>
                                      </p:cBhvr>
                                      <p:to>
                                        <p:strVal val="visible"/>
                                      </p:to>
                                    </p:set>
                                    <p:anim calcmode="lin" valueType="num">
                                      <p:cBhvr>
                                        <p:cTn id="29" dur="500" fill="hold"/>
                                        <p:tgtEl>
                                          <p:spTgt spid="24"/>
                                        </p:tgtEl>
                                        <p:attrNameLst>
                                          <p:attrName>ppt_w</p:attrName>
                                        </p:attrNameLst>
                                      </p:cBhvr>
                                      <p:tavLst>
                                        <p:tav tm="0">
                                          <p:val>
                                            <p:fltVal val="0"/>
                                          </p:val>
                                        </p:tav>
                                        <p:tav tm="100000">
                                          <p:val>
                                            <p:strVal val="#ppt_w"/>
                                          </p:val>
                                        </p:tav>
                                      </p:tavLst>
                                    </p:anim>
                                    <p:anim calcmode="lin" valueType="num">
                                      <p:cBhvr>
                                        <p:cTn id="30" dur="500" fill="hold"/>
                                        <p:tgtEl>
                                          <p:spTgt spid="24"/>
                                        </p:tgtEl>
                                        <p:attrNameLst>
                                          <p:attrName>ppt_h</p:attrName>
                                        </p:attrNameLst>
                                      </p:cBhvr>
                                      <p:tavLst>
                                        <p:tav tm="0">
                                          <p:val>
                                            <p:fltVal val="0"/>
                                          </p:val>
                                        </p:tav>
                                        <p:tav tm="100000">
                                          <p:val>
                                            <p:strVal val="#ppt_h"/>
                                          </p:val>
                                        </p:tav>
                                      </p:tavLst>
                                    </p:anim>
                                    <p:animEffect transition="in" filter="fade">
                                      <p:cBhvr>
                                        <p:cTn id="31" dur="500"/>
                                        <p:tgtEl>
                                          <p:spTgt spid="24"/>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23"/>
                                        </p:tgtEl>
                                        <p:attrNameLst>
                                          <p:attrName>style.visibility</p:attrName>
                                        </p:attrNameLst>
                                      </p:cBhvr>
                                      <p:to>
                                        <p:strVal val="visible"/>
                                      </p:to>
                                    </p:set>
                                    <p:anim calcmode="lin" valueType="num">
                                      <p:cBhvr>
                                        <p:cTn id="34" dur="500" fill="hold"/>
                                        <p:tgtEl>
                                          <p:spTgt spid="23"/>
                                        </p:tgtEl>
                                        <p:attrNameLst>
                                          <p:attrName>ppt_w</p:attrName>
                                        </p:attrNameLst>
                                      </p:cBhvr>
                                      <p:tavLst>
                                        <p:tav tm="0">
                                          <p:val>
                                            <p:fltVal val="0"/>
                                          </p:val>
                                        </p:tav>
                                        <p:tav tm="100000">
                                          <p:val>
                                            <p:strVal val="#ppt_w"/>
                                          </p:val>
                                        </p:tav>
                                      </p:tavLst>
                                    </p:anim>
                                    <p:anim calcmode="lin" valueType="num">
                                      <p:cBhvr>
                                        <p:cTn id="35" dur="500" fill="hold"/>
                                        <p:tgtEl>
                                          <p:spTgt spid="23"/>
                                        </p:tgtEl>
                                        <p:attrNameLst>
                                          <p:attrName>ppt_h</p:attrName>
                                        </p:attrNameLst>
                                      </p:cBhvr>
                                      <p:tavLst>
                                        <p:tav tm="0">
                                          <p:val>
                                            <p:fltVal val="0"/>
                                          </p:val>
                                        </p:tav>
                                        <p:tav tm="100000">
                                          <p:val>
                                            <p:strVal val="#ppt_h"/>
                                          </p:val>
                                        </p:tav>
                                      </p:tavLst>
                                    </p:anim>
                                    <p:animEffect transition="in" filter="fade">
                                      <p:cBhvr>
                                        <p:cTn id="36" dur="500"/>
                                        <p:tgtEl>
                                          <p:spTgt spid="23"/>
                                        </p:tgtEl>
                                      </p:cBhvr>
                                    </p:animEffect>
                                  </p:childTnLst>
                                </p:cTn>
                              </p:par>
                              <p:par>
                                <p:cTn id="37" presetID="53" presetClass="entr" presetSubtype="16"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anim calcmode="lin" valueType="num">
                                      <p:cBhvr>
                                        <p:cTn id="39" dur="500" fill="hold"/>
                                        <p:tgtEl>
                                          <p:spTgt spid="26"/>
                                        </p:tgtEl>
                                        <p:attrNameLst>
                                          <p:attrName>ppt_w</p:attrName>
                                        </p:attrNameLst>
                                      </p:cBhvr>
                                      <p:tavLst>
                                        <p:tav tm="0">
                                          <p:val>
                                            <p:fltVal val="0"/>
                                          </p:val>
                                        </p:tav>
                                        <p:tav tm="100000">
                                          <p:val>
                                            <p:strVal val="#ppt_w"/>
                                          </p:val>
                                        </p:tav>
                                      </p:tavLst>
                                    </p:anim>
                                    <p:anim calcmode="lin" valueType="num">
                                      <p:cBhvr>
                                        <p:cTn id="40" dur="500" fill="hold"/>
                                        <p:tgtEl>
                                          <p:spTgt spid="26"/>
                                        </p:tgtEl>
                                        <p:attrNameLst>
                                          <p:attrName>ppt_h</p:attrName>
                                        </p:attrNameLst>
                                      </p:cBhvr>
                                      <p:tavLst>
                                        <p:tav tm="0">
                                          <p:val>
                                            <p:fltVal val="0"/>
                                          </p:val>
                                        </p:tav>
                                        <p:tav tm="100000">
                                          <p:val>
                                            <p:strVal val="#ppt_h"/>
                                          </p:val>
                                        </p:tav>
                                      </p:tavLst>
                                    </p:anim>
                                    <p:animEffect transition="in" filter="fade">
                                      <p:cBhvr>
                                        <p:cTn id="41" dur="500"/>
                                        <p:tgtEl>
                                          <p:spTgt spid="26"/>
                                        </p:tgtEl>
                                      </p:cBhvr>
                                    </p:animEffect>
                                  </p:childTnLst>
                                </p:cTn>
                              </p:par>
                            </p:childTnLst>
                          </p:cTn>
                        </p:par>
                        <p:par>
                          <p:cTn id="42" fill="hold">
                            <p:stCondLst>
                              <p:cond delay="1000"/>
                            </p:stCondLst>
                            <p:childTnLst>
                              <p:par>
                                <p:cTn id="43" presetID="10" presetClass="entr" presetSubtype="0" fill="hold" grpId="0" nodeType="after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fade">
                                      <p:cBhvr>
                                        <p:cTn id="4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2" grpId="0" animBg="1"/>
      <p:bldP spid="23" grpId="0" animBg="1"/>
      <p:bldP spid="24" grpId="0" animBg="1"/>
      <p:bldP spid="26" grpId="0"/>
      <p:bldP spid="2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40CDAD1-EE5B-DA3B-9202-A36F346DD1AE}"/>
              </a:ext>
            </a:extLst>
          </p:cNvPr>
          <p:cNvSpPr>
            <a:spLocks noGrp="1"/>
          </p:cNvSpPr>
          <p:nvPr>
            <p:ph type="title"/>
          </p:nvPr>
        </p:nvSpPr>
        <p:spPr>
          <a:xfrm>
            <a:off x="971551" y="108000"/>
            <a:ext cx="8414496" cy="770400"/>
          </a:xfrm>
        </p:spPr>
        <p:txBody>
          <a:bodyPr/>
          <a:lstStyle/>
          <a:p>
            <a:r>
              <a:rPr lang="uz-Latn-UZ" sz="2800" dirty="0" smtClean="0">
                <a:solidFill>
                  <a:srgbClr val="000000"/>
                </a:solidFill>
                <a:latin typeface="Times New Roman" panose="02020603050405020304" pitchFamily="18" charset="0"/>
                <a:ea typeface="Calibri" panose="020F0502020204030204" pitchFamily="34" charset="0"/>
              </a:rPr>
              <a:t>NAZORATLARNI AMALGA OSHIRISH TARTIBI</a:t>
            </a:r>
            <a:endParaRPr lang="en-US" sz="2800" dirty="0"/>
          </a:p>
        </p:txBody>
      </p:sp>
      <p:sp>
        <p:nvSpPr>
          <p:cNvPr id="2" name="Прямоугольник 1"/>
          <p:cNvSpPr/>
          <p:nvPr/>
        </p:nvSpPr>
        <p:spPr>
          <a:xfrm>
            <a:off x="971551" y="1398494"/>
            <a:ext cx="10095378" cy="3560975"/>
          </a:xfrm>
          <a:prstGeom prst="rect">
            <a:avLst/>
          </a:prstGeom>
        </p:spPr>
        <p:txBody>
          <a:bodyPr wrap="square">
            <a:spAutoFit/>
          </a:bodyPr>
          <a:lstStyle/>
          <a:p>
            <a:pPr marL="87630" marR="94615" indent="177165" algn="just">
              <a:lnSpc>
                <a:spcPct val="115000"/>
              </a:lnSpc>
              <a:spcAft>
                <a:spcPts val="0"/>
              </a:spcAft>
            </a:pPr>
            <a:r>
              <a:rPr lang="uz-Latn-UZ" sz="2800" b="1" dirty="0" smtClean="0">
                <a:solidFill>
                  <a:srgbClr val="000000"/>
                </a:solidFill>
                <a:latin typeface="Times New Roman" panose="02020603050405020304" pitchFamily="18" charset="0"/>
                <a:ea typeface="Calibri" panose="020F0502020204030204" pitchFamily="34" charset="0"/>
              </a:rPr>
              <a:t>Oraliq </a:t>
            </a:r>
            <a:r>
              <a:rPr lang="uz-Latn-UZ" sz="2800" b="1" dirty="0">
                <a:solidFill>
                  <a:srgbClr val="000000"/>
                </a:solidFill>
                <a:latin typeface="Times New Roman" panose="02020603050405020304" pitchFamily="18" charset="0"/>
                <a:ea typeface="Calibri" panose="020F0502020204030204" pitchFamily="34" charset="0"/>
              </a:rPr>
              <a:t>nazorat: </a:t>
            </a:r>
            <a:r>
              <a:rPr lang="uz-Latn-UZ" sz="2800" dirty="0">
                <a:solidFill>
                  <a:srgbClr val="000000"/>
                </a:solidFill>
                <a:latin typeface="Times New Roman" panose="02020603050405020304" pitchFamily="18" charset="0"/>
                <a:ea typeface="Calibri" panose="020F0502020204030204" pitchFamily="34" charset="0"/>
              </a:rPr>
              <a:t>o‘tilgan mavzular asosida </a:t>
            </a:r>
            <a:r>
              <a:rPr lang="uz-Latn-UZ" sz="2800" i="1" dirty="0">
                <a:solidFill>
                  <a:srgbClr val="000000"/>
                </a:solidFill>
                <a:latin typeface="Times New Roman" panose="02020603050405020304" pitchFamily="18" charset="0"/>
                <a:ea typeface="Calibri" panose="020F0502020204030204" pitchFamily="34" charset="0"/>
              </a:rPr>
              <a:t>og‘zaki</a:t>
            </a:r>
            <a:r>
              <a:rPr lang="uz-Latn-UZ" sz="2800" dirty="0">
                <a:solidFill>
                  <a:srgbClr val="000000"/>
                </a:solidFill>
                <a:latin typeface="Times New Roman" panose="02020603050405020304" pitchFamily="18" charset="0"/>
                <a:ea typeface="Calibri" panose="020F0502020204030204" pitchFamily="34" charset="0"/>
              </a:rPr>
              <a:t> shaklda o‘tkaziladi. Oraliq nazoratda har bir talaba uchun variant tayyorlanadi. </a:t>
            </a:r>
            <a:endParaRPr lang="ru-RU" sz="28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uz-Latn-UZ" sz="2800" b="1" dirty="0">
                <a:solidFill>
                  <a:srgbClr val="000000"/>
                </a:solidFill>
                <a:latin typeface="Times New Roman" panose="02020603050405020304" pitchFamily="18" charset="0"/>
                <a:ea typeface="Calibri" panose="020F0502020204030204" pitchFamily="34" charset="0"/>
              </a:rPr>
              <a:t>Yakuniy nazorat: </a:t>
            </a:r>
            <a:r>
              <a:rPr lang="uz-Latn-UZ" sz="2800" dirty="0">
                <a:solidFill>
                  <a:srgbClr val="000000"/>
                </a:solidFill>
                <a:latin typeface="Times New Roman" panose="02020603050405020304" pitchFamily="18" charset="0"/>
                <a:ea typeface="Calibri" panose="020F0502020204030204" pitchFamily="34" charset="0"/>
              </a:rPr>
              <a:t>semestr davomida o‘tilgan mavzular bo‘yicha </a:t>
            </a:r>
            <a:r>
              <a:rPr lang="uz-Latn-UZ" sz="2800" i="1" dirty="0">
                <a:solidFill>
                  <a:srgbClr val="000000"/>
                </a:solidFill>
                <a:latin typeface="Times New Roman" panose="02020603050405020304" pitchFamily="18" charset="0"/>
                <a:ea typeface="Calibri" panose="020F0502020204030204" pitchFamily="34" charset="0"/>
              </a:rPr>
              <a:t>og‘zaki</a:t>
            </a:r>
            <a:r>
              <a:rPr lang="uz-Latn-UZ" sz="2800" dirty="0">
                <a:solidFill>
                  <a:srgbClr val="000000"/>
                </a:solidFill>
                <a:latin typeface="Times New Roman" panose="02020603050405020304" pitchFamily="18" charset="0"/>
                <a:ea typeface="Calibri" panose="020F0502020204030204" pitchFamily="34" charset="0"/>
              </a:rPr>
              <a:t> shaklida o‘tkaziladi. Yakuniy nazoratda har bir talaba uchun variant tayyorlanadi, unda 3 ta savol berilgan bo‘ladi. Talabalarga tayyorlanish uchun 10 minut vaqt beriladi. </a:t>
            </a:r>
            <a:endParaRPr lang="ru-RU" sz="28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70508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lstStyle/>
          <a:p>
            <a:r>
              <a:rPr lang="en-US" sz="1800" dirty="0"/>
              <a:t>FANNI O‘QITISH JARAYONIDA FOYDALANILADIGAN ADABIYOTLAR</a:t>
            </a:r>
            <a:endParaRPr lang="ru-RU" sz="1800" dirty="0">
              <a:latin typeface="Times New Roman" panose="02020603050405020304" pitchFamily="18" charset="0"/>
              <a:cs typeface="Times New Roman" panose="02020603050405020304" pitchFamily="18" charset="0"/>
            </a:endParaRPr>
          </a:p>
        </p:txBody>
      </p:sp>
      <p:graphicFrame>
        <p:nvGraphicFramePr>
          <p:cNvPr id="6" name="Таблица 5"/>
          <p:cNvGraphicFramePr>
            <a:graphicFrameLocks noGrp="1"/>
          </p:cNvGraphicFramePr>
          <p:nvPr>
            <p:extLst>
              <p:ext uri="{D42A27DB-BD31-4B8C-83A1-F6EECF244321}">
                <p14:modId xmlns:p14="http://schemas.microsoft.com/office/powerpoint/2010/main" val="1044018122"/>
              </p:ext>
            </p:extLst>
          </p:nvPr>
        </p:nvGraphicFramePr>
        <p:xfrm>
          <a:off x="3576917" y="128975"/>
          <a:ext cx="7436223" cy="6600048"/>
        </p:xfrm>
        <a:graphic>
          <a:graphicData uri="http://schemas.openxmlformats.org/drawingml/2006/table">
            <a:tbl>
              <a:tblPr firstRow="1" bandRow="1">
                <a:tableStyleId>{93296810-A885-4BE3-A3E7-6D5BEEA58F35}</a:tableStyleId>
              </a:tblPr>
              <a:tblGrid>
                <a:gridCol w="434806">
                  <a:extLst>
                    <a:ext uri="{9D8B030D-6E8A-4147-A177-3AD203B41FA5}">
                      <a16:colId xmlns:a16="http://schemas.microsoft.com/office/drawing/2014/main" val="1498624208"/>
                    </a:ext>
                  </a:extLst>
                </a:gridCol>
                <a:gridCol w="7001417">
                  <a:extLst>
                    <a:ext uri="{9D8B030D-6E8A-4147-A177-3AD203B41FA5}">
                      <a16:colId xmlns:a16="http://schemas.microsoft.com/office/drawing/2014/main" val="2999358541"/>
                    </a:ext>
                  </a:extLst>
                </a:gridCol>
              </a:tblGrid>
              <a:tr h="387444">
                <a:tc>
                  <a:txBody>
                    <a:bodyPr/>
                    <a:lstStyle/>
                    <a:p>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uz-Cyrl-UZ" sz="1600" b="1" kern="1200" dirty="0" smtClean="0">
                          <a:solidFill>
                            <a:schemeClr val="lt1"/>
                          </a:solidFill>
                          <a:effectLst/>
                          <a:latin typeface="Times New Roman" panose="02020603050405020304" pitchFamily="18" charset="0"/>
                          <a:ea typeface="+mn-ea"/>
                          <a:cs typeface="Times New Roman" panose="02020603050405020304" pitchFamily="18" charset="0"/>
                        </a:rPr>
                        <a:t>Asosiy adabiyotlar</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535163985"/>
                  </a:ext>
                </a:extLst>
              </a:tr>
              <a:tr h="387444">
                <a:tc>
                  <a:txBody>
                    <a:bodyPr/>
                    <a:lstStyle/>
                    <a:p>
                      <a:r>
                        <a:rPr lang="en-US" sz="1600" dirty="0" smtClean="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pPr marL="0" lvl="0" indent="0" algn="just">
                        <a:spcAft>
                          <a:spcPts val="0"/>
                        </a:spcAft>
                        <a:buFont typeface="+mj-lt"/>
                        <a:buNone/>
                        <a:tabLst>
                          <a:tab pos="630555" algn="l"/>
                        </a:tabLst>
                      </a:pPr>
                      <a:r>
                        <a:rPr lang="uz-Latn-UZ" sz="1600" dirty="0">
                          <a:effectLst/>
                          <a:latin typeface="Times New Roman" panose="02020603050405020304" pitchFamily="18" charset="0"/>
                          <a:ea typeface="Calibri" panose="020F0502020204030204" pitchFamily="34" charset="0"/>
                          <a:cs typeface="Times New Roman" panose="02020603050405020304" pitchFamily="18" charset="0"/>
                        </a:rPr>
                        <a:t>Muhammadjonova I.A., Abidjanova F.A. Etiket. O‘quv qo‘llanma. – T., Universitet, 2018.</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9825842"/>
                  </a:ext>
                </a:extLst>
              </a:tr>
              <a:tr h="387444">
                <a:tc>
                  <a:txBody>
                    <a:bodyPr/>
                    <a:lstStyle/>
                    <a:p>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tc>
                  <a:txBody>
                    <a:bodyPr/>
                    <a:lstStyle/>
                    <a:p>
                      <a:pPr marL="0" lvl="0" indent="0" algn="l">
                        <a:spcAft>
                          <a:spcPts val="0"/>
                        </a:spcAft>
                        <a:buFont typeface="+mj-lt"/>
                        <a:buNone/>
                      </a:pPr>
                      <a:r>
                        <a:rPr lang="uz-Latn-UZ" sz="1600" dirty="0">
                          <a:effectLst/>
                          <a:latin typeface="Times New Roman" panose="02020603050405020304" pitchFamily="18" charset="0"/>
                          <a:ea typeface="Calibri" panose="020F0502020204030204" pitchFamily="34" charset="0"/>
                          <a:cs typeface="Times New Roman" panose="02020603050405020304" pitchFamily="18" charset="0"/>
                        </a:rPr>
                        <a:t> Muhammadjonova I. Davlat xizmatchisi etikasi va imidji. O‘quv qo‘llanma. – T., Universitet, 2018.</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9266924"/>
                  </a:ext>
                </a:extLst>
              </a:tr>
              <a:tr h="387444">
                <a:tc>
                  <a:txBody>
                    <a:bodyPr/>
                    <a:lstStyle/>
                    <a:p>
                      <a:r>
                        <a:rPr lang="en-US" sz="1600" dirty="0" smtClean="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tc>
                  <a:txBody>
                    <a:bodyPr/>
                    <a:lstStyle/>
                    <a:p>
                      <a:pPr marL="0" lvl="0" indent="0" algn="just">
                        <a:spcAft>
                          <a:spcPts val="0"/>
                        </a:spcAft>
                        <a:buFont typeface="+mj-lt"/>
                        <a:buNone/>
                      </a:pPr>
                      <a:r>
                        <a:rPr lang="uz-Latn-UZ" sz="1600" dirty="0">
                          <a:effectLst/>
                          <a:latin typeface="Times New Roman" panose="02020603050405020304" pitchFamily="18" charset="0"/>
                          <a:ea typeface="Calibri" panose="020F0502020204030204" pitchFamily="34" charset="0"/>
                          <a:cs typeface="Times New Roman" panose="02020603050405020304" pitchFamily="18" charset="0"/>
                        </a:rPr>
                        <a:t>Abdulla Sher. Axloqshunoslik. Darslik.– T., O‘zbekiston faylasuflari milliy jamiyati, 2010.</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3995215"/>
                  </a:ext>
                </a:extLst>
              </a:tr>
              <a:tr h="387444">
                <a:tc>
                  <a:txBody>
                    <a:bodyPr/>
                    <a:lstStyle/>
                    <a:p>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tc>
                  <a:txBody>
                    <a:bodyPr/>
                    <a:lstStyle/>
                    <a:p>
                      <a:pPr marL="0" lvl="0" indent="0" algn="just">
                        <a:spcAft>
                          <a:spcPts val="0"/>
                        </a:spcAft>
                        <a:buFont typeface="+mj-lt"/>
                        <a:buNone/>
                      </a:pPr>
                      <a:r>
                        <a:rPr lang="uz-Latn-UZ" sz="1600" dirty="0">
                          <a:effectLst/>
                          <a:latin typeface="Times New Roman" panose="02020603050405020304" pitchFamily="18" charset="0"/>
                          <a:ea typeface="Calibri" panose="020F0502020204030204" pitchFamily="34" charset="0"/>
                          <a:cs typeface="Times New Roman" panose="02020603050405020304" pitchFamily="18" charset="0"/>
                        </a:rPr>
                        <a:t>Husanov B., Gulamov V. Muomala madaniyati. Darslik. – T., Iqtisod-Moliya, 2009.</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0511064"/>
                  </a:ext>
                </a:extLst>
              </a:tr>
              <a:tr h="387444">
                <a:tc>
                  <a:txBody>
                    <a:bodyPr/>
                    <a:lstStyle/>
                    <a:p>
                      <a:endParaRPr lang="ru-RU" sz="1600">
                        <a:latin typeface="Times New Roman" panose="02020603050405020304" pitchFamily="18" charset="0"/>
                        <a:cs typeface="Times New Roman" panose="02020603050405020304" pitchFamily="18" charset="0"/>
                      </a:endParaRPr>
                    </a:p>
                  </a:txBody>
                  <a:tcPr/>
                </a:tc>
                <a:tc>
                  <a:txBody>
                    <a:bodyPr/>
                    <a:lstStyle/>
                    <a:p>
                      <a:pPr algn="ctr"/>
                      <a:r>
                        <a:rPr lang="uz-Cyrl-UZ" sz="1600" b="1" dirty="0">
                          <a:solidFill>
                            <a:srgbClr val="000000"/>
                          </a:solidFill>
                          <a:effectLst/>
                          <a:latin typeface="Times New Roman" panose="02020603050405020304" pitchFamily="18" charset="0"/>
                          <a:cs typeface="Times New Roman" panose="02020603050405020304" pitchFamily="18" charset="0"/>
                        </a:rPr>
                        <a:t>Qo</a:t>
                      </a:r>
                      <a:r>
                        <a:rPr lang="en-US" sz="1600" b="1" dirty="0">
                          <a:solidFill>
                            <a:srgbClr val="000000"/>
                          </a:solidFill>
                          <a:effectLst/>
                          <a:latin typeface="Times New Roman" panose="02020603050405020304" pitchFamily="18" charset="0"/>
                          <a:cs typeface="Times New Roman" panose="02020603050405020304" pitchFamily="18" charset="0"/>
                        </a:rPr>
                        <a:t>‘</a:t>
                      </a:r>
                      <a:r>
                        <a:rPr lang="uz-Cyrl-UZ" sz="1600" b="1" dirty="0">
                          <a:solidFill>
                            <a:srgbClr val="000000"/>
                          </a:solidFill>
                          <a:effectLst/>
                          <a:latin typeface="Times New Roman" panose="02020603050405020304" pitchFamily="18" charset="0"/>
                          <a:cs typeface="Times New Roman" panose="02020603050405020304" pitchFamily="18" charset="0"/>
                        </a:rPr>
                        <a:t>shimcha adabiyotlar</a:t>
                      </a:r>
                      <a:endParaRPr lang="ru-RU" sz="1600" dirty="0">
                        <a:effectLst/>
                        <a:latin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513082262"/>
                  </a:ext>
                </a:extLst>
              </a:tr>
              <a:tr h="387444">
                <a:tc>
                  <a:txBody>
                    <a:bodyPr/>
                    <a:lstStyle/>
                    <a:p>
                      <a:r>
                        <a:rPr lang="en-US" sz="1600" dirty="0" smtClean="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Abdurauf Fitrat. Oila va oilani boshqarish tartiblari. – T.: Ma’naviyat.</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50410862"/>
                  </a:ext>
                </a:extLst>
              </a:tr>
              <a:tr h="387444">
                <a:tc>
                  <a:txBody>
                    <a:bodyPr/>
                    <a:lstStyle/>
                    <a:p>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A.N.Farobiy</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 Fazilat, baxt, saodat va kamolot haqida. – T.: Yozuvchi.</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72955862"/>
                  </a:ext>
                </a:extLst>
              </a:tr>
              <a:tr h="387444">
                <a:tc>
                  <a:txBody>
                    <a:bodyPr/>
                    <a:lstStyle/>
                    <a:p>
                      <a:r>
                        <a:rPr lang="en-US" sz="1600" dirty="0" smtClean="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Abu </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Homid Muhammad al-G‘azzoliy. Kimyoi saodat. Ruh haqiqati. – T.: Adolat. 2005.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0392012"/>
                  </a:ext>
                </a:extLst>
              </a:tr>
              <a:tr h="387444">
                <a:tc>
                  <a:txBody>
                    <a:bodyPr/>
                    <a:lstStyle/>
                    <a:p>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Abdulla </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Avloniy. Tanlangan asarlar. 2 tomlik. – T.: Ma’naviyat. 1998.</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072055240"/>
                  </a:ext>
                </a:extLst>
              </a:tr>
              <a:tr h="387444">
                <a:tc>
                  <a:txBody>
                    <a:bodyPr/>
                    <a:lstStyle/>
                    <a:p>
                      <a:r>
                        <a:rPr lang="en-US" sz="1600" dirty="0" smtClean="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Axloq-odobga </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oid hadis namunalari. – T.: Fan. 1990.</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9540174"/>
                  </a:ext>
                </a:extLst>
              </a:tr>
              <a:tr h="387444">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Jaloliddin </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Rumiy. Ichindagi ichindadir. – T.: Yangi asr avlodi. 2003.</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00609179"/>
                  </a:ext>
                </a:extLst>
              </a:tr>
              <a:tr h="387444">
                <a:tc>
                  <a:txBody>
                    <a:bodyPr/>
                    <a:lstStyle/>
                    <a:p>
                      <a:r>
                        <a:rPr lang="en-US" sz="1600" dirty="0" smtClean="0">
                          <a:latin typeface="Times New Roman" panose="02020603050405020304" pitchFamily="18" charset="0"/>
                          <a:cs typeface="Times New Roman" panose="02020603050405020304" pitchFamily="18" charset="0"/>
                        </a:rPr>
                        <a:t>7</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Jumaniyoz </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R. Nutqiy mahorat. – T.: Adolat. 2005.</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96774486"/>
                  </a:ext>
                </a:extLst>
              </a:tr>
              <a:tr h="387444">
                <a:tc>
                  <a:txBody>
                    <a:bodyPr/>
                    <a:lstStyle/>
                    <a:p>
                      <a:r>
                        <a:rPr lang="en-US" sz="1600" dirty="0" smtClean="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Kaykovus</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 Qobusnoma. – T.: O‘qituvchi. 2006.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07963820"/>
                  </a:ext>
                </a:extLst>
              </a:tr>
              <a:tr h="387444">
                <a:tc>
                  <a:txBody>
                    <a:bodyPr/>
                    <a:lstStyle/>
                    <a:p>
                      <a:r>
                        <a:rPr lang="en-US" sz="1600" dirty="0" smtClean="0">
                          <a:latin typeface="Times New Roman" panose="02020603050405020304" pitchFamily="18" charset="0"/>
                          <a:cs typeface="Times New Roman" panose="02020603050405020304" pitchFamily="18" charset="0"/>
                        </a:rPr>
                        <a:t>9</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Temur </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tuzuklari. – T.: G‘afur G‘ulom nomidagi adabiyot va san’at nashriyoti. 1996.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39700717"/>
                  </a:ext>
                </a:extLst>
              </a:tr>
              <a:tr h="387444">
                <a:tc>
                  <a:txBody>
                    <a:bodyPr/>
                    <a:lstStyle/>
                    <a:p>
                      <a:r>
                        <a:rPr lang="en-US" sz="1600" dirty="0" smtClean="0">
                          <a:latin typeface="Times New Roman" panose="02020603050405020304" pitchFamily="18" charset="0"/>
                          <a:cs typeface="Times New Roman" panose="02020603050405020304" pitchFamily="18" charset="0"/>
                        </a:rPr>
                        <a:t>10</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tabLst>
                          <a:tab pos="400050" algn="l"/>
                          <a:tab pos="685800" algn="l"/>
                        </a:tabLst>
                      </a:pPr>
                      <a:r>
                        <a:rPr lang="uz-Latn-UZ" sz="1600" dirty="0" smtClean="0">
                          <a:effectLst/>
                          <a:latin typeface="Times New Roman" panose="02020603050405020304" pitchFamily="18" charset="0"/>
                          <a:ea typeface="Times New Roman" panose="02020603050405020304" pitchFamily="18" charset="0"/>
                          <a:cs typeface="Times New Roman" panose="02020603050405020304" pitchFamily="18" charset="0"/>
                        </a:rPr>
                        <a:t>Sharq </a:t>
                      </a:r>
                      <a:r>
                        <a:rPr lang="uz-Latn-UZ" sz="1600" dirty="0">
                          <a:effectLst/>
                          <a:latin typeface="Times New Roman" panose="02020603050405020304" pitchFamily="18" charset="0"/>
                          <a:ea typeface="Times New Roman" panose="02020603050405020304" pitchFamily="18" charset="0"/>
                          <a:cs typeface="Times New Roman" panose="02020603050405020304" pitchFamily="18" charset="0"/>
                        </a:rPr>
                        <a:t>donishmandlari hikmatlari. – T.: Sharq. 2006.</a:t>
                      </a:r>
                      <a:endParaRPr lang="ru-RU" sz="16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86090221"/>
                  </a:ext>
                </a:extLst>
              </a:tr>
            </a:tbl>
          </a:graphicData>
        </a:graphic>
      </p:graphicFrame>
    </p:spTree>
    <p:extLst>
      <p:ext uri="{BB962C8B-B14F-4D97-AF65-F5344CB8AC3E}">
        <p14:creationId xmlns:p14="http://schemas.microsoft.com/office/powerpoint/2010/main" val="15941816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78FA39C-A4B4-310C-6412-3B58C0ECA6C0}"/>
              </a:ext>
            </a:extLst>
          </p:cNvPr>
          <p:cNvSpPr>
            <a:spLocks noGrp="1"/>
          </p:cNvSpPr>
          <p:nvPr>
            <p:ph type="title"/>
          </p:nvPr>
        </p:nvSpPr>
        <p:spPr/>
        <p:txBody>
          <a:bodyPr/>
          <a:lstStyle/>
          <a:p>
            <a:r>
              <a:rPr lang="en-US" sz="3200" dirty="0">
                <a:latin typeface="Times New Roman" panose="02020603050405020304" pitchFamily="18" charset="0"/>
                <a:cs typeface="Times New Roman" panose="02020603050405020304" pitchFamily="18" charset="0"/>
              </a:rPr>
              <a:t>FAN O‘QITUVCHISI TO‘G‘RISIDA MA’LUMOT</a:t>
            </a:r>
            <a:endParaRPr lang="en-US" sz="3200" dirty="0">
              <a:latin typeface="Times New Roman" panose="02020603050405020304" pitchFamily="18" charset="0"/>
              <a:cs typeface="Times New Roman" panose="02020603050405020304" pitchFamily="18" charset="0"/>
            </a:endParaRPr>
          </a:p>
        </p:txBody>
      </p:sp>
      <p:pic>
        <p:nvPicPr>
          <p:cNvPr id="9" name="Рисунок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2850" y="1837058"/>
            <a:ext cx="5358577" cy="3368248"/>
          </a:xfrm>
          <a:prstGeom prst="rect">
            <a:avLst/>
          </a:prstGeom>
        </p:spPr>
      </p:pic>
      <p:sp>
        <p:nvSpPr>
          <p:cNvPr id="10" name="Прямоугольник 9"/>
          <p:cNvSpPr/>
          <p:nvPr/>
        </p:nvSpPr>
        <p:spPr>
          <a:xfrm>
            <a:off x="624114" y="2069527"/>
            <a:ext cx="6618514" cy="830997"/>
          </a:xfrm>
          <a:prstGeom prst="rect">
            <a:avLst/>
          </a:prstGeom>
        </p:spPr>
        <p:txBody>
          <a:bodyPr wrap="square">
            <a:spAutoFit/>
          </a:bodyPr>
          <a:lstStyle/>
          <a:p>
            <a:pPr algn="r"/>
            <a:r>
              <a:rPr lang="en-US" sz="2400" dirty="0" err="1" smtClean="0">
                <a:solidFill>
                  <a:schemeClr val="tx1">
                    <a:lumMod val="85000"/>
                    <a:lumOff val="15000"/>
                  </a:schemeClr>
                </a:solidFill>
                <a:latin typeface="Times New Roman" panose="02020603050405020304" pitchFamily="18" charset="0"/>
                <a:cs typeface="Times New Roman" panose="02020603050405020304" pitchFamily="18" charset="0"/>
              </a:rPr>
              <a:t>U.A.Abdurahmonova</a:t>
            </a:r>
            <a:r>
              <a:rPr lang="en-US" sz="2400" dirty="0" smtClean="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err="1" smtClean="0">
                <a:solidFill>
                  <a:schemeClr val="tx1">
                    <a:lumMod val="85000"/>
                    <a:lumOff val="15000"/>
                  </a:schemeClr>
                </a:solidFill>
                <a:latin typeface="Times New Roman" panose="02020603050405020304" pitchFamily="18" charset="0"/>
                <a:cs typeface="Times New Roman" panose="02020603050405020304" pitchFamily="18" charset="0"/>
              </a:rPr>
              <a:t>filologiya</a:t>
            </a:r>
            <a:r>
              <a:rPr lang="en-US" sz="2400" dirty="0" smtClean="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fanlari</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endParaRPr lang="en-US" sz="2400" dirty="0" smtClean="0">
              <a:solidFill>
                <a:schemeClr val="tx1">
                  <a:lumMod val="85000"/>
                  <a:lumOff val="15000"/>
                </a:schemeClr>
              </a:solidFill>
              <a:latin typeface="Times New Roman" panose="02020603050405020304" pitchFamily="18" charset="0"/>
              <a:cs typeface="Times New Roman" panose="02020603050405020304" pitchFamily="18" charset="0"/>
            </a:endParaRPr>
          </a:p>
          <a:p>
            <a:pPr algn="r"/>
            <a:r>
              <a:rPr lang="en-US" sz="2400" dirty="0" err="1" smtClean="0">
                <a:solidFill>
                  <a:schemeClr val="tx1">
                    <a:lumMod val="85000"/>
                    <a:lumOff val="15000"/>
                  </a:schemeClr>
                </a:solidFill>
                <a:latin typeface="Times New Roman" panose="02020603050405020304" pitchFamily="18" charset="0"/>
                <a:cs typeface="Times New Roman" panose="02020603050405020304" pitchFamily="18" charset="0"/>
              </a:rPr>
              <a:t>bo‘yicha</a:t>
            </a:r>
            <a:r>
              <a:rPr lang="en-US" sz="2400" dirty="0" smtClean="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falsafa</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err="1">
                <a:solidFill>
                  <a:schemeClr val="tx1">
                    <a:lumMod val="85000"/>
                    <a:lumOff val="15000"/>
                  </a:schemeClr>
                </a:solidFill>
                <a:latin typeface="Times New Roman" panose="02020603050405020304" pitchFamily="18" charset="0"/>
                <a:cs typeface="Times New Roman" panose="02020603050405020304" pitchFamily="18" charset="0"/>
              </a:rPr>
              <a:t>doktori</a:t>
            </a:r>
            <a:r>
              <a:rPr lang="en-US" sz="2400" dirty="0">
                <a:solidFill>
                  <a:schemeClr val="tx1">
                    <a:lumMod val="85000"/>
                    <a:lumOff val="15000"/>
                  </a:schemeClr>
                </a:solidFill>
                <a:latin typeface="Times New Roman" panose="02020603050405020304" pitchFamily="18" charset="0"/>
                <a:cs typeface="Times New Roman" panose="02020603050405020304" pitchFamily="18" charset="0"/>
              </a:rPr>
              <a:t> (</a:t>
            </a:r>
            <a:r>
              <a:rPr lang="en-US" sz="2400" dirty="0" smtClean="0">
                <a:solidFill>
                  <a:schemeClr val="tx1">
                    <a:lumMod val="85000"/>
                    <a:lumOff val="15000"/>
                  </a:schemeClr>
                </a:solidFill>
                <a:latin typeface="Times New Roman" panose="02020603050405020304" pitchFamily="18" charset="0"/>
                <a:cs typeface="Times New Roman" panose="02020603050405020304" pitchFamily="18" charset="0"/>
              </a:rPr>
              <a:t>PhD)</a:t>
            </a:r>
            <a:endParaRPr lang="ru-RU" sz="2400" dirty="0">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3531356" y="3373398"/>
            <a:ext cx="3711272"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uldona.umidjon@gmail.com</a:t>
            </a:r>
          </a:p>
        </p:txBody>
      </p:sp>
      <p:sp>
        <p:nvSpPr>
          <p:cNvPr id="12" name="Прямоугольник 11"/>
          <p:cNvSpPr/>
          <p:nvPr/>
        </p:nvSpPr>
        <p:spPr>
          <a:xfrm>
            <a:off x="1029607" y="4141839"/>
            <a:ext cx="6213021" cy="1200329"/>
          </a:xfrm>
          <a:prstGeom prst="rect">
            <a:avLst/>
          </a:prstGeom>
        </p:spPr>
        <p:txBody>
          <a:bodyPr wrap="square">
            <a:spAutoFit/>
          </a:bodyPr>
          <a:lstStyle/>
          <a:p>
            <a:pPr algn="r"/>
            <a:r>
              <a:rPr lang="en-US" sz="2400" dirty="0" err="1">
                <a:latin typeface="Times New Roman" panose="02020603050405020304" pitchFamily="18" charset="0"/>
                <a:cs typeface="Times New Roman" panose="02020603050405020304" pitchFamily="18" charset="0"/>
              </a:rPr>
              <a:t>Alisher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Navoiy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nomidagi</a:t>
            </a:r>
            <a:r>
              <a:rPr lang="en-US" sz="2400" dirty="0">
                <a:latin typeface="Times New Roman" panose="02020603050405020304" pitchFamily="18" charset="0"/>
                <a:cs typeface="Times New Roman" panose="02020603050405020304" pitchFamily="18" charset="0"/>
              </a:rPr>
              <a:t> Toshkent </a:t>
            </a:r>
            <a:r>
              <a:rPr lang="en-US" sz="2400" dirty="0" err="1">
                <a:latin typeface="Times New Roman" panose="02020603050405020304" pitchFamily="18" charset="0"/>
                <a:cs typeface="Times New Roman" panose="02020603050405020304" pitchFamily="18" charset="0"/>
              </a:rPr>
              <a:t>davlat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o‘zbek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adabiyoti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universiteti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Kompyuter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lingvistikasi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raqamli</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texnologiyalari</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kafedrasi</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547459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sz="quarter" idx="10"/>
          </p:nvPr>
        </p:nvSpPr>
        <p:spPr>
          <a:xfrm>
            <a:off x="2651143" y="2646131"/>
            <a:ext cx="6976800" cy="1519470"/>
          </a:xfrm>
        </p:spPr>
        <p:txBody>
          <a:bodyPr/>
          <a:lstStyle/>
          <a:p>
            <a:pPr marL="0" indent="0" algn="ctr">
              <a:buNone/>
            </a:pPr>
            <a:r>
              <a:rPr lang="en-US" sz="4800" dirty="0"/>
              <a:t>E’TIBORINGIZ UCHUN TASHAKKUR!</a:t>
            </a:r>
            <a:endParaRPr lang="ru-RU" sz="4800" dirty="0"/>
          </a:p>
        </p:txBody>
      </p:sp>
    </p:spTree>
    <p:extLst>
      <p:ext uri="{BB962C8B-B14F-4D97-AF65-F5344CB8AC3E}">
        <p14:creationId xmlns:p14="http://schemas.microsoft.com/office/powerpoint/2010/main" val="3917337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Прямоугольник 6"/>
          <p:cNvSpPr/>
          <p:nvPr/>
        </p:nvSpPr>
        <p:spPr bwMode="auto">
          <a:xfrm>
            <a:off x="418012" y="2351314"/>
            <a:ext cx="2934524" cy="2351315"/>
          </a:xfrm>
          <a:prstGeom prst="rect">
            <a:avLst/>
          </a:prstGeom>
          <a:solidFill>
            <a:srgbClr val="E8E4DB"/>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921048A9-553F-E7FA-6FA5-9F1FAF79F179}"/>
              </a:ext>
            </a:extLst>
          </p:cNvPr>
          <p:cNvSpPr>
            <a:spLocks noGrp="1"/>
          </p:cNvSpPr>
          <p:nvPr>
            <p:ph type="title"/>
          </p:nvPr>
        </p:nvSpPr>
        <p:spPr>
          <a:xfrm>
            <a:off x="618761" y="2682394"/>
            <a:ext cx="2527069" cy="1689153"/>
          </a:xfrm>
        </p:spPr>
        <p:txBody>
          <a:bodyPr/>
          <a:lstStyle/>
          <a:p>
            <a:pPr algn="ctr"/>
            <a:r>
              <a:rPr lang="en-US" sz="2000" dirty="0" smtClean="0">
                <a:solidFill>
                  <a:schemeClr val="tx1"/>
                </a:solidFill>
                <a:latin typeface="Times New Roman" panose="02020603050405020304" pitchFamily="18" charset="0"/>
                <a:cs typeface="Times New Roman" panose="02020603050405020304" pitchFamily="18" charset="0"/>
              </a:rPr>
              <a:t>“INTELLEKTUAL VA MA’NAVIY TARBIYA ASOSLARI” FANI VAQT TAQSIMOTI</a:t>
            </a:r>
            <a:endParaRPr lang="en-US" sz="2000" dirty="0">
              <a:solidFill>
                <a:schemeClr val="tx1"/>
              </a:solidFill>
              <a:latin typeface="Times New Roman" panose="02020603050405020304" pitchFamily="18" charset="0"/>
              <a:cs typeface="Times New Roman" panose="02020603050405020304" pitchFamily="18" charset="0"/>
            </a:endParaRPr>
          </a:p>
        </p:txBody>
      </p:sp>
      <p:cxnSp>
        <p:nvCxnSpPr>
          <p:cNvPr id="63" name="Straight Connector 62">
            <a:extLst>
              <a:ext uri="{FF2B5EF4-FFF2-40B4-BE49-F238E27FC236}">
                <a16:creationId xmlns:a16="http://schemas.microsoft.com/office/drawing/2014/main" id="{E311CD6D-9987-EE55-C851-DD8F898B49FA}"/>
              </a:ext>
            </a:extLst>
          </p:cNvPr>
          <p:cNvCxnSpPr>
            <a:cxnSpLocks/>
          </p:cNvCxnSpPr>
          <p:nvPr/>
        </p:nvCxnSpPr>
        <p:spPr>
          <a:xfrm>
            <a:off x="3075709" y="644064"/>
            <a:ext cx="8437418" cy="0"/>
          </a:xfrm>
          <a:prstGeom prst="line">
            <a:avLst/>
          </a:prstGeom>
          <a:ln w="1905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 name="Группа 11"/>
          <p:cNvGrpSpPr/>
          <p:nvPr/>
        </p:nvGrpSpPr>
        <p:grpSpPr>
          <a:xfrm>
            <a:off x="3572098" y="1049229"/>
            <a:ext cx="8098661" cy="4920339"/>
            <a:chOff x="3572098" y="931821"/>
            <a:chExt cx="8098661" cy="5155473"/>
          </a:xfrm>
        </p:grpSpPr>
        <p:sp>
          <p:nvSpPr>
            <p:cNvPr id="28" name="Прямоугольник 27"/>
            <p:cNvSpPr/>
            <p:nvPr/>
          </p:nvSpPr>
          <p:spPr bwMode="auto">
            <a:xfrm>
              <a:off x="9147543" y="931821"/>
              <a:ext cx="249234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2" name="Прямоугольник 31"/>
            <p:cNvSpPr/>
            <p:nvPr/>
          </p:nvSpPr>
          <p:spPr bwMode="auto">
            <a:xfrm rot="5400000">
              <a:off x="3586561" y="5448613"/>
              <a:ext cx="624216"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0" name="Прямоугольник 49"/>
            <p:cNvSpPr/>
            <p:nvPr/>
          </p:nvSpPr>
          <p:spPr bwMode="auto">
            <a:xfrm rot="5400000">
              <a:off x="9605626" y="2486145"/>
              <a:ext cx="2880360"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grpSp>
          <p:nvGrpSpPr>
            <p:cNvPr id="11" name="Группа 10"/>
            <p:cNvGrpSpPr/>
            <p:nvPr/>
          </p:nvGrpSpPr>
          <p:grpSpPr>
            <a:xfrm>
              <a:off x="3572098" y="931821"/>
              <a:ext cx="6787624" cy="4468512"/>
              <a:chOff x="3623473" y="931818"/>
              <a:chExt cx="6787624" cy="4468512"/>
            </a:xfrm>
          </p:grpSpPr>
          <p:sp>
            <p:nvSpPr>
              <p:cNvPr id="8" name="Прямоугольник 7"/>
              <p:cNvSpPr/>
              <p:nvPr/>
            </p:nvSpPr>
            <p:spPr bwMode="auto">
              <a:xfrm>
                <a:off x="3623473" y="931818"/>
                <a:ext cx="1946366"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26" name="Прямоугольник 25"/>
              <p:cNvSpPr/>
              <p:nvPr/>
            </p:nvSpPr>
            <p:spPr bwMode="auto">
              <a:xfrm>
                <a:off x="5663946" y="931818"/>
                <a:ext cx="167738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27" name="Прямоугольник 26"/>
              <p:cNvSpPr/>
              <p:nvPr/>
            </p:nvSpPr>
            <p:spPr bwMode="auto">
              <a:xfrm>
                <a:off x="7435433" y="931818"/>
                <a:ext cx="1669378"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0" name="Прямоугольник 29"/>
              <p:cNvSpPr/>
              <p:nvPr/>
            </p:nvSpPr>
            <p:spPr bwMode="auto">
              <a:xfrm rot="5400000">
                <a:off x="2509864" y="2766994"/>
                <a:ext cx="288036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1" name="Прямоугольник 30"/>
              <p:cNvSpPr/>
              <p:nvPr/>
            </p:nvSpPr>
            <p:spPr bwMode="auto">
              <a:xfrm rot="5400000">
                <a:off x="3553804" y="4671839"/>
                <a:ext cx="79248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3" name="Прямоугольник 32"/>
              <p:cNvSpPr/>
              <p:nvPr/>
            </p:nvSpPr>
            <p:spPr bwMode="auto">
              <a:xfrm rot="5400000">
                <a:off x="4031687" y="1981752"/>
                <a:ext cx="2880360" cy="222362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8" name="Прямоугольник 37"/>
              <p:cNvSpPr/>
              <p:nvPr/>
            </p:nvSpPr>
            <p:spPr bwMode="auto">
              <a:xfrm rot="5400000">
                <a:off x="5574575" y="2766994"/>
                <a:ext cx="2880360"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39" name="Прямоугольник 38"/>
              <p:cNvSpPr/>
              <p:nvPr/>
            </p:nvSpPr>
            <p:spPr bwMode="auto">
              <a:xfrm rot="5400000">
                <a:off x="6380612" y="2697821"/>
                <a:ext cx="2880360"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44" name="Прямоугольник 43"/>
              <p:cNvSpPr/>
              <p:nvPr/>
            </p:nvSpPr>
            <p:spPr bwMode="auto">
              <a:xfrm rot="5400000">
                <a:off x="7266214" y="2698628"/>
                <a:ext cx="2880360" cy="796834"/>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45" name="Прямоугольник 44"/>
              <p:cNvSpPr/>
              <p:nvPr/>
            </p:nvSpPr>
            <p:spPr bwMode="auto">
              <a:xfrm rot="5400000">
                <a:off x="8363494" y="2486142"/>
                <a:ext cx="2880360"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1" name="Прямоугольник 50"/>
              <p:cNvSpPr/>
              <p:nvPr/>
            </p:nvSpPr>
            <p:spPr bwMode="auto">
              <a:xfrm rot="5400000">
                <a:off x="5075627" y="3886597"/>
                <a:ext cx="792480" cy="222362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2" name="Прямоугольник 51"/>
              <p:cNvSpPr/>
              <p:nvPr/>
            </p:nvSpPr>
            <p:spPr bwMode="auto">
              <a:xfrm rot="5400000">
                <a:off x="6597449" y="4671842"/>
                <a:ext cx="792481"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3" name="Прямоугольник 52"/>
              <p:cNvSpPr/>
              <p:nvPr/>
            </p:nvSpPr>
            <p:spPr bwMode="auto">
              <a:xfrm rot="5400000">
                <a:off x="7420133" y="4602027"/>
                <a:ext cx="791196"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4" name="Прямоугольник 53"/>
              <p:cNvSpPr/>
              <p:nvPr/>
            </p:nvSpPr>
            <p:spPr bwMode="auto">
              <a:xfrm rot="5400000">
                <a:off x="8308123" y="4608984"/>
                <a:ext cx="791196"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55" name="Прямоугольник 54"/>
              <p:cNvSpPr/>
              <p:nvPr/>
            </p:nvSpPr>
            <p:spPr bwMode="auto">
              <a:xfrm rot="5400000">
                <a:off x="9404310" y="4393828"/>
                <a:ext cx="798158"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grpSp>
        <p:sp>
          <p:nvSpPr>
            <p:cNvPr id="59" name="Прямоугольник 58"/>
            <p:cNvSpPr/>
            <p:nvPr/>
          </p:nvSpPr>
          <p:spPr bwMode="auto">
            <a:xfrm rot="5400000">
              <a:off x="10653875" y="4390351"/>
              <a:ext cx="798158"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0" name="Прямоугольник 59"/>
            <p:cNvSpPr/>
            <p:nvPr/>
          </p:nvSpPr>
          <p:spPr bwMode="auto">
            <a:xfrm rot="5400000">
              <a:off x="5096148" y="4651135"/>
              <a:ext cx="648688" cy="222362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1" name="Прямоугольник 60"/>
            <p:cNvSpPr/>
            <p:nvPr/>
          </p:nvSpPr>
          <p:spPr bwMode="auto">
            <a:xfrm rot="5400000">
              <a:off x="6651271" y="5448615"/>
              <a:ext cx="624217" cy="653142"/>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2" name="Прямоугольник 61"/>
            <p:cNvSpPr/>
            <p:nvPr/>
          </p:nvSpPr>
          <p:spPr bwMode="auto">
            <a:xfrm rot="5400000">
              <a:off x="7467054" y="5378802"/>
              <a:ext cx="625495"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4" name="Прямоугольник 63"/>
            <p:cNvSpPr/>
            <p:nvPr/>
          </p:nvSpPr>
          <p:spPr bwMode="auto">
            <a:xfrm rot="5400000">
              <a:off x="8339598" y="5376173"/>
              <a:ext cx="625495" cy="791489"/>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5" name="Прямоугольник 64"/>
            <p:cNvSpPr/>
            <p:nvPr/>
          </p:nvSpPr>
          <p:spPr bwMode="auto">
            <a:xfrm rot="5400000">
              <a:off x="9441666" y="5169290"/>
              <a:ext cx="615907"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sp>
          <p:nvSpPr>
            <p:cNvPr id="66" name="Прямоугольник 65"/>
            <p:cNvSpPr/>
            <p:nvPr/>
          </p:nvSpPr>
          <p:spPr bwMode="auto">
            <a:xfrm rot="5400000">
              <a:off x="10755382" y="5155527"/>
              <a:ext cx="615907" cy="1214846"/>
            </a:xfrm>
            <a:prstGeom prst="rect">
              <a:avLst/>
            </a:prstGeom>
            <a:solidFill>
              <a:srgbClr val="948E80"/>
            </a:solidFill>
            <a:ln>
              <a:noFill/>
            </a:ln>
          </p:spPr>
          <p:txBody>
            <a:bodyPr vert="horz" wrap="square" lIns="91440" tIns="45720" rIns="91440" bIns="45720" numCol="1" rtlCol="0" anchor="t" anchorCtr="0" compatLnSpc="1">
              <a:prstTxWarp prst="textNoShape">
                <a:avLst/>
              </a:prstTxWarp>
            </a:bodyPr>
            <a:lstStyle/>
            <a:p>
              <a:pPr algn="ctr"/>
              <a:endParaRPr lang="ru-RU">
                <a:latin typeface="Times New Roman" panose="02020603050405020304" pitchFamily="18" charset="0"/>
                <a:cs typeface="Times New Roman" panose="02020603050405020304" pitchFamily="18" charset="0"/>
              </a:endParaRPr>
            </a:p>
          </p:txBody>
        </p:sp>
      </p:grpSp>
      <p:grpSp>
        <p:nvGrpSpPr>
          <p:cNvPr id="25" name="Группа 24"/>
          <p:cNvGrpSpPr/>
          <p:nvPr/>
        </p:nvGrpSpPr>
        <p:grpSpPr>
          <a:xfrm>
            <a:off x="3693524" y="1130071"/>
            <a:ext cx="7697983" cy="4724419"/>
            <a:chOff x="3693524" y="1130071"/>
            <a:chExt cx="7697983" cy="4724419"/>
          </a:xfrm>
        </p:grpSpPr>
        <p:sp>
          <p:nvSpPr>
            <p:cNvPr id="13" name="TextBox 12"/>
            <p:cNvSpPr txBox="1"/>
            <p:nvPr/>
          </p:nvSpPr>
          <p:spPr>
            <a:xfrm>
              <a:off x="3898668" y="1130072"/>
              <a:ext cx="1457703" cy="461665"/>
            </a:xfrm>
            <a:prstGeom prst="rect">
              <a:avLst/>
            </a:prstGeom>
            <a:noFill/>
          </p:spPr>
          <p:txBody>
            <a:bodyPr wrap="square" rtlCol="0">
              <a:spAutoFit/>
            </a:bodyPr>
            <a:lstStyle/>
            <a:p>
              <a:pPr algn="ctr"/>
              <a:r>
                <a:rPr lang="en-US" sz="1200" b="1" dirty="0">
                  <a:solidFill>
                    <a:schemeClr val="bg1"/>
                  </a:solidFill>
                  <a:latin typeface="Times New Roman" panose="02020603050405020304" pitchFamily="18" charset="0"/>
                  <a:cs typeface="Times New Roman" panose="02020603050405020304" pitchFamily="18" charset="0"/>
                </a:rPr>
                <a:t>Fan</a:t>
              </a:r>
              <a:r>
                <a:rPr lang="uz-Cyrl-UZ" sz="1200" b="1" dirty="0">
                  <a:solidFill>
                    <a:schemeClr val="bg1"/>
                  </a:solidFill>
                  <a:latin typeface="Times New Roman" panose="02020603050405020304" pitchFamily="18" charset="0"/>
                  <a:cs typeface="Times New Roman" panose="02020603050405020304" pitchFamily="18" charset="0"/>
                </a:rPr>
                <a:t>/</a:t>
              </a:r>
              <a:r>
                <a:rPr lang="en-US" sz="1200" b="1" dirty="0" err="1" smtClean="0">
                  <a:solidFill>
                    <a:schemeClr val="bg1"/>
                  </a:solidFill>
                  <a:latin typeface="Times New Roman" panose="02020603050405020304" pitchFamily="18" charset="0"/>
                  <a:cs typeface="Times New Roman" panose="02020603050405020304" pitchFamily="18" charset="0"/>
                </a:rPr>
                <a:t>modul</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smtClean="0">
                  <a:solidFill>
                    <a:schemeClr val="bg1"/>
                  </a:solidFill>
                  <a:latin typeface="Times New Roman" panose="02020603050405020304" pitchFamily="18" charset="0"/>
                  <a:cs typeface="Times New Roman" panose="02020603050405020304" pitchFamily="18" charset="0"/>
                </a:rPr>
                <a:t>kodi</a:t>
              </a:r>
              <a:endParaRPr lang="ru-RU" sz="1200" dirty="0">
                <a:solidFill>
                  <a:schemeClr val="bg1"/>
                </a:solidFill>
                <a:latin typeface="Times New Roman" panose="02020603050405020304" pitchFamily="18" charset="0"/>
                <a:cs typeface="Times New Roman" panose="02020603050405020304" pitchFamily="18" charset="0"/>
              </a:endParaRPr>
            </a:p>
            <a:p>
              <a:pPr algn="ctr"/>
              <a:r>
                <a:rPr lang="en-US" sz="1200" u="sng" dirty="0">
                  <a:solidFill>
                    <a:schemeClr val="bg1"/>
                  </a:solidFill>
                  <a:latin typeface="Times New Roman" panose="02020603050405020304" pitchFamily="18" charset="0"/>
                  <a:cs typeface="Times New Roman" panose="02020603050405020304" pitchFamily="18" charset="0"/>
                </a:rPr>
                <a:t>IMTA2405</a:t>
              </a:r>
              <a:endParaRPr lang="ru-RU" sz="1200" dirty="0" smtClean="0">
                <a:solidFill>
                  <a:schemeClr val="bg1"/>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5754406" y="1130072"/>
              <a:ext cx="1329743" cy="461665"/>
            </a:xfrm>
            <a:prstGeom prst="rect">
              <a:avLst/>
            </a:prstGeom>
            <a:noFill/>
          </p:spPr>
          <p:txBody>
            <a:bodyPr wrap="square" rtlCol="0">
              <a:spAutoFit/>
            </a:bodyPr>
            <a:lstStyle/>
            <a:p>
              <a:pPr algn="ctr"/>
              <a:r>
                <a:rPr lang="en-US" sz="1200" b="1" dirty="0">
                  <a:solidFill>
                    <a:schemeClr val="bg1"/>
                  </a:solidFill>
                  <a:latin typeface="Times New Roman" panose="02020603050405020304" pitchFamily="18" charset="0"/>
                  <a:cs typeface="Times New Roman" panose="02020603050405020304" pitchFamily="18" charset="0"/>
                </a:rPr>
                <a:t>Fan</a:t>
              </a:r>
              <a:r>
                <a:rPr lang="uz-Cyrl-UZ" sz="1200" b="1" dirty="0">
                  <a:solidFill>
                    <a:schemeClr val="bg1"/>
                  </a:solidFill>
                  <a:latin typeface="Times New Roman" panose="02020603050405020304" pitchFamily="18" charset="0"/>
                  <a:cs typeface="Times New Roman" panose="02020603050405020304" pitchFamily="18" charset="0"/>
                </a:rPr>
                <a:t>/</a:t>
              </a:r>
              <a:r>
                <a:rPr lang="en-US" sz="1200" b="1" dirty="0" err="1">
                  <a:solidFill>
                    <a:schemeClr val="bg1"/>
                  </a:solidFill>
                  <a:latin typeface="Times New Roman" panose="02020603050405020304" pitchFamily="18" charset="0"/>
                  <a:cs typeface="Times New Roman" panose="02020603050405020304" pitchFamily="18" charset="0"/>
                </a:rPr>
                <a:t>modul</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turi</a:t>
              </a:r>
              <a:endParaRPr lang="ru-RU" sz="1200" dirty="0">
                <a:solidFill>
                  <a:schemeClr val="bg1"/>
                </a:solidFill>
                <a:latin typeface="Times New Roman" panose="02020603050405020304" pitchFamily="18" charset="0"/>
                <a:cs typeface="Times New Roman" panose="02020603050405020304" pitchFamily="18" charset="0"/>
              </a:endParaRPr>
            </a:p>
            <a:p>
              <a:pPr algn="ctr"/>
              <a:r>
                <a:rPr lang="ru-RU" sz="1200" u="sng" dirty="0" err="1">
                  <a:solidFill>
                    <a:schemeClr val="bg1"/>
                  </a:solidFill>
                  <a:latin typeface="Times New Roman" panose="02020603050405020304" pitchFamily="18" charset="0"/>
                  <a:cs typeface="Times New Roman" panose="02020603050405020304" pitchFamily="18" charset="0"/>
                </a:rPr>
                <a:t>tanlov</a:t>
              </a:r>
              <a:endParaRPr lang="ru-RU" sz="1200" dirty="0" smtClean="0">
                <a:solidFill>
                  <a:schemeClr val="bg1"/>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7664802" y="1130072"/>
              <a:ext cx="990600" cy="461665"/>
            </a:xfrm>
            <a:prstGeom prst="rect">
              <a:avLst/>
            </a:prstGeom>
            <a:noFill/>
          </p:spPr>
          <p:txBody>
            <a:bodyPr wrap="square" rtlCol="0">
              <a:spAutoFit/>
            </a:bodyPr>
            <a:lstStyle/>
            <a:p>
              <a:pPr algn="ctr"/>
              <a:r>
                <a:rPr lang="en-US" sz="1200" b="1" dirty="0" err="1">
                  <a:solidFill>
                    <a:schemeClr val="bg1"/>
                  </a:solidFill>
                  <a:latin typeface="Times New Roman" panose="02020603050405020304" pitchFamily="18" charset="0"/>
                  <a:cs typeface="Times New Roman" panose="02020603050405020304" pitchFamily="18" charset="0"/>
                </a:rPr>
                <a:t>Ta’lim</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tili</a:t>
              </a:r>
              <a:endParaRPr lang="ru-RU" sz="1200" dirty="0">
                <a:solidFill>
                  <a:schemeClr val="bg1"/>
                </a:solidFill>
                <a:latin typeface="Times New Roman" panose="02020603050405020304" pitchFamily="18" charset="0"/>
                <a:cs typeface="Times New Roman" panose="02020603050405020304" pitchFamily="18" charset="0"/>
              </a:endParaRPr>
            </a:p>
            <a:p>
              <a:pPr algn="ctr"/>
              <a:r>
                <a:rPr lang="ru-RU" sz="1200" u="sng" dirty="0" err="1">
                  <a:solidFill>
                    <a:schemeClr val="bg1"/>
                  </a:solidFill>
                  <a:latin typeface="Times New Roman" panose="02020603050405020304" pitchFamily="18" charset="0"/>
                  <a:cs typeface="Times New Roman" panose="02020603050405020304" pitchFamily="18" charset="0"/>
                </a:rPr>
                <a:t>o‘zbek</a:t>
              </a:r>
              <a:endParaRPr lang="ru-RU" sz="1200" dirty="0" smtClean="0">
                <a:solidFill>
                  <a:schemeClr val="bg1"/>
                </a:solidFill>
                <a:latin typeface="Times New Roman" panose="02020603050405020304" pitchFamily="18" charset="0"/>
                <a:cs typeface="Times New Roman" panose="02020603050405020304" pitchFamily="18" charset="0"/>
              </a:endParaRPr>
            </a:p>
          </p:txBody>
        </p:sp>
        <p:sp>
          <p:nvSpPr>
            <p:cNvPr id="18" name="TextBox 17"/>
            <p:cNvSpPr txBox="1"/>
            <p:nvPr/>
          </p:nvSpPr>
          <p:spPr>
            <a:xfrm>
              <a:off x="9412738" y="1130071"/>
              <a:ext cx="1961949" cy="461665"/>
            </a:xfrm>
            <a:prstGeom prst="rect">
              <a:avLst/>
            </a:prstGeom>
            <a:noFill/>
          </p:spPr>
          <p:txBody>
            <a:bodyPr wrap="square" rtlCol="0">
              <a:spAutoFit/>
            </a:bodyPr>
            <a:lstStyle/>
            <a:p>
              <a:pPr algn="ctr"/>
              <a:r>
                <a:rPr lang="en-US" sz="1200" b="1" dirty="0" err="1">
                  <a:solidFill>
                    <a:schemeClr val="bg1"/>
                  </a:solidFill>
                  <a:latin typeface="Times New Roman" panose="02020603050405020304" pitchFamily="18" charset="0"/>
                  <a:cs typeface="Times New Roman" panose="02020603050405020304" pitchFamily="18" charset="0"/>
                </a:rPr>
                <a:t>Ishlab</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chiqilgan</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o‘quv</a:t>
              </a:r>
              <a:r>
                <a:rPr lang="en-US" sz="1200" b="1" dirty="0">
                  <a:solidFill>
                    <a:schemeClr val="bg1"/>
                  </a:solidFill>
                  <a:latin typeface="Times New Roman" panose="02020603050405020304" pitchFamily="18" charset="0"/>
                  <a:cs typeface="Times New Roman" panose="02020603050405020304" pitchFamily="18" charset="0"/>
                </a:rPr>
                <a:t> </a:t>
              </a:r>
              <a:r>
                <a:rPr lang="en-US" sz="1200" b="1" dirty="0" err="1">
                  <a:solidFill>
                    <a:schemeClr val="bg1"/>
                  </a:solidFill>
                  <a:latin typeface="Times New Roman" panose="02020603050405020304" pitchFamily="18" charset="0"/>
                  <a:cs typeface="Times New Roman" panose="02020603050405020304" pitchFamily="18" charset="0"/>
                </a:rPr>
                <a:t>yili</a:t>
              </a:r>
              <a:endParaRPr lang="ru-RU" sz="1200" dirty="0">
                <a:solidFill>
                  <a:schemeClr val="bg1"/>
                </a:solidFill>
                <a:latin typeface="Times New Roman" panose="02020603050405020304" pitchFamily="18" charset="0"/>
                <a:cs typeface="Times New Roman" panose="02020603050405020304" pitchFamily="18" charset="0"/>
              </a:endParaRPr>
            </a:p>
            <a:p>
              <a:pPr algn="ctr"/>
              <a:r>
                <a:rPr lang="uz-Cyrl-UZ" sz="1200" dirty="0">
                  <a:solidFill>
                    <a:schemeClr val="bg1"/>
                  </a:solidFill>
                  <a:latin typeface="Times New Roman" panose="02020603050405020304" pitchFamily="18" charset="0"/>
                  <a:cs typeface="Times New Roman" panose="02020603050405020304" pitchFamily="18" charset="0"/>
                </a:rPr>
                <a:t>2024/2025</a:t>
              </a:r>
              <a:endParaRPr lang="ru-RU" sz="1200" dirty="0" smtClean="0">
                <a:solidFill>
                  <a:schemeClr val="bg1"/>
                </a:solidFill>
                <a:latin typeface="Times New Roman" panose="02020603050405020304" pitchFamily="18" charset="0"/>
                <a:cs typeface="Times New Roman" panose="02020603050405020304" pitchFamily="18" charset="0"/>
              </a:endParaRPr>
            </a:p>
          </p:txBody>
        </p:sp>
        <p:sp>
          <p:nvSpPr>
            <p:cNvPr id="19" name="TextBox 18"/>
            <p:cNvSpPr txBox="1"/>
            <p:nvPr/>
          </p:nvSpPr>
          <p:spPr>
            <a:xfrm>
              <a:off x="4519748" y="2850771"/>
              <a:ext cx="1776549" cy="523220"/>
            </a:xfrm>
            <a:prstGeom prst="rect">
              <a:avLst/>
            </a:prstGeom>
            <a:noFill/>
          </p:spPr>
          <p:txBody>
            <a:bodyPr wrap="square" rtlCol="0">
              <a:spAutoFit/>
            </a:bodyPr>
            <a:lstStyle/>
            <a:p>
              <a:pPr algn="ctr"/>
              <a:r>
                <a:rPr lang="ru-RU" sz="1400" b="1" dirty="0" err="1">
                  <a:solidFill>
                    <a:schemeClr val="bg1"/>
                  </a:solidFill>
                  <a:latin typeface="Times New Roman" panose="02020603050405020304" pitchFamily="18" charset="0"/>
                  <a:cs typeface="Times New Roman" panose="02020603050405020304" pitchFamily="18" charset="0"/>
                </a:rPr>
                <a:t>Har</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bir</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semestrdagi</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fan</a:t>
              </a:r>
              <a:r>
                <a:rPr lang="ru-RU" sz="1400" b="1" dirty="0">
                  <a:solidFill>
                    <a:schemeClr val="bg1"/>
                  </a:solidFill>
                  <a:latin typeface="Times New Roman" panose="02020603050405020304" pitchFamily="18" charset="0"/>
                  <a:cs typeface="Times New Roman" panose="02020603050405020304" pitchFamily="18" charset="0"/>
                </a:rPr>
                <a:t>/</a:t>
              </a:r>
              <a:r>
                <a:rPr lang="ru-RU" sz="1400" b="1" dirty="0" err="1">
                  <a:solidFill>
                    <a:schemeClr val="bg1"/>
                  </a:solidFill>
                  <a:latin typeface="Times New Roman" panose="02020603050405020304" pitchFamily="18" charset="0"/>
                  <a:cs typeface="Times New Roman" panose="02020603050405020304" pitchFamily="18" charset="0"/>
                </a:rPr>
                <a:t>modulning</a:t>
              </a:r>
              <a:r>
                <a:rPr lang="ru-RU" sz="1400" b="1" dirty="0">
                  <a:solidFill>
                    <a:schemeClr val="bg1"/>
                  </a:solidFill>
                  <a:latin typeface="Times New Roman" panose="02020603050405020304" pitchFamily="18" charset="0"/>
                  <a:cs typeface="Times New Roman" panose="02020603050405020304" pitchFamily="18" charset="0"/>
                </a:rPr>
                <a:t> </a:t>
              </a:r>
              <a:r>
                <a:rPr lang="ru-RU" sz="1400" b="1" dirty="0" err="1">
                  <a:solidFill>
                    <a:schemeClr val="bg1"/>
                  </a:solidFill>
                  <a:latin typeface="Times New Roman" panose="02020603050405020304" pitchFamily="18" charset="0"/>
                  <a:cs typeface="Times New Roman" panose="02020603050405020304" pitchFamily="18" charset="0"/>
                </a:rPr>
                <a:t>nomi</a:t>
              </a:r>
              <a:endParaRPr lang="ru-RU" sz="1400" dirty="0" smtClean="0">
                <a:solidFill>
                  <a:schemeClr val="bg1"/>
                </a:solidFill>
                <a:latin typeface="Times New Roman" panose="02020603050405020304" pitchFamily="18" charset="0"/>
                <a:cs typeface="Times New Roman" panose="02020603050405020304" pitchFamily="18" charset="0"/>
              </a:endParaRPr>
            </a:p>
          </p:txBody>
        </p:sp>
        <p:sp>
          <p:nvSpPr>
            <p:cNvPr id="20" name="TextBox 19"/>
            <p:cNvSpPr txBox="1"/>
            <p:nvPr/>
          </p:nvSpPr>
          <p:spPr>
            <a:xfrm>
              <a:off x="4450837" y="4694738"/>
              <a:ext cx="1937601" cy="738664"/>
            </a:xfrm>
            <a:prstGeom prst="rect">
              <a:avLst/>
            </a:prstGeom>
            <a:noFill/>
          </p:spPr>
          <p:txBody>
            <a:bodyPr wrap="square" rtlCol="0">
              <a:spAutoFit/>
            </a:bodyPr>
            <a:lstStyle/>
            <a:p>
              <a:pPr algn="ctr"/>
              <a:r>
                <a:rPr lang="en-US" sz="1400" dirty="0" err="1">
                  <a:solidFill>
                    <a:schemeClr val="bg1"/>
                  </a:solidFill>
                  <a:latin typeface="Times New Roman" panose="02020603050405020304" pitchFamily="18" charset="0"/>
                  <a:cs typeface="Times New Roman" panose="02020603050405020304" pitchFamily="18" charset="0"/>
                </a:rPr>
                <a:t>Intellektual</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va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ma’naviy</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tarbiya</a:t>
              </a:r>
              <a:r>
                <a:rPr lang="en-US" sz="1400" dirty="0">
                  <a:solidFill>
                    <a:schemeClr val="bg1"/>
                  </a:solidFill>
                  <a:latin typeface="Times New Roman" panose="02020603050405020304" pitchFamily="18" charset="0"/>
                  <a:cs typeface="Times New Roman" panose="02020603050405020304" pitchFamily="18" charset="0"/>
                </a:rPr>
                <a:t> </a:t>
              </a:r>
              <a:r>
                <a:rPr lang="en-US" sz="1400" dirty="0" err="1">
                  <a:solidFill>
                    <a:schemeClr val="bg1"/>
                  </a:solidFill>
                  <a:latin typeface="Times New Roman" panose="02020603050405020304" pitchFamily="18" charset="0"/>
                  <a:cs typeface="Times New Roman" panose="02020603050405020304" pitchFamily="18" charset="0"/>
                </a:rPr>
                <a:t>asoslari</a:t>
              </a:r>
              <a:r>
                <a:rPr lang="en-US" sz="1400" dirty="0">
                  <a:solidFill>
                    <a:schemeClr val="bg1"/>
                  </a:solidFill>
                  <a:latin typeface="Times New Roman" panose="02020603050405020304" pitchFamily="18" charset="0"/>
                  <a:cs typeface="Times New Roman" panose="02020603050405020304" pitchFamily="18" charset="0"/>
                </a:rPr>
                <a:t> </a:t>
              </a:r>
              <a:endParaRPr lang="ru-RU" sz="1400" dirty="0">
                <a:solidFill>
                  <a:schemeClr val="bg1"/>
                </a:solidFill>
                <a:latin typeface="Times New Roman" panose="02020603050405020304" pitchFamily="18" charset="0"/>
                <a:cs typeface="Times New Roman" panose="02020603050405020304" pitchFamily="18" charset="0"/>
              </a:endParaRPr>
            </a:p>
            <a:p>
              <a:pPr algn="ctr"/>
              <a:endParaRPr lang="ru-RU" sz="1400" dirty="0" smtClean="0">
                <a:solidFill>
                  <a:schemeClr val="bg1"/>
                </a:solidFill>
                <a:latin typeface="Times New Roman" panose="02020603050405020304" pitchFamily="18" charset="0"/>
                <a:cs typeface="Times New Roman" panose="02020603050405020304" pitchFamily="18" charset="0"/>
              </a:endParaRPr>
            </a:p>
          </p:txBody>
        </p:sp>
        <p:sp>
          <p:nvSpPr>
            <p:cNvPr id="21" name="TextBox 20"/>
            <p:cNvSpPr txBox="1"/>
            <p:nvPr/>
          </p:nvSpPr>
          <p:spPr>
            <a:xfrm>
              <a:off x="3693524" y="2552233"/>
              <a:ext cx="430887" cy="1120296"/>
            </a:xfrm>
            <a:prstGeom prst="rect">
              <a:avLst/>
            </a:prstGeom>
            <a:noFill/>
          </p:spPr>
          <p:txBody>
            <a:bodyPr vert="vert270" wrap="square" rtlCol="0">
              <a:spAutoFit/>
            </a:bodyPr>
            <a:lstStyle/>
            <a:p>
              <a:r>
                <a:rPr lang="en-US" sz="1600" dirty="0" err="1">
                  <a:solidFill>
                    <a:schemeClr val="bg1"/>
                  </a:solidFill>
                  <a:latin typeface="Times New Roman" panose="02020603050405020304" pitchFamily="18" charset="0"/>
                  <a:cs typeface="Times New Roman" panose="02020603050405020304" pitchFamily="18" charset="0"/>
                </a:rPr>
                <a:t>S</a:t>
              </a:r>
              <a:r>
                <a:rPr lang="en-US" sz="1600" dirty="0" err="1" smtClean="0">
                  <a:solidFill>
                    <a:schemeClr val="bg1"/>
                  </a:solidFill>
                  <a:latin typeface="Times New Roman" panose="02020603050405020304" pitchFamily="18" charset="0"/>
                  <a:cs typeface="Times New Roman" panose="02020603050405020304" pitchFamily="18" charset="0"/>
                </a:rPr>
                <a:t>emestr</a:t>
              </a:r>
              <a:endParaRPr lang="ru-RU" sz="1600" dirty="0" smtClean="0">
                <a:solidFill>
                  <a:schemeClr val="bg1"/>
                </a:solidFill>
                <a:latin typeface="Times New Roman" panose="02020603050405020304" pitchFamily="18" charset="0"/>
                <a:cs typeface="Times New Roman" panose="02020603050405020304" pitchFamily="18" charset="0"/>
              </a:endParaRPr>
            </a:p>
          </p:txBody>
        </p:sp>
        <p:sp>
          <p:nvSpPr>
            <p:cNvPr id="22" name="TextBox 21"/>
            <p:cNvSpPr txBox="1"/>
            <p:nvPr/>
          </p:nvSpPr>
          <p:spPr>
            <a:xfrm>
              <a:off x="3693524" y="4794069"/>
              <a:ext cx="355962" cy="369332"/>
            </a:xfrm>
            <a:prstGeom prst="rect">
              <a:avLst/>
            </a:prstGeom>
            <a:noFill/>
          </p:spPr>
          <p:txBody>
            <a:bodyPr wrap="square" rtlCol="0">
              <a:spAutoFit/>
            </a:bodyPr>
            <a:lstStyle/>
            <a:p>
              <a:r>
                <a:rPr lang="en-US" dirty="0" smtClean="0">
                  <a:solidFill>
                    <a:schemeClr val="bg1"/>
                  </a:solidFill>
                  <a:latin typeface="Times New Roman" panose="02020603050405020304" pitchFamily="18" charset="0"/>
                  <a:cs typeface="Times New Roman" panose="02020603050405020304" pitchFamily="18" charset="0"/>
                </a:rPr>
                <a:t>1</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23" name="TextBox 22"/>
            <p:cNvSpPr txBox="1"/>
            <p:nvPr/>
          </p:nvSpPr>
          <p:spPr>
            <a:xfrm>
              <a:off x="6701957" y="2174733"/>
              <a:ext cx="430887" cy="1875296"/>
            </a:xfrm>
            <a:prstGeom prst="rect">
              <a:avLst/>
            </a:prstGeom>
            <a:noFill/>
          </p:spPr>
          <p:txBody>
            <a:bodyPr vert="vert270" wrap="square" rtlCol="0">
              <a:spAutoFit/>
            </a:bodyPr>
            <a:lstStyle/>
            <a:p>
              <a:r>
                <a:rPr lang="en-US" sz="1600" dirty="0" smtClean="0">
                  <a:solidFill>
                    <a:schemeClr val="bg1"/>
                  </a:solidFill>
                  <a:latin typeface="Times New Roman" panose="02020603050405020304" pitchFamily="18" charset="0"/>
                  <a:cs typeface="Times New Roman" panose="02020603050405020304" pitchFamily="18" charset="0"/>
                </a:rPr>
                <a:t>ECTS – </a:t>
              </a:r>
              <a:r>
                <a:rPr lang="en-US" sz="1600" dirty="0" err="1" smtClean="0">
                  <a:solidFill>
                    <a:schemeClr val="bg1"/>
                  </a:solidFill>
                  <a:latin typeface="Times New Roman" panose="02020603050405020304" pitchFamily="18" charset="0"/>
                  <a:cs typeface="Times New Roman" panose="02020603050405020304" pitchFamily="18" charset="0"/>
                </a:rPr>
                <a:t>Kreditlar</a:t>
              </a:r>
              <a:endParaRPr lang="en-US" sz="1600" dirty="0" smtClean="0">
                <a:solidFill>
                  <a:schemeClr val="bg1"/>
                </a:solidFill>
                <a:latin typeface="Times New Roman" panose="02020603050405020304" pitchFamily="18" charset="0"/>
                <a:cs typeface="Times New Roman" panose="02020603050405020304" pitchFamily="18" charset="0"/>
              </a:endParaRPr>
            </a:p>
          </p:txBody>
        </p:sp>
        <p:sp>
          <p:nvSpPr>
            <p:cNvPr id="24" name="TextBox 23"/>
            <p:cNvSpPr txBox="1"/>
            <p:nvPr/>
          </p:nvSpPr>
          <p:spPr>
            <a:xfrm>
              <a:off x="7485017" y="1828800"/>
              <a:ext cx="430887" cy="2429691"/>
            </a:xfrm>
            <a:prstGeom prst="rect">
              <a:avLst/>
            </a:prstGeom>
            <a:noFill/>
          </p:spPr>
          <p:txBody>
            <a:bodyPr vert="vert270" wrap="square" rtlCol="0">
              <a:spAutoFit/>
            </a:bodyPr>
            <a:lstStyle/>
            <a:p>
              <a:r>
                <a:rPr lang="en-US" sz="1600" dirty="0" err="1" smtClean="0">
                  <a:solidFill>
                    <a:schemeClr val="bg1"/>
                  </a:solidFill>
                  <a:latin typeface="Times New Roman" panose="02020603050405020304" pitchFamily="18" charset="0"/>
                  <a:cs typeface="Times New Roman" panose="02020603050405020304" pitchFamily="18" charset="0"/>
                </a:rPr>
                <a:t>Haftalik</a:t>
              </a: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dars</a:t>
              </a: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sosatlari</a:t>
              </a:r>
              <a:endParaRPr lang="ru-RU" sz="1600" dirty="0" smtClean="0">
                <a:solidFill>
                  <a:schemeClr val="bg1"/>
                </a:solidFill>
                <a:latin typeface="Times New Roman" panose="02020603050405020304" pitchFamily="18" charset="0"/>
                <a:cs typeface="Times New Roman" panose="02020603050405020304" pitchFamily="18" charset="0"/>
              </a:endParaRPr>
            </a:p>
          </p:txBody>
        </p:sp>
        <p:sp>
          <p:nvSpPr>
            <p:cNvPr id="67" name="TextBox 66"/>
            <p:cNvSpPr txBox="1"/>
            <p:nvPr/>
          </p:nvSpPr>
          <p:spPr>
            <a:xfrm>
              <a:off x="8316465" y="1816398"/>
              <a:ext cx="677108" cy="2525177"/>
            </a:xfrm>
            <a:prstGeom prst="rect">
              <a:avLst/>
            </a:prstGeom>
            <a:noFill/>
          </p:spPr>
          <p:txBody>
            <a:bodyPr vert="vert270" wrap="square" rtlCol="0">
              <a:spAutoFit/>
            </a:bodyPr>
            <a:lstStyle/>
            <a:p>
              <a:pPr algn="ctr"/>
              <a:r>
                <a:rPr lang="en-US" sz="1600" dirty="0" err="1" smtClean="0">
                  <a:solidFill>
                    <a:schemeClr val="bg1"/>
                  </a:solidFill>
                  <a:latin typeface="Times New Roman" panose="02020603050405020304" pitchFamily="18" charset="0"/>
                  <a:cs typeface="Times New Roman" panose="02020603050405020304" pitchFamily="18" charset="0"/>
                </a:rPr>
                <a:t>Auditoriya</a:t>
              </a: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mashg‘ulotlari</a:t>
              </a: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soat</a:t>
              </a:r>
              <a:r>
                <a:rPr lang="en-US" sz="1600" dirty="0" smtClean="0">
                  <a:solidFill>
                    <a:schemeClr val="bg1"/>
                  </a:solidFill>
                  <a:latin typeface="Times New Roman" panose="02020603050405020304" pitchFamily="18" charset="0"/>
                  <a:cs typeface="Times New Roman" panose="02020603050405020304" pitchFamily="18" charset="0"/>
                </a:rPr>
                <a:t>)</a:t>
              </a:r>
              <a:endParaRPr lang="ru-RU" sz="1600" dirty="0" smtClean="0">
                <a:solidFill>
                  <a:schemeClr val="bg1"/>
                </a:solidFill>
                <a:latin typeface="Times New Roman" panose="02020603050405020304" pitchFamily="18" charset="0"/>
                <a:cs typeface="Times New Roman" panose="02020603050405020304" pitchFamily="18" charset="0"/>
              </a:endParaRPr>
            </a:p>
          </p:txBody>
        </p:sp>
        <p:sp>
          <p:nvSpPr>
            <p:cNvPr id="68" name="TextBox 67"/>
            <p:cNvSpPr txBox="1"/>
            <p:nvPr/>
          </p:nvSpPr>
          <p:spPr>
            <a:xfrm>
              <a:off x="9463052" y="1878189"/>
              <a:ext cx="677108" cy="2525177"/>
            </a:xfrm>
            <a:prstGeom prst="rect">
              <a:avLst/>
            </a:prstGeom>
            <a:noFill/>
          </p:spPr>
          <p:txBody>
            <a:bodyPr vert="vert270" wrap="square" rtlCol="0">
              <a:spAutoFit/>
            </a:bodyPr>
            <a:lstStyle/>
            <a:p>
              <a:pPr algn="ctr"/>
              <a:r>
                <a:rPr lang="en-US" sz="1600" dirty="0" err="1" smtClean="0">
                  <a:solidFill>
                    <a:schemeClr val="bg1"/>
                  </a:solidFill>
                  <a:latin typeface="Times New Roman" panose="02020603050405020304" pitchFamily="18" charset="0"/>
                  <a:cs typeface="Times New Roman" panose="02020603050405020304" pitchFamily="18" charset="0"/>
                </a:rPr>
                <a:t>Mustaqil</a:t>
              </a: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ta’lim</a:t>
              </a:r>
              <a:endParaRPr lang="en-US" sz="1600" dirty="0" smtClean="0">
                <a:solidFill>
                  <a:schemeClr val="bg1"/>
                </a:solidFill>
                <a:latin typeface="Times New Roman" panose="02020603050405020304" pitchFamily="18" charset="0"/>
                <a:cs typeface="Times New Roman" panose="02020603050405020304" pitchFamily="18" charset="0"/>
              </a:endParaRPr>
            </a:p>
            <a:p>
              <a:pPr algn="ct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soat</a:t>
              </a:r>
              <a:r>
                <a:rPr lang="en-US" sz="1600" dirty="0" smtClean="0">
                  <a:solidFill>
                    <a:schemeClr val="bg1"/>
                  </a:solidFill>
                  <a:latin typeface="Times New Roman" panose="02020603050405020304" pitchFamily="18" charset="0"/>
                  <a:cs typeface="Times New Roman" panose="02020603050405020304" pitchFamily="18" charset="0"/>
                </a:rPr>
                <a:t>)</a:t>
              </a:r>
              <a:endParaRPr lang="ru-RU" sz="1600" dirty="0" smtClean="0">
                <a:solidFill>
                  <a:schemeClr val="bg1"/>
                </a:solidFill>
                <a:latin typeface="Times New Roman" panose="02020603050405020304" pitchFamily="18" charset="0"/>
                <a:cs typeface="Times New Roman" panose="02020603050405020304" pitchFamily="18" charset="0"/>
              </a:endParaRPr>
            </a:p>
          </p:txBody>
        </p:sp>
        <p:sp>
          <p:nvSpPr>
            <p:cNvPr id="69" name="TextBox 68"/>
            <p:cNvSpPr txBox="1"/>
            <p:nvPr/>
          </p:nvSpPr>
          <p:spPr>
            <a:xfrm>
              <a:off x="10714399" y="1811690"/>
              <a:ext cx="677108" cy="2525177"/>
            </a:xfrm>
            <a:prstGeom prst="rect">
              <a:avLst/>
            </a:prstGeom>
            <a:noFill/>
          </p:spPr>
          <p:txBody>
            <a:bodyPr vert="vert270" wrap="square" rtlCol="0">
              <a:spAutoFit/>
            </a:bodyPr>
            <a:lstStyle/>
            <a:p>
              <a:pPr algn="ctr"/>
              <a:r>
                <a:rPr lang="en-US" sz="1600" dirty="0" smtClean="0">
                  <a:solidFill>
                    <a:schemeClr val="bg1"/>
                  </a:solidFill>
                  <a:latin typeface="Times New Roman" panose="02020603050405020304" pitchFamily="18" charset="0"/>
                  <a:cs typeface="Times New Roman" panose="02020603050405020304" pitchFamily="18" charset="0"/>
                </a:rPr>
                <a:t>Jami </a:t>
              </a:r>
              <a:r>
                <a:rPr lang="en-US" sz="1600" dirty="0" err="1" smtClean="0">
                  <a:solidFill>
                    <a:schemeClr val="bg1"/>
                  </a:solidFill>
                  <a:latin typeface="Times New Roman" panose="02020603050405020304" pitchFamily="18" charset="0"/>
                  <a:cs typeface="Times New Roman" panose="02020603050405020304" pitchFamily="18" charset="0"/>
                </a:rPr>
                <a:t>yuklama</a:t>
              </a:r>
              <a:endParaRPr lang="en-US" sz="1600" dirty="0" smtClean="0">
                <a:solidFill>
                  <a:schemeClr val="bg1"/>
                </a:solidFill>
                <a:latin typeface="Times New Roman" panose="02020603050405020304" pitchFamily="18" charset="0"/>
                <a:cs typeface="Times New Roman" panose="02020603050405020304" pitchFamily="18" charset="0"/>
              </a:endParaRPr>
            </a:p>
            <a:p>
              <a:pPr algn="ct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soat</a:t>
              </a:r>
              <a:r>
                <a:rPr lang="en-US" sz="1600" dirty="0" smtClean="0">
                  <a:solidFill>
                    <a:schemeClr val="bg1"/>
                  </a:solidFill>
                  <a:latin typeface="Times New Roman" panose="02020603050405020304" pitchFamily="18" charset="0"/>
                  <a:cs typeface="Times New Roman" panose="02020603050405020304" pitchFamily="18" charset="0"/>
                </a:rPr>
                <a:t>)</a:t>
              </a:r>
              <a:endParaRPr lang="ru-RU" sz="1600" dirty="0" smtClean="0">
                <a:solidFill>
                  <a:schemeClr val="bg1"/>
                </a:solidFill>
                <a:latin typeface="Times New Roman" panose="02020603050405020304" pitchFamily="18" charset="0"/>
                <a:cs typeface="Times New Roman" panose="02020603050405020304" pitchFamily="18" charset="0"/>
              </a:endParaRPr>
            </a:p>
          </p:txBody>
        </p:sp>
        <p:sp>
          <p:nvSpPr>
            <p:cNvPr id="70" name="TextBox 69"/>
            <p:cNvSpPr txBox="1"/>
            <p:nvPr/>
          </p:nvSpPr>
          <p:spPr>
            <a:xfrm>
              <a:off x="6739419" y="4776973"/>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6</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1" name="TextBox 70"/>
            <p:cNvSpPr txBox="1"/>
            <p:nvPr/>
          </p:nvSpPr>
          <p:spPr>
            <a:xfrm>
              <a:off x="7583149" y="4751713"/>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6</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2" name="TextBox 71"/>
            <p:cNvSpPr txBox="1"/>
            <p:nvPr/>
          </p:nvSpPr>
          <p:spPr>
            <a:xfrm>
              <a:off x="6760457" y="5483909"/>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6</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3" name="TextBox 72"/>
            <p:cNvSpPr txBox="1"/>
            <p:nvPr/>
          </p:nvSpPr>
          <p:spPr>
            <a:xfrm>
              <a:off x="7601821" y="5475349"/>
              <a:ext cx="355962"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6</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4" name="TextBox 73"/>
            <p:cNvSpPr txBox="1"/>
            <p:nvPr/>
          </p:nvSpPr>
          <p:spPr>
            <a:xfrm>
              <a:off x="8408009" y="4751713"/>
              <a:ext cx="585173" cy="369332"/>
            </a:xfrm>
            <a:prstGeom prst="rect">
              <a:avLst/>
            </a:prstGeom>
            <a:noFill/>
          </p:spPr>
          <p:txBody>
            <a:bodyPr wrap="square" rtlCol="0">
              <a:spAutoFit/>
            </a:bodyPr>
            <a:lstStyle/>
            <a:p>
              <a:r>
                <a:rPr lang="en-US" dirty="0" smtClean="0">
                  <a:solidFill>
                    <a:schemeClr val="bg1"/>
                  </a:solidFill>
                  <a:latin typeface="Times New Roman" panose="02020603050405020304" pitchFamily="18" charset="0"/>
                  <a:cs typeface="Times New Roman" panose="02020603050405020304" pitchFamily="18" charset="0"/>
                </a:rPr>
                <a:t>60</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5" name="TextBox 74"/>
            <p:cNvSpPr txBox="1"/>
            <p:nvPr/>
          </p:nvSpPr>
          <p:spPr>
            <a:xfrm>
              <a:off x="8429074" y="5475349"/>
              <a:ext cx="585173" cy="369332"/>
            </a:xfrm>
            <a:prstGeom prst="rect">
              <a:avLst/>
            </a:prstGeom>
            <a:noFill/>
          </p:spPr>
          <p:txBody>
            <a:bodyPr wrap="square" rtlCol="0">
              <a:spAutoFit/>
            </a:bodyPr>
            <a:lstStyle/>
            <a:p>
              <a:r>
                <a:rPr lang="en-US" dirty="0" smtClean="0">
                  <a:solidFill>
                    <a:schemeClr val="bg1"/>
                  </a:solidFill>
                  <a:latin typeface="Times New Roman" panose="02020603050405020304" pitchFamily="18" charset="0"/>
                  <a:cs typeface="Times New Roman" panose="02020603050405020304" pitchFamily="18" charset="0"/>
                </a:rPr>
                <a:t>60</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6" name="TextBox 75"/>
            <p:cNvSpPr txBox="1"/>
            <p:nvPr/>
          </p:nvSpPr>
          <p:spPr>
            <a:xfrm>
              <a:off x="9509019" y="4787777"/>
              <a:ext cx="58517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9</a:t>
              </a:r>
              <a:r>
                <a:rPr lang="en-US" dirty="0" smtClean="0">
                  <a:solidFill>
                    <a:schemeClr val="bg1"/>
                  </a:solidFill>
                  <a:latin typeface="Times New Roman" panose="02020603050405020304" pitchFamily="18" charset="0"/>
                  <a:cs typeface="Times New Roman" panose="02020603050405020304" pitchFamily="18" charset="0"/>
                </a:rPr>
                <a:t>0</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7" name="TextBox 76"/>
            <p:cNvSpPr txBox="1"/>
            <p:nvPr/>
          </p:nvSpPr>
          <p:spPr>
            <a:xfrm>
              <a:off x="9512402" y="5475349"/>
              <a:ext cx="585173" cy="369332"/>
            </a:xfrm>
            <a:prstGeom prst="rect">
              <a:avLst/>
            </a:prstGeom>
            <a:noFill/>
          </p:spPr>
          <p:txBody>
            <a:bodyPr wrap="square" rtlCol="0">
              <a:spAutoFit/>
            </a:bodyPr>
            <a:lstStyle/>
            <a:p>
              <a:r>
                <a:rPr lang="en-US" dirty="0">
                  <a:solidFill>
                    <a:schemeClr val="bg1"/>
                  </a:solidFill>
                  <a:latin typeface="Times New Roman" panose="02020603050405020304" pitchFamily="18" charset="0"/>
                  <a:cs typeface="Times New Roman" panose="02020603050405020304" pitchFamily="18" charset="0"/>
                </a:rPr>
                <a:t>9</a:t>
              </a:r>
              <a:r>
                <a:rPr lang="en-US" dirty="0" smtClean="0">
                  <a:solidFill>
                    <a:schemeClr val="bg1"/>
                  </a:solidFill>
                  <a:latin typeface="Times New Roman" panose="02020603050405020304" pitchFamily="18" charset="0"/>
                  <a:cs typeface="Times New Roman" panose="02020603050405020304" pitchFamily="18" charset="0"/>
                </a:rPr>
                <a:t>0</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8" name="TextBox 77"/>
            <p:cNvSpPr txBox="1"/>
            <p:nvPr/>
          </p:nvSpPr>
          <p:spPr>
            <a:xfrm>
              <a:off x="10758752" y="4806338"/>
              <a:ext cx="585173" cy="369332"/>
            </a:xfrm>
            <a:prstGeom prst="rect">
              <a:avLst/>
            </a:prstGeom>
            <a:noFill/>
          </p:spPr>
          <p:txBody>
            <a:bodyPr wrap="square" rtlCol="0">
              <a:spAutoFit/>
            </a:bodyPr>
            <a:lstStyle/>
            <a:p>
              <a:r>
                <a:rPr lang="en-US" dirty="0" smtClean="0">
                  <a:solidFill>
                    <a:schemeClr val="bg1"/>
                  </a:solidFill>
                  <a:latin typeface="Times New Roman" panose="02020603050405020304" pitchFamily="18" charset="0"/>
                  <a:cs typeface="Times New Roman" panose="02020603050405020304" pitchFamily="18" charset="0"/>
                </a:rPr>
                <a:t>150</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79" name="TextBox 78"/>
            <p:cNvSpPr txBox="1"/>
            <p:nvPr/>
          </p:nvSpPr>
          <p:spPr>
            <a:xfrm>
              <a:off x="10786452" y="5485158"/>
              <a:ext cx="585173" cy="369332"/>
            </a:xfrm>
            <a:prstGeom prst="rect">
              <a:avLst/>
            </a:prstGeom>
            <a:noFill/>
          </p:spPr>
          <p:txBody>
            <a:bodyPr wrap="square" rtlCol="0">
              <a:spAutoFit/>
            </a:bodyPr>
            <a:lstStyle/>
            <a:p>
              <a:r>
                <a:rPr lang="en-US" dirty="0" smtClean="0">
                  <a:solidFill>
                    <a:schemeClr val="bg1"/>
                  </a:solidFill>
                  <a:latin typeface="Times New Roman" panose="02020603050405020304" pitchFamily="18" charset="0"/>
                  <a:cs typeface="Times New Roman" panose="02020603050405020304" pitchFamily="18" charset="0"/>
                </a:rPr>
                <a:t>150</a:t>
              </a:r>
              <a:endParaRPr lang="ru-RU" dirty="0" smtClean="0">
                <a:solidFill>
                  <a:schemeClr val="bg1"/>
                </a:solidFill>
                <a:latin typeface="Times New Roman" panose="02020603050405020304" pitchFamily="18" charset="0"/>
                <a:cs typeface="Times New Roman" panose="02020603050405020304" pitchFamily="18" charset="0"/>
              </a:endParaRPr>
            </a:p>
          </p:txBody>
        </p:sp>
        <p:sp>
          <p:nvSpPr>
            <p:cNvPr id="80" name="TextBox 79"/>
            <p:cNvSpPr txBox="1"/>
            <p:nvPr/>
          </p:nvSpPr>
          <p:spPr>
            <a:xfrm>
              <a:off x="5058888" y="5475349"/>
              <a:ext cx="734920" cy="369332"/>
            </a:xfrm>
            <a:prstGeom prst="rect">
              <a:avLst/>
            </a:prstGeom>
            <a:noFill/>
          </p:spPr>
          <p:txBody>
            <a:bodyPr wrap="square" rtlCol="0">
              <a:spAutoFit/>
            </a:bodyPr>
            <a:lstStyle/>
            <a:p>
              <a:r>
                <a:rPr lang="en-US" dirty="0" smtClean="0">
                  <a:solidFill>
                    <a:schemeClr val="bg1"/>
                  </a:solidFill>
                  <a:latin typeface="Times New Roman" panose="02020603050405020304" pitchFamily="18" charset="0"/>
                  <a:cs typeface="Times New Roman" panose="02020603050405020304" pitchFamily="18" charset="0"/>
                </a:rPr>
                <a:t>Jami</a:t>
              </a:r>
              <a:endParaRPr lang="ru-RU" dirty="0" smtClean="0">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16824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63"/>
                                        </p:tgtEl>
                                        <p:attrNameLst>
                                          <p:attrName>style.visibility</p:attrName>
                                        </p:attrNameLst>
                                      </p:cBhvr>
                                      <p:to>
                                        <p:strVal val="visible"/>
                                      </p:to>
                                    </p:set>
                                    <p:animEffect transition="in" filter="wipe(left)">
                                      <p:cBhvr>
                                        <p:cTn id="7" dur="25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FEC56-4C55-B8D8-9FBB-065440C2165E}"/>
              </a:ext>
            </a:extLst>
          </p:cNvPr>
          <p:cNvSpPr>
            <a:spLocks noGrp="1"/>
          </p:cNvSpPr>
          <p:nvPr>
            <p:ph type="title"/>
          </p:nvPr>
        </p:nvSpPr>
        <p:spPr>
          <a:xfrm>
            <a:off x="1271997" y="121919"/>
            <a:ext cx="10027376" cy="708583"/>
          </a:xfrm>
        </p:spPr>
        <p:txBody>
          <a:bodyPr/>
          <a:lstStyle/>
          <a:p>
            <a:r>
              <a:rPr lang="en-US" sz="2200" dirty="0" smtClean="0">
                <a:solidFill>
                  <a:schemeClr val="tx1"/>
                </a:solidFill>
              </a:rPr>
              <a:t>“</a:t>
            </a:r>
            <a:r>
              <a:rPr lang="en-US" sz="2200" dirty="0">
                <a:solidFill>
                  <a:schemeClr val="tx1"/>
                </a:solidFill>
                <a:latin typeface="Times New Roman" panose="02020603050405020304" pitchFamily="18" charset="0"/>
                <a:cs typeface="Times New Roman" panose="02020603050405020304" pitchFamily="18" charset="0"/>
              </a:rPr>
              <a:t>INTELLEKTUAL VA MA’NAVIY TARBIYA ASOSLARI</a:t>
            </a:r>
            <a:r>
              <a:rPr lang="en-US" sz="2200" dirty="0" smtClean="0">
                <a:solidFill>
                  <a:schemeClr val="tx1"/>
                </a:solidFill>
              </a:rPr>
              <a:t>” </a:t>
            </a:r>
            <a:r>
              <a:rPr lang="en-US" sz="2200" dirty="0">
                <a:solidFill>
                  <a:schemeClr val="tx1"/>
                </a:solidFill>
              </a:rPr>
              <a:t>FANINI O‘QITISHDAN MAQSAD </a:t>
            </a:r>
            <a:endParaRPr lang="en-US" sz="2200" dirty="0">
              <a:solidFill>
                <a:schemeClr val="tx1"/>
              </a:solidFill>
            </a:endParaRPr>
          </a:p>
        </p:txBody>
      </p:sp>
      <p:sp>
        <p:nvSpPr>
          <p:cNvPr id="4107" name="Rectangle 4106">
            <a:extLst>
              <a:ext uri="{FF2B5EF4-FFF2-40B4-BE49-F238E27FC236}">
                <a16:creationId xmlns:a16="http://schemas.microsoft.com/office/drawing/2014/main" id="{1024D26E-CE93-DF77-A24B-C0E618F6715D}"/>
              </a:ext>
            </a:extLst>
          </p:cNvPr>
          <p:cNvSpPr/>
          <p:nvPr/>
        </p:nvSpPr>
        <p:spPr bwMode="auto">
          <a:xfrm>
            <a:off x="1593668" y="1598681"/>
            <a:ext cx="10058400" cy="4593114"/>
          </a:xfrm>
          <a:prstGeom prst="rect">
            <a:avLst/>
          </a:prstGeom>
          <a:solidFill>
            <a:schemeClr val="accent3">
              <a:lumMod val="75000"/>
            </a:schemeClr>
          </a:solidFill>
          <a:ln>
            <a:noFill/>
          </a:ln>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sp>
        <p:nvSpPr>
          <p:cNvPr id="4097" name="TextBox 4096">
            <a:extLst>
              <a:ext uri="{FF2B5EF4-FFF2-40B4-BE49-F238E27FC236}">
                <a16:creationId xmlns:a16="http://schemas.microsoft.com/office/drawing/2014/main" id="{2B5705B8-0CD5-93CF-CF40-D3E2BE6C35A9}"/>
              </a:ext>
            </a:extLst>
          </p:cNvPr>
          <p:cNvSpPr txBox="1"/>
          <p:nvPr/>
        </p:nvSpPr>
        <p:spPr>
          <a:xfrm>
            <a:off x="2027798" y="1910079"/>
            <a:ext cx="8997254" cy="3970318"/>
          </a:xfrm>
          <a:prstGeom prst="rect">
            <a:avLst/>
          </a:prstGeom>
          <a:noFill/>
        </p:spPr>
        <p:txBody>
          <a:bodyPr wrap="square">
            <a:spAutoFit/>
          </a:bodyPr>
          <a:lstStyle/>
          <a:p>
            <a:pPr algn="just"/>
            <a:r>
              <a:rPr lang="en-US" sz="2800" dirty="0" smtClean="0">
                <a:latin typeface="Times New Roman" panose="02020603050405020304" pitchFamily="18" charset="0"/>
                <a:cs typeface="Times New Roman" panose="02020603050405020304" pitchFamily="18" charset="0"/>
              </a:rPr>
              <a:t>        </a:t>
            </a:r>
            <a:r>
              <a:rPr lang="uz-Cyrl-UZ" sz="2800" dirty="0" smtClean="0">
                <a:latin typeface="Times New Roman" panose="02020603050405020304" pitchFamily="18" charset="0"/>
                <a:cs typeface="Times New Roman" panose="02020603050405020304" pitchFamily="18" charset="0"/>
              </a:rPr>
              <a:t>“</a:t>
            </a:r>
            <a:r>
              <a:rPr lang="uz-Cyrl-UZ" sz="2800" dirty="0">
                <a:latin typeface="Times New Roman" panose="02020603050405020304" pitchFamily="18" charset="0"/>
                <a:cs typeface="Times New Roman" panose="02020603050405020304" pitchFamily="18" charset="0"/>
              </a:rPr>
              <a:t>Intellektual va ma’naviy tarbiya asoslari” fanini o‘qitishdan maqsad talabalarga kundalik etiket qoidalarini o‘rgatish, jamoat joylarida o‘zini tutish bundan tashqari noqulay vaziyatlardan qanday chiqib ketish kabi ko‘niklamar o‘rgatiladi. Bundan tashqari kiyinish madaniyati, jamoat joylarida muloqot etiketi va jamoat joylarida kiyinish madaniyati bilimlariga ega bo‘lishi mumkin. Xususan</a:t>
            </a:r>
            <a:r>
              <a:rPr lang="en-US" sz="2800" dirty="0">
                <a:latin typeface="Times New Roman" panose="02020603050405020304" pitchFamily="18" charset="0"/>
                <a:cs typeface="Times New Roman" panose="02020603050405020304" pitchFamily="18" charset="0"/>
              </a:rPr>
              <a:t>,</a:t>
            </a:r>
            <a:r>
              <a:rPr lang="uz-Cyrl-UZ" sz="2800" dirty="0">
                <a:latin typeface="Times New Roman" panose="02020603050405020304" pitchFamily="18" charset="0"/>
                <a:cs typeface="Times New Roman" panose="02020603050405020304" pitchFamily="18" charset="0"/>
              </a:rPr>
              <a:t> rasmiy joylarga kiyinish va rasmiy murojaatlar qilish </a:t>
            </a:r>
            <a:r>
              <a:rPr lang="en-US" sz="2800" dirty="0" err="1">
                <a:latin typeface="Times New Roman" panose="02020603050405020304" pitchFamily="18" charset="0"/>
                <a:cs typeface="Times New Roman" panose="02020603050405020304" pitchFamily="18" charset="0"/>
              </a:rPr>
              <a:t>bilimlarini</a:t>
            </a:r>
            <a:r>
              <a:rPr lang="en-US" sz="2800" dirty="0">
                <a:latin typeface="Times New Roman" panose="02020603050405020304" pitchFamily="18" charset="0"/>
                <a:cs typeface="Times New Roman" panose="02020603050405020304" pitchFamily="18" charset="0"/>
              </a:rPr>
              <a:t> ham </a:t>
            </a:r>
            <a:r>
              <a:rPr lang="en-US" sz="2800" dirty="0" err="1">
                <a:latin typeface="Times New Roman" panose="02020603050405020304" pitchFamily="18" charset="0"/>
                <a:cs typeface="Times New Roman" panose="02020603050405020304" pitchFamily="18" charset="0"/>
              </a:rPr>
              <a:t>egallashadi</a:t>
            </a:r>
            <a:r>
              <a:rPr lang="en-US" sz="2800" dirty="0">
                <a:latin typeface="Times New Roman" panose="02020603050405020304" pitchFamily="18" charset="0"/>
                <a:cs typeface="Times New Roman" panose="02020603050405020304" pitchFamily="18" charset="0"/>
              </a:rPr>
              <a:t>.</a:t>
            </a:r>
            <a:endParaRPr lang="en-US" sz="2800" dirty="0">
              <a:solidFill>
                <a:schemeClr val="accent1"/>
              </a:solidFill>
              <a:latin typeface="Times New Roman" panose="02020603050405020304" pitchFamily="18" charset="0"/>
              <a:ea typeface="Jomolhari" panose="01010100010101010101" pitchFamily="2" charset="0"/>
              <a:cs typeface="Times New Roman" panose="02020603050405020304" pitchFamily="18" charset="0"/>
            </a:endParaRPr>
          </a:p>
        </p:txBody>
      </p:sp>
    </p:spTree>
    <p:extLst>
      <p:ext uri="{BB962C8B-B14F-4D97-AF65-F5344CB8AC3E}">
        <p14:creationId xmlns:p14="http://schemas.microsoft.com/office/powerpoint/2010/main" val="671965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107"/>
                                        </p:tgtEl>
                                        <p:attrNameLst>
                                          <p:attrName>style.visibility</p:attrName>
                                        </p:attrNameLst>
                                      </p:cBhvr>
                                      <p:to>
                                        <p:strVal val="visible"/>
                                      </p:to>
                                    </p:set>
                                    <p:animEffect transition="in" filter="barn(outVertical)">
                                      <p:cBhvr>
                                        <p:cTn id="7" dur="500"/>
                                        <p:tgtEl>
                                          <p:spTgt spid="410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097"/>
                                        </p:tgtEl>
                                        <p:attrNameLst>
                                          <p:attrName>style.visibility</p:attrName>
                                        </p:attrNameLst>
                                      </p:cBhvr>
                                      <p:to>
                                        <p:strVal val="visible"/>
                                      </p:to>
                                    </p:set>
                                    <p:animEffect transition="in" filter="fade">
                                      <p:cBhvr>
                                        <p:cTn id="11" dur="500"/>
                                        <p:tgtEl>
                                          <p:spTgt spid="40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7" grpId="0" animBg="1"/>
      <p:bldP spid="409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AFF4451-9359-60C2-16F6-F9B902618BAE}"/>
              </a:ext>
            </a:extLst>
          </p:cNvPr>
          <p:cNvSpPr>
            <a:spLocks noGrp="1"/>
          </p:cNvSpPr>
          <p:nvPr>
            <p:ph type="title"/>
          </p:nvPr>
        </p:nvSpPr>
        <p:spPr>
          <a:xfrm>
            <a:off x="1173863" y="255579"/>
            <a:ext cx="9982284" cy="577954"/>
          </a:xfrm>
        </p:spPr>
        <p:txBody>
          <a:bodyPr/>
          <a:lstStyle/>
          <a:p>
            <a:r>
              <a:rPr lang="en-US" sz="2400" dirty="0"/>
              <a:t>FANNI O‘QITISHDAN KUTILAYOTGAN NATIJALAR</a:t>
            </a:r>
            <a:endParaRPr lang="en-US" sz="2400" dirty="0"/>
          </a:p>
        </p:txBody>
      </p:sp>
      <p:grpSp>
        <p:nvGrpSpPr>
          <p:cNvPr id="6" name="Group 5">
            <a:extLst>
              <a:ext uri="{FF2B5EF4-FFF2-40B4-BE49-F238E27FC236}">
                <a16:creationId xmlns:a16="http://schemas.microsoft.com/office/drawing/2014/main" id="{BDA9CB80-7A76-97D9-1FE1-187DF69B06FE}"/>
              </a:ext>
            </a:extLst>
          </p:cNvPr>
          <p:cNvGrpSpPr/>
          <p:nvPr/>
        </p:nvGrpSpPr>
        <p:grpSpPr>
          <a:xfrm>
            <a:off x="769583" y="2850942"/>
            <a:ext cx="404280" cy="404280"/>
            <a:chOff x="746213" y="2107300"/>
            <a:chExt cx="404280" cy="404280"/>
          </a:xfrm>
        </p:grpSpPr>
        <p:sp>
          <p:nvSpPr>
            <p:cNvPr id="75" name="Diamond 74">
              <a:extLst>
                <a:ext uri="{FF2B5EF4-FFF2-40B4-BE49-F238E27FC236}">
                  <a16:creationId xmlns:a16="http://schemas.microsoft.com/office/drawing/2014/main" id="{89FA3BA3-ECC9-5F56-DD0A-7443DCBC2D09}"/>
                </a:ext>
              </a:extLst>
            </p:cNvPr>
            <p:cNvSpPr/>
            <p:nvPr/>
          </p:nvSpPr>
          <p:spPr bwMode="auto">
            <a:xfrm>
              <a:off x="746213" y="2107300"/>
              <a:ext cx="404280" cy="404280"/>
            </a:xfrm>
            <a:prstGeom prst="diamond">
              <a:avLst/>
            </a:prstGeom>
            <a:solidFill>
              <a:schemeClr val="accent3">
                <a:lumMod val="75000"/>
              </a:schemeClr>
            </a:solidFill>
            <a:ln>
              <a:noFill/>
            </a:ln>
            <a:effectLst>
              <a:outerShdw blurRad="114300" dist="139700" dir="5400000" algn="t" rotWithShape="0">
                <a:prstClr val="black">
                  <a:alpha val="7000"/>
                </a:prstClr>
              </a:outerShdw>
            </a:effectLst>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sp useBgFill="1">
          <p:nvSpPr>
            <p:cNvPr id="76" name="Diamond 75">
              <a:extLst>
                <a:ext uri="{FF2B5EF4-FFF2-40B4-BE49-F238E27FC236}">
                  <a16:creationId xmlns:a16="http://schemas.microsoft.com/office/drawing/2014/main" id="{2E35803B-0C47-1167-D630-0C353F14CF79}"/>
                </a:ext>
              </a:extLst>
            </p:cNvPr>
            <p:cNvSpPr/>
            <p:nvPr/>
          </p:nvSpPr>
          <p:spPr bwMode="auto">
            <a:xfrm>
              <a:off x="797117" y="2158204"/>
              <a:ext cx="302470" cy="302470"/>
            </a:xfrm>
            <a:prstGeom prst="diamond">
              <a:avLst/>
            </a:prstGeom>
            <a:ln>
              <a:noFill/>
            </a:ln>
            <a:effectLst/>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grpSp>
      <p:sp>
        <p:nvSpPr>
          <p:cNvPr id="79" name="TextBox 78">
            <a:extLst>
              <a:ext uri="{FF2B5EF4-FFF2-40B4-BE49-F238E27FC236}">
                <a16:creationId xmlns:a16="http://schemas.microsoft.com/office/drawing/2014/main" id="{046B772A-661D-0077-3322-8E0E4F5D9E40}"/>
              </a:ext>
            </a:extLst>
          </p:cNvPr>
          <p:cNvSpPr txBox="1"/>
          <p:nvPr/>
        </p:nvSpPr>
        <p:spPr>
          <a:xfrm>
            <a:off x="1383394" y="2729915"/>
            <a:ext cx="10138046" cy="830997"/>
          </a:xfrm>
          <a:prstGeom prst="rect">
            <a:avLst/>
          </a:prstGeom>
          <a:noFill/>
        </p:spPr>
        <p:txBody>
          <a:bodyPr wrap="square">
            <a:spAutoFit/>
          </a:bodyPr>
          <a:lstStyle>
            <a:defPPr>
              <a:defRPr lang="en-US"/>
            </a:defPPr>
            <a:lvl1pPr algn="ctr">
              <a:defRPr>
                <a:solidFill>
                  <a:schemeClr val="accent5">
                    <a:lumMod val="75000"/>
                  </a:schemeClr>
                </a:solidFill>
                <a:latin typeface="Georgia" panose="02040502050405020303" pitchFamily="18" charset="0"/>
                <a:ea typeface="Jomolhari" panose="01010100010101010101" pitchFamily="2" charset="0"/>
                <a:cs typeface="Jomolhari" panose="01010100010101010101" pitchFamily="2" charset="0"/>
              </a:defRPr>
            </a:lvl1pPr>
          </a:lstStyle>
          <a:p>
            <a:pPr lvl="0" algn="just"/>
            <a:r>
              <a:rPr lang="uz-Latn-UZ" sz="2400" dirty="0">
                <a:latin typeface="Times New Roman" panose="02020603050405020304" pitchFamily="18" charset="0"/>
                <a:cs typeface="Times New Roman" panose="02020603050405020304" pitchFamily="18" charset="0"/>
              </a:rPr>
              <a:t>kundalik turmushda kerak bo‘ladigan etiket qoidalari, kiyinish madaniyati, odoblari </a:t>
            </a:r>
            <a:r>
              <a:rPr lang="uz-Cyrl-UZ" sz="2400" dirty="0">
                <a:latin typeface="Times New Roman" panose="02020603050405020304" pitchFamily="18" charset="0"/>
                <a:cs typeface="Times New Roman" panose="02020603050405020304" pitchFamily="18" charset="0"/>
              </a:rPr>
              <a:t>to‘g‘risida </a:t>
            </a:r>
            <a:r>
              <a:rPr lang="uz-Cyrl-UZ" sz="2400" b="1" i="1" dirty="0">
                <a:latin typeface="Times New Roman" panose="02020603050405020304" pitchFamily="18" charset="0"/>
                <a:cs typeface="Times New Roman" panose="02020603050405020304" pitchFamily="18" charset="0"/>
              </a:rPr>
              <a:t>bilimga;</a:t>
            </a:r>
            <a:endParaRPr lang="ru-RU" sz="2400" dirty="0">
              <a:latin typeface="Times New Roman" panose="020206030504050203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B19B0109-7F30-15EA-F017-39E22777BFEF}"/>
              </a:ext>
            </a:extLst>
          </p:cNvPr>
          <p:cNvGrpSpPr/>
          <p:nvPr/>
        </p:nvGrpSpPr>
        <p:grpSpPr>
          <a:xfrm>
            <a:off x="746213" y="3901521"/>
            <a:ext cx="404280" cy="404280"/>
            <a:chOff x="746213" y="3529700"/>
            <a:chExt cx="404280" cy="404280"/>
          </a:xfrm>
        </p:grpSpPr>
        <p:sp>
          <p:nvSpPr>
            <p:cNvPr id="88" name="Diamond 87">
              <a:extLst>
                <a:ext uri="{FF2B5EF4-FFF2-40B4-BE49-F238E27FC236}">
                  <a16:creationId xmlns:a16="http://schemas.microsoft.com/office/drawing/2014/main" id="{6AE62E2B-DFA5-E097-7C58-280A2AC6483F}"/>
                </a:ext>
              </a:extLst>
            </p:cNvPr>
            <p:cNvSpPr/>
            <p:nvPr/>
          </p:nvSpPr>
          <p:spPr bwMode="auto">
            <a:xfrm>
              <a:off x="746213" y="3529700"/>
              <a:ext cx="404280" cy="404280"/>
            </a:xfrm>
            <a:prstGeom prst="diamond">
              <a:avLst/>
            </a:prstGeom>
            <a:solidFill>
              <a:schemeClr val="accent3">
                <a:lumMod val="75000"/>
              </a:schemeClr>
            </a:solidFill>
            <a:ln>
              <a:noFill/>
            </a:ln>
            <a:effectLst>
              <a:outerShdw blurRad="114300" dist="139700" dir="5400000" algn="t" rotWithShape="0">
                <a:prstClr val="black">
                  <a:alpha val="7000"/>
                </a:prstClr>
              </a:outerShdw>
            </a:effectLst>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sp useBgFill="1">
          <p:nvSpPr>
            <p:cNvPr id="89" name="Diamond 88">
              <a:extLst>
                <a:ext uri="{FF2B5EF4-FFF2-40B4-BE49-F238E27FC236}">
                  <a16:creationId xmlns:a16="http://schemas.microsoft.com/office/drawing/2014/main" id="{FF001C75-91FA-A261-39EE-65491AED676F}"/>
                </a:ext>
              </a:extLst>
            </p:cNvPr>
            <p:cNvSpPr/>
            <p:nvPr/>
          </p:nvSpPr>
          <p:spPr bwMode="auto">
            <a:xfrm>
              <a:off x="797117" y="3580604"/>
              <a:ext cx="302470" cy="302470"/>
            </a:xfrm>
            <a:prstGeom prst="diamond">
              <a:avLst/>
            </a:prstGeom>
            <a:ln>
              <a:noFill/>
            </a:ln>
            <a:effectLst/>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grpSp>
      <p:sp>
        <p:nvSpPr>
          <p:cNvPr id="86" name="TextBox 85">
            <a:extLst>
              <a:ext uri="{FF2B5EF4-FFF2-40B4-BE49-F238E27FC236}">
                <a16:creationId xmlns:a16="http://schemas.microsoft.com/office/drawing/2014/main" id="{1669806D-D37A-2341-158E-CF9F69F03EE7}"/>
              </a:ext>
            </a:extLst>
          </p:cNvPr>
          <p:cNvSpPr txBox="1"/>
          <p:nvPr/>
        </p:nvSpPr>
        <p:spPr>
          <a:xfrm>
            <a:off x="1383394" y="3885563"/>
            <a:ext cx="10138046" cy="461665"/>
          </a:xfrm>
          <a:prstGeom prst="rect">
            <a:avLst/>
          </a:prstGeom>
          <a:noFill/>
        </p:spPr>
        <p:txBody>
          <a:bodyPr wrap="square">
            <a:spAutoFit/>
          </a:bodyPr>
          <a:lstStyle>
            <a:defPPr>
              <a:defRPr lang="en-US"/>
            </a:defPPr>
            <a:lvl1pPr algn="ctr">
              <a:defRPr>
                <a:solidFill>
                  <a:schemeClr val="accent5">
                    <a:lumMod val="75000"/>
                  </a:schemeClr>
                </a:solidFill>
                <a:latin typeface="Georgia" panose="02040502050405020303" pitchFamily="18" charset="0"/>
                <a:ea typeface="Jomolhari" panose="01010100010101010101" pitchFamily="2" charset="0"/>
                <a:cs typeface="Jomolhari" panose="01010100010101010101" pitchFamily="2" charset="0"/>
              </a:defRPr>
            </a:lvl1pPr>
          </a:lstStyle>
          <a:p>
            <a:pPr algn="just"/>
            <a:r>
              <a:rPr lang="en-US" sz="2400" dirty="0" smtClean="0">
                <a:latin typeface="Times New Roman" panose="02020603050405020304" pitchFamily="18" charset="0"/>
                <a:cs typeface="Times New Roman" panose="02020603050405020304" pitchFamily="18" charset="0"/>
              </a:rPr>
              <a:t>r</a:t>
            </a:r>
            <a:r>
              <a:rPr lang="uz-Cyrl-UZ" sz="2400" dirty="0" smtClean="0">
                <a:latin typeface="Times New Roman" panose="02020603050405020304" pitchFamily="18" charset="0"/>
                <a:cs typeface="Times New Roman" panose="02020603050405020304" pitchFamily="18" charset="0"/>
              </a:rPr>
              <a:t>asmiy </a:t>
            </a:r>
            <a:r>
              <a:rPr lang="uz-Cyrl-UZ" sz="2400" dirty="0">
                <a:latin typeface="Times New Roman" panose="02020603050405020304" pitchFamily="18" charset="0"/>
                <a:cs typeface="Times New Roman" panose="02020603050405020304" pitchFamily="18" charset="0"/>
              </a:rPr>
              <a:t>murojaatlar, rasmiy qabul va taqdimot bo‘yicha </a:t>
            </a:r>
            <a:r>
              <a:rPr lang="uz-Cyrl-UZ" sz="2400" b="1" i="1" dirty="0">
                <a:latin typeface="Times New Roman" panose="02020603050405020304" pitchFamily="18" charset="0"/>
                <a:cs typeface="Times New Roman" panose="02020603050405020304" pitchFamily="18" charset="0"/>
              </a:rPr>
              <a:t>ko‘nikmalarga;</a:t>
            </a:r>
            <a:endParaRPr lang="en-US" sz="2400" dirty="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4ACC4A8F-4FEE-B0E1-8A59-A161D8C3ED00}"/>
              </a:ext>
            </a:extLst>
          </p:cNvPr>
          <p:cNvGrpSpPr/>
          <p:nvPr/>
        </p:nvGrpSpPr>
        <p:grpSpPr>
          <a:xfrm>
            <a:off x="746213" y="4952100"/>
            <a:ext cx="404280" cy="404280"/>
            <a:chOff x="746213" y="4952100"/>
            <a:chExt cx="404280" cy="404280"/>
          </a:xfrm>
        </p:grpSpPr>
        <p:sp>
          <p:nvSpPr>
            <p:cNvPr id="95" name="Diamond 94">
              <a:extLst>
                <a:ext uri="{FF2B5EF4-FFF2-40B4-BE49-F238E27FC236}">
                  <a16:creationId xmlns:a16="http://schemas.microsoft.com/office/drawing/2014/main" id="{C186F7C5-E6EC-DDE8-C2EF-20EE0D8D7539}"/>
                </a:ext>
              </a:extLst>
            </p:cNvPr>
            <p:cNvSpPr/>
            <p:nvPr/>
          </p:nvSpPr>
          <p:spPr bwMode="auto">
            <a:xfrm>
              <a:off x="746213" y="4952100"/>
              <a:ext cx="404280" cy="404280"/>
            </a:xfrm>
            <a:prstGeom prst="diamond">
              <a:avLst/>
            </a:prstGeom>
            <a:solidFill>
              <a:schemeClr val="accent3">
                <a:lumMod val="75000"/>
              </a:schemeClr>
            </a:solidFill>
            <a:ln>
              <a:noFill/>
            </a:ln>
            <a:effectLst>
              <a:outerShdw blurRad="114300" dist="139700" dir="5400000" algn="t" rotWithShape="0">
                <a:prstClr val="black">
                  <a:alpha val="7000"/>
                </a:prstClr>
              </a:outerShdw>
            </a:effectLst>
          </p:spPr>
          <p:txBody>
            <a:bodyPr vert="horz" wrap="square" lIns="91440" tIns="45720" rIns="91440" bIns="45720" numCol="1" rtlCol="0" anchor="t" anchorCtr="0" compatLnSpc="1">
              <a:prstTxWarp prst="textNoShape">
                <a:avLst/>
              </a:prstTxWarp>
            </a:bodyPr>
            <a:lstStyle/>
            <a:p>
              <a:pPr algn="ctr"/>
              <a:endParaRPr lang="en-US" dirty="0">
                <a:latin typeface="Georgia" panose="02040502050405020303" pitchFamily="18" charset="0"/>
              </a:endParaRPr>
            </a:p>
          </p:txBody>
        </p:sp>
        <p:sp useBgFill="1">
          <p:nvSpPr>
            <p:cNvPr id="96" name="Diamond 95">
              <a:extLst>
                <a:ext uri="{FF2B5EF4-FFF2-40B4-BE49-F238E27FC236}">
                  <a16:creationId xmlns:a16="http://schemas.microsoft.com/office/drawing/2014/main" id="{8A7EFCDB-BA62-415C-88D8-D78D18BEE825}"/>
                </a:ext>
              </a:extLst>
            </p:cNvPr>
            <p:cNvSpPr/>
            <p:nvPr/>
          </p:nvSpPr>
          <p:spPr bwMode="auto">
            <a:xfrm>
              <a:off x="797117" y="5003004"/>
              <a:ext cx="302470" cy="302470"/>
            </a:xfrm>
            <a:prstGeom prst="diamond">
              <a:avLst/>
            </a:prstGeom>
            <a:ln>
              <a:noFill/>
            </a:ln>
            <a:effectLst/>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grpSp>
      <p:sp>
        <p:nvSpPr>
          <p:cNvPr id="93" name="TextBox 92">
            <a:extLst>
              <a:ext uri="{FF2B5EF4-FFF2-40B4-BE49-F238E27FC236}">
                <a16:creationId xmlns:a16="http://schemas.microsoft.com/office/drawing/2014/main" id="{FD80A763-979E-EF62-BA5B-63EDFD04A9D6}"/>
              </a:ext>
            </a:extLst>
          </p:cNvPr>
          <p:cNvSpPr txBox="1"/>
          <p:nvPr/>
        </p:nvSpPr>
        <p:spPr>
          <a:xfrm>
            <a:off x="1371571" y="4831073"/>
            <a:ext cx="10149869" cy="830997"/>
          </a:xfrm>
          <a:prstGeom prst="rect">
            <a:avLst/>
          </a:prstGeom>
          <a:noFill/>
        </p:spPr>
        <p:txBody>
          <a:bodyPr wrap="square">
            <a:spAutoFit/>
          </a:bodyPr>
          <a:lstStyle>
            <a:defPPr>
              <a:defRPr lang="en-US"/>
            </a:defPPr>
            <a:lvl1pPr algn="ctr">
              <a:defRPr>
                <a:solidFill>
                  <a:schemeClr val="accent5">
                    <a:lumMod val="75000"/>
                  </a:schemeClr>
                </a:solidFill>
                <a:latin typeface="Georgia" panose="02040502050405020303" pitchFamily="18" charset="0"/>
                <a:ea typeface="Jomolhari" panose="01010100010101010101" pitchFamily="2" charset="0"/>
                <a:cs typeface="Jomolhari" panose="01010100010101010101" pitchFamily="2" charset="0"/>
              </a:defRPr>
            </a:lvl1pPr>
          </a:lstStyle>
          <a:p>
            <a:pPr algn="just"/>
            <a:r>
              <a:rPr lang="uz-Cyrl-UZ" sz="2400" dirty="0">
                <a:latin typeface="Times New Roman" panose="02020603050405020304" pitchFamily="18" charset="0"/>
                <a:cs typeface="Times New Roman" panose="02020603050405020304" pitchFamily="18" charset="0"/>
              </a:rPr>
              <a:t>muloqot qilish jarayonida etika, estetika qoidalariga rioya qilish bo‘yicha  </a:t>
            </a:r>
            <a:r>
              <a:rPr lang="uz-Cyrl-UZ" sz="2400" b="1" i="1" dirty="0">
                <a:latin typeface="Times New Roman" panose="02020603050405020304" pitchFamily="18" charset="0"/>
                <a:cs typeface="Times New Roman" panose="02020603050405020304" pitchFamily="18" charset="0"/>
              </a:rPr>
              <a:t>malakaga ega bo‘ladi.</a:t>
            </a:r>
            <a:endParaRPr lang="en-US" sz="24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383394" y="1092833"/>
            <a:ext cx="10138046" cy="1200329"/>
          </a:xfrm>
          <a:prstGeom prst="rect">
            <a:avLst/>
          </a:prstGeom>
        </p:spPr>
        <p:txBody>
          <a:bodyPr wrap="square">
            <a:spAutoFit/>
          </a:bodyPr>
          <a:lstStyle/>
          <a:p>
            <a:pPr algn="just"/>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Intellektual</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va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ma’naviy</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tarbiya</a:t>
            </a:r>
            <a:r>
              <a:rPr lang="en-US" sz="2400" dirty="0" smtClean="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asoslari</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fanini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o‘qitish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natijasida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Noshirlik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yo‘nalishida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tahsil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olayotgan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talabalar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quyidagi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nazariy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bilim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amaliy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ko‘nikmalarga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bo‘lishlari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kutiladi</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5498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250" fill="hold"/>
                                        <p:tgtEl>
                                          <p:spTgt spid="6"/>
                                        </p:tgtEl>
                                        <p:attrNameLst>
                                          <p:attrName>ppt_w</p:attrName>
                                        </p:attrNameLst>
                                      </p:cBhvr>
                                      <p:tavLst>
                                        <p:tav tm="0">
                                          <p:val>
                                            <p:fltVal val="0"/>
                                          </p:val>
                                        </p:tav>
                                        <p:tav tm="100000">
                                          <p:val>
                                            <p:strVal val="#ppt_w"/>
                                          </p:val>
                                        </p:tav>
                                      </p:tavLst>
                                    </p:anim>
                                    <p:anim calcmode="lin" valueType="num">
                                      <p:cBhvr>
                                        <p:cTn id="8" dur="250" fill="hold"/>
                                        <p:tgtEl>
                                          <p:spTgt spid="6"/>
                                        </p:tgtEl>
                                        <p:attrNameLst>
                                          <p:attrName>ppt_h</p:attrName>
                                        </p:attrNameLst>
                                      </p:cBhvr>
                                      <p:tavLst>
                                        <p:tav tm="0">
                                          <p:val>
                                            <p:fltVal val="0"/>
                                          </p:val>
                                        </p:tav>
                                        <p:tav tm="100000">
                                          <p:val>
                                            <p:strVal val="#ppt_h"/>
                                          </p:val>
                                        </p:tav>
                                      </p:tavLst>
                                    </p:anim>
                                    <p:animEffect transition="in" filter="fade">
                                      <p:cBhvr>
                                        <p:cTn id="9" dur="250"/>
                                        <p:tgtEl>
                                          <p:spTgt spid="6"/>
                                        </p:tgtEl>
                                      </p:cBhvr>
                                    </p:animEffect>
                                  </p:childTnLst>
                                </p:cTn>
                              </p:par>
                              <p:par>
                                <p:cTn id="10" presetID="10" presetClass="entr" presetSubtype="0" fill="hold" grpId="0" nodeType="with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fade">
                                      <p:cBhvr>
                                        <p:cTn id="12" dur="500"/>
                                        <p:tgtEl>
                                          <p:spTgt spid="79"/>
                                        </p:tgtEl>
                                      </p:cBhvr>
                                    </p:animEffect>
                                  </p:childTnLst>
                                </p:cTn>
                              </p:par>
                            </p:childTnLst>
                          </p:cTn>
                        </p:par>
                        <p:par>
                          <p:cTn id="13" fill="hold">
                            <p:stCondLst>
                              <p:cond delay="500"/>
                            </p:stCondLst>
                            <p:childTnLst>
                              <p:par>
                                <p:cTn id="14" presetID="53" presetClass="entr" presetSubtype="16"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250" fill="hold"/>
                                        <p:tgtEl>
                                          <p:spTgt spid="5"/>
                                        </p:tgtEl>
                                        <p:attrNameLst>
                                          <p:attrName>ppt_w</p:attrName>
                                        </p:attrNameLst>
                                      </p:cBhvr>
                                      <p:tavLst>
                                        <p:tav tm="0">
                                          <p:val>
                                            <p:fltVal val="0"/>
                                          </p:val>
                                        </p:tav>
                                        <p:tav tm="100000">
                                          <p:val>
                                            <p:strVal val="#ppt_w"/>
                                          </p:val>
                                        </p:tav>
                                      </p:tavLst>
                                    </p:anim>
                                    <p:anim calcmode="lin" valueType="num">
                                      <p:cBhvr>
                                        <p:cTn id="17" dur="250" fill="hold"/>
                                        <p:tgtEl>
                                          <p:spTgt spid="5"/>
                                        </p:tgtEl>
                                        <p:attrNameLst>
                                          <p:attrName>ppt_h</p:attrName>
                                        </p:attrNameLst>
                                      </p:cBhvr>
                                      <p:tavLst>
                                        <p:tav tm="0">
                                          <p:val>
                                            <p:fltVal val="0"/>
                                          </p:val>
                                        </p:tav>
                                        <p:tav tm="100000">
                                          <p:val>
                                            <p:strVal val="#ppt_h"/>
                                          </p:val>
                                        </p:tav>
                                      </p:tavLst>
                                    </p:anim>
                                    <p:animEffect transition="in" filter="fade">
                                      <p:cBhvr>
                                        <p:cTn id="18" dur="25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6"/>
                                        </p:tgtEl>
                                        <p:attrNameLst>
                                          <p:attrName>style.visibility</p:attrName>
                                        </p:attrNameLst>
                                      </p:cBhvr>
                                      <p:to>
                                        <p:strVal val="visible"/>
                                      </p:to>
                                    </p:set>
                                    <p:animEffect transition="in" filter="fade">
                                      <p:cBhvr>
                                        <p:cTn id="21" dur="500"/>
                                        <p:tgtEl>
                                          <p:spTgt spid="86"/>
                                        </p:tgtEl>
                                      </p:cBhvr>
                                    </p:animEffect>
                                  </p:childTnLst>
                                </p:cTn>
                              </p:par>
                            </p:childTnLst>
                          </p:cTn>
                        </p:par>
                        <p:par>
                          <p:cTn id="22" fill="hold">
                            <p:stCondLst>
                              <p:cond delay="1000"/>
                            </p:stCondLst>
                            <p:childTnLst>
                              <p:par>
                                <p:cTn id="23" presetID="53" presetClass="entr" presetSubtype="16"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 calcmode="lin" valueType="num">
                                      <p:cBhvr>
                                        <p:cTn id="25" dur="250" fill="hold"/>
                                        <p:tgtEl>
                                          <p:spTgt spid="3"/>
                                        </p:tgtEl>
                                        <p:attrNameLst>
                                          <p:attrName>ppt_w</p:attrName>
                                        </p:attrNameLst>
                                      </p:cBhvr>
                                      <p:tavLst>
                                        <p:tav tm="0">
                                          <p:val>
                                            <p:fltVal val="0"/>
                                          </p:val>
                                        </p:tav>
                                        <p:tav tm="100000">
                                          <p:val>
                                            <p:strVal val="#ppt_w"/>
                                          </p:val>
                                        </p:tav>
                                      </p:tavLst>
                                    </p:anim>
                                    <p:anim calcmode="lin" valueType="num">
                                      <p:cBhvr>
                                        <p:cTn id="26" dur="250" fill="hold"/>
                                        <p:tgtEl>
                                          <p:spTgt spid="3"/>
                                        </p:tgtEl>
                                        <p:attrNameLst>
                                          <p:attrName>ppt_h</p:attrName>
                                        </p:attrNameLst>
                                      </p:cBhvr>
                                      <p:tavLst>
                                        <p:tav tm="0">
                                          <p:val>
                                            <p:fltVal val="0"/>
                                          </p:val>
                                        </p:tav>
                                        <p:tav tm="100000">
                                          <p:val>
                                            <p:strVal val="#ppt_h"/>
                                          </p:val>
                                        </p:tav>
                                      </p:tavLst>
                                    </p:anim>
                                    <p:animEffect transition="in" filter="fade">
                                      <p:cBhvr>
                                        <p:cTn id="27" dur="250"/>
                                        <p:tgtEl>
                                          <p:spTgt spid="3"/>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93"/>
                                        </p:tgtEl>
                                        <p:attrNameLst>
                                          <p:attrName>style.visibility</p:attrName>
                                        </p:attrNameLst>
                                      </p:cBhvr>
                                      <p:to>
                                        <p:strVal val="visible"/>
                                      </p:to>
                                    </p:set>
                                    <p:animEffect transition="in" filter="fade">
                                      <p:cBhvr>
                                        <p:cTn id="30"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p:bldP spid="86" grpId="0"/>
      <p:bldP spid="9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6ABFA4-BD0D-29AB-B3DB-4D5AAE5DA55E}"/>
              </a:ext>
            </a:extLst>
          </p:cNvPr>
          <p:cNvSpPr>
            <a:spLocks noGrp="1"/>
          </p:cNvSpPr>
          <p:nvPr>
            <p:ph type="title"/>
          </p:nvPr>
        </p:nvSpPr>
        <p:spPr>
          <a:xfrm>
            <a:off x="896133" y="219852"/>
            <a:ext cx="10578277" cy="582157"/>
          </a:xfrm>
        </p:spPr>
        <p:txBody>
          <a:bodyPr/>
          <a:lstStyle/>
          <a:p>
            <a:r>
              <a:rPr lang="en-US" sz="2400" dirty="0"/>
              <a:t>MA’RUZA MASHG‘ULOTLARI MAVZULARI</a:t>
            </a:r>
            <a:endParaRPr lang="en-US" sz="2400" dirty="0"/>
          </a:p>
        </p:txBody>
      </p:sp>
      <p:grpSp>
        <p:nvGrpSpPr>
          <p:cNvPr id="3" name="Group 2">
            <a:extLst>
              <a:ext uri="{FF2B5EF4-FFF2-40B4-BE49-F238E27FC236}">
                <a16:creationId xmlns:a16="http://schemas.microsoft.com/office/drawing/2014/main" id="{5950FB6E-D9E5-FFF8-92B4-7FC657E38E3B}"/>
              </a:ext>
            </a:extLst>
          </p:cNvPr>
          <p:cNvGrpSpPr/>
          <p:nvPr/>
        </p:nvGrpSpPr>
        <p:grpSpPr>
          <a:xfrm>
            <a:off x="487148" y="1747597"/>
            <a:ext cx="3927701" cy="4600082"/>
            <a:chOff x="472633" y="2257918"/>
            <a:chExt cx="3927701" cy="4600082"/>
          </a:xfrm>
        </p:grpSpPr>
        <p:sp>
          <p:nvSpPr>
            <p:cNvPr id="56" name="Rectangle 55">
              <a:extLst>
                <a:ext uri="{FF2B5EF4-FFF2-40B4-BE49-F238E27FC236}">
                  <a16:creationId xmlns:a16="http://schemas.microsoft.com/office/drawing/2014/main" id="{201A9E78-5A01-6AAF-7191-15802F1E871C}"/>
                </a:ext>
              </a:extLst>
            </p:cNvPr>
            <p:cNvSpPr/>
            <p:nvPr/>
          </p:nvSpPr>
          <p:spPr bwMode="auto">
            <a:xfrm>
              <a:off x="472633" y="2836138"/>
              <a:ext cx="3927701" cy="4021862"/>
            </a:xfrm>
            <a:prstGeom prst="rect">
              <a:avLst/>
            </a:prstGeom>
            <a:solidFill>
              <a:schemeClr val="accent3">
                <a:lumMod val="75000"/>
              </a:schemeClr>
            </a:solidFill>
            <a:ln>
              <a:noFill/>
            </a:ln>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pic>
          <p:nvPicPr>
            <p:cNvPr id="61" name="Picture 60">
              <a:extLst>
                <a:ext uri="{FF2B5EF4-FFF2-40B4-BE49-F238E27FC236}">
                  <a16:creationId xmlns:a16="http://schemas.microsoft.com/office/drawing/2014/main" id="{905E8F7A-373D-48A9-0C97-E6BF74291E5F}"/>
                </a:ext>
              </a:extLst>
            </p:cNvPr>
            <p:cNvPicPr>
              <a:picLocks noChangeAspect="1"/>
            </p:cNvPicPr>
            <p:nvPr/>
          </p:nvPicPr>
          <p:blipFill>
            <a:blip r:embed="rId2">
              <a:extLst>
                <a:ext uri="{28A0092B-C50C-407E-A947-70E740481C1C}">
                  <a14:useLocalDpi xmlns:a14="http://schemas.microsoft.com/office/drawing/2010/main" val="0"/>
                </a:ext>
              </a:extLst>
            </a:blip>
            <a:srcRect t="9778"/>
            <a:stretch>
              <a:fillRect/>
            </a:stretch>
          </p:blipFill>
          <p:spPr>
            <a:xfrm>
              <a:off x="551311" y="2257918"/>
              <a:ext cx="3770344" cy="3401676"/>
            </a:xfrm>
            <a:custGeom>
              <a:avLst/>
              <a:gdLst>
                <a:gd name="connsiteX0" fmla="*/ 34074 w 3427585"/>
                <a:gd name="connsiteY0" fmla="*/ 0 h 3092433"/>
                <a:gd name="connsiteX1" fmla="*/ 3393511 w 3427585"/>
                <a:gd name="connsiteY1" fmla="*/ 0 h 3092433"/>
                <a:gd name="connsiteX2" fmla="*/ 3427585 w 3427585"/>
                <a:gd name="connsiteY2" fmla="*/ 34074 h 3092433"/>
                <a:gd name="connsiteX3" fmla="*/ 3427585 w 3427585"/>
                <a:gd name="connsiteY3" fmla="*/ 3069221 h 3092433"/>
                <a:gd name="connsiteX4" fmla="*/ 3417971 w 3427585"/>
                <a:gd name="connsiteY4" fmla="*/ 3092433 h 3092433"/>
                <a:gd name="connsiteX5" fmla="*/ 9615 w 3427585"/>
                <a:gd name="connsiteY5" fmla="*/ 3092433 h 3092433"/>
                <a:gd name="connsiteX6" fmla="*/ 0 w 3427585"/>
                <a:gd name="connsiteY6" fmla="*/ 3069221 h 3092433"/>
                <a:gd name="connsiteX7" fmla="*/ 0 w 3427585"/>
                <a:gd name="connsiteY7" fmla="*/ 34074 h 3092433"/>
                <a:gd name="connsiteX8" fmla="*/ 34074 w 3427585"/>
                <a:gd name="connsiteY8" fmla="*/ 0 h 3092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27585" h="3092433">
                  <a:moveTo>
                    <a:pt x="34074" y="0"/>
                  </a:moveTo>
                  <a:lnTo>
                    <a:pt x="3393511" y="0"/>
                  </a:lnTo>
                  <a:cubicBezTo>
                    <a:pt x="3412330" y="0"/>
                    <a:pt x="3427585" y="15255"/>
                    <a:pt x="3427585" y="34074"/>
                  </a:cubicBezTo>
                  <a:lnTo>
                    <a:pt x="3427585" y="3069221"/>
                  </a:lnTo>
                  <a:lnTo>
                    <a:pt x="3417971" y="3092433"/>
                  </a:lnTo>
                  <a:lnTo>
                    <a:pt x="9615" y="3092433"/>
                  </a:lnTo>
                  <a:lnTo>
                    <a:pt x="0" y="3069221"/>
                  </a:lnTo>
                  <a:lnTo>
                    <a:pt x="0" y="34074"/>
                  </a:lnTo>
                  <a:cubicBezTo>
                    <a:pt x="0" y="15255"/>
                    <a:pt x="15255" y="0"/>
                    <a:pt x="34074" y="0"/>
                  </a:cubicBezTo>
                  <a:close/>
                </a:path>
              </a:pathLst>
            </a:custGeom>
            <a:ln w="28575">
              <a:solidFill>
                <a:schemeClr val="accent3">
                  <a:lumMod val="75000"/>
                </a:schemeClr>
              </a:solidFill>
            </a:ln>
          </p:spPr>
        </p:pic>
      </p:grpSp>
      <p:grpSp>
        <p:nvGrpSpPr>
          <p:cNvPr id="17" name="Группа 16"/>
          <p:cNvGrpSpPr/>
          <p:nvPr/>
        </p:nvGrpSpPr>
        <p:grpSpPr>
          <a:xfrm>
            <a:off x="4978395" y="1045029"/>
            <a:ext cx="6662062" cy="5604647"/>
            <a:chOff x="4963881" y="941811"/>
            <a:chExt cx="6850748" cy="5809465"/>
          </a:xfrm>
        </p:grpSpPr>
        <p:sp>
          <p:nvSpPr>
            <p:cNvPr id="10" name="Прямоугольник 9"/>
            <p:cNvSpPr/>
            <p:nvPr/>
          </p:nvSpPr>
          <p:spPr bwMode="auto">
            <a:xfrm>
              <a:off x="4963881" y="941811"/>
              <a:ext cx="6093673" cy="409474"/>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err="1" smtClean="0">
                  <a:latin typeface="Times New Roman" panose="02020603050405020304" pitchFamily="18" charset="0"/>
                  <a:cs typeface="Times New Roman" panose="02020603050405020304" pitchFamily="18" charset="0"/>
                </a:rPr>
                <a:t>Mashg‘ulot</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shakli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ma’ruza</a:t>
              </a:r>
              <a:r>
                <a:rPr lang="en-US" sz="1600" dirty="0" smtClean="0">
                  <a:latin typeface="Times New Roman" panose="02020603050405020304" pitchFamily="18" charset="0"/>
                  <a:cs typeface="Times New Roman" panose="02020603050405020304" pitchFamily="18" charset="0"/>
                </a:rPr>
                <a:t> (M) (4-semestr)</a:t>
              </a:r>
              <a:endParaRPr lang="ru-RU" sz="1600" dirty="0">
                <a:latin typeface="Times New Roman" panose="02020603050405020304" pitchFamily="18" charset="0"/>
                <a:cs typeface="Times New Roman" panose="02020603050405020304" pitchFamily="18" charset="0"/>
              </a:endParaRPr>
            </a:p>
          </p:txBody>
        </p:sp>
        <p:sp>
          <p:nvSpPr>
            <p:cNvPr id="13" name="Прямоугольник 12"/>
            <p:cNvSpPr/>
            <p:nvPr/>
          </p:nvSpPr>
          <p:spPr bwMode="auto">
            <a:xfrm>
              <a:off x="11127639" y="941811"/>
              <a:ext cx="680438" cy="409474"/>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err="1" smtClean="0">
                  <a:latin typeface="Times New Roman" panose="02020603050405020304" pitchFamily="18" charset="0"/>
                  <a:cs typeface="Times New Roman" panose="02020603050405020304" pitchFamily="18" charset="0"/>
                </a:rPr>
                <a:t>Soat</a:t>
              </a:r>
              <a:endParaRPr lang="ru-RU" sz="1600"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bwMode="auto">
            <a:xfrm>
              <a:off x="4963888" y="1425714"/>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p:txBody>
        </p:sp>
        <p:sp>
          <p:nvSpPr>
            <p:cNvPr id="37" name="Прямоугольник 36"/>
            <p:cNvSpPr/>
            <p:nvPr/>
          </p:nvSpPr>
          <p:spPr bwMode="auto">
            <a:xfrm>
              <a:off x="4963887" y="1841816"/>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40" name="Прямоугольник 39"/>
            <p:cNvSpPr/>
            <p:nvPr/>
          </p:nvSpPr>
          <p:spPr bwMode="auto">
            <a:xfrm>
              <a:off x="4963887" y="2257918"/>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p:txBody>
        </p:sp>
        <p:sp>
          <p:nvSpPr>
            <p:cNvPr id="43" name="Прямоугольник 42"/>
            <p:cNvSpPr/>
            <p:nvPr/>
          </p:nvSpPr>
          <p:spPr bwMode="auto">
            <a:xfrm>
              <a:off x="4963887" y="267952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p:txBody>
        </p:sp>
        <p:sp>
          <p:nvSpPr>
            <p:cNvPr id="46" name="Прямоугольник 45"/>
            <p:cNvSpPr/>
            <p:nvPr/>
          </p:nvSpPr>
          <p:spPr bwMode="auto">
            <a:xfrm>
              <a:off x="4963886" y="3090261"/>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p:txBody>
        </p:sp>
        <p:sp>
          <p:nvSpPr>
            <p:cNvPr id="49" name="Прямоугольник 48"/>
            <p:cNvSpPr/>
            <p:nvPr/>
          </p:nvSpPr>
          <p:spPr bwMode="auto">
            <a:xfrm>
              <a:off x="4963886" y="3921565"/>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7</a:t>
              </a:r>
              <a:endParaRPr lang="ru-RU" sz="1600" dirty="0">
                <a:latin typeface="Times New Roman" panose="02020603050405020304" pitchFamily="18" charset="0"/>
                <a:cs typeface="Times New Roman" panose="02020603050405020304" pitchFamily="18" charset="0"/>
              </a:endParaRPr>
            </a:p>
          </p:txBody>
        </p:sp>
        <p:sp>
          <p:nvSpPr>
            <p:cNvPr id="52" name="Прямоугольник 51"/>
            <p:cNvSpPr/>
            <p:nvPr/>
          </p:nvSpPr>
          <p:spPr bwMode="auto">
            <a:xfrm>
              <a:off x="4963884" y="475584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9</a:t>
              </a:r>
              <a:endParaRPr lang="ru-RU" sz="1600" dirty="0">
                <a:latin typeface="Times New Roman" panose="02020603050405020304" pitchFamily="18" charset="0"/>
                <a:cs typeface="Times New Roman" panose="02020603050405020304" pitchFamily="18" charset="0"/>
              </a:endParaRPr>
            </a:p>
          </p:txBody>
        </p:sp>
        <p:sp>
          <p:nvSpPr>
            <p:cNvPr id="53" name="Прямоугольник 52"/>
            <p:cNvSpPr/>
            <p:nvPr/>
          </p:nvSpPr>
          <p:spPr bwMode="auto">
            <a:xfrm>
              <a:off x="4963886" y="3505913"/>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p:txBody>
        </p:sp>
        <p:sp>
          <p:nvSpPr>
            <p:cNvPr id="54" name="Прямоугольник 53"/>
            <p:cNvSpPr/>
            <p:nvPr/>
          </p:nvSpPr>
          <p:spPr bwMode="auto">
            <a:xfrm>
              <a:off x="4963885" y="5163269"/>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10</a:t>
              </a:r>
              <a:endParaRPr lang="ru-RU" sz="1600" dirty="0">
                <a:latin typeface="Times New Roman" panose="02020603050405020304" pitchFamily="18" charset="0"/>
                <a:cs typeface="Times New Roman" panose="02020603050405020304" pitchFamily="18" charset="0"/>
              </a:endParaRPr>
            </a:p>
          </p:txBody>
        </p:sp>
        <p:sp>
          <p:nvSpPr>
            <p:cNvPr id="55" name="Прямоугольник 54"/>
            <p:cNvSpPr/>
            <p:nvPr/>
          </p:nvSpPr>
          <p:spPr bwMode="auto">
            <a:xfrm>
              <a:off x="4963885" y="5576275"/>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11</a:t>
              </a:r>
              <a:endParaRPr lang="ru-RU" sz="1600" dirty="0">
                <a:latin typeface="Times New Roman" panose="02020603050405020304" pitchFamily="18" charset="0"/>
                <a:cs typeface="Times New Roman" panose="02020603050405020304" pitchFamily="18" charset="0"/>
              </a:endParaRPr>
            </a:p>
          </p:txBody>
        </p:sp>
        <p:sp>
          <p:nvSpPr>
            <p:cNvPr id="57" name="Прямоугольник 56"/>
            <p:cNvSpPr/>
            <p:nvPr/>
          </p:nvSpPr>
          <p:spPr bwMode="auto">
            <a:xfrm>
              <a:off x="4963885" y="433721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p:txBody>
        </p:sp>
        <p:sp>
          <p:nvSpPr>
            <p:cNvPr id="58" name="Прямоугольник 57"/>
            <p:cNvSpPr/>
            <p:nvPr/>
          </p:nvSpPr>
          <p:spPr bwMode="auto">
            <a:xfrm>
              <a:off x="4963882" y="5989171"/>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12</a:t>
              </a:r>
              <a:endParaRPr lang="ru-RU" sz="1600" dirty="0">
                <a:latin typeface="Times New Roman" panose="02020603050405020304" pitchFamily="18" charset="0"/>
                <a:cs typeface="Times New Roman" panose="02020603050405020304" pitchFamily="18" charset="0"/>
              </a:endParaRPr>
            </a:p>
          </p:txBody>
        </p:sp>
        <p:sp>
          <p:nvSpPr>
            <p:cNvPr id="59" name="Прямоугольник 58"/>
            <p:cNvSpPr/>
            <p:nvPr/>
          </p:nvSpPr>
          <p:spPr bwMode="auto">
            <a:xfrm>
              <a:off x="4963883" y="639276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13</a:t>
              </a:r>
              <a:endParaRPr lang="ru-RU" sz="16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bwMode="auto">
            <a:xfrm>
              <a:off x="5590903" y="142571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Kundalik</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etiket</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0" name="Прямоугольник 59"/>
            <p:cNvSpPr/>
            <p:nvPr/>
          </p:nvSpPr>
          <p:spPr bwMode="auto">
            <a:xfrm>
              <a:off x="5590903" y="183838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Transportda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yurish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etiketi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3" name="Прямоугольник 62"/>
            <p:cNvSpPr/>
            <p:nvPr/>
          </p:nvSpPr>
          <p:spPr bwMode="auto">
            <a:xfrm>
              <a:off x="5590903" y="225791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Jamoat</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joylarida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o‘zini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tutish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etiketi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4" name="Прямоугольник 63"/>
            <p:cNvSpPr/>
            <p:nvPr/>
          </p:nvSpPr>
          <p:spPr bwMode="auto">
            <a:xfrm>
              <a:off x="5590903" y="266709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Tashqi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ko‘rinish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madaniyati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Shaxsiy</a:t>
              </a:r>
              <a:r>
                <a:rPr lang="en-US" sz="1600" dirty="0" smtClean="0">
                  <a:latin typeface="Times New Roman" panose="02020603050405020304" pitchFamily="18" charset="0"/>
                  <a:cs typeface="Times New Roman" panose="02020603050405020304" pitchFamily="18" charset="0"/>
                </a:rPr>
                <a:t> did </a:t>
              </a:r>
              <a:r>
                <a:rPr lang="en-US" sz="1600" dirty="0" err="1" smtClean="0">
                  <a:latin typeface="Times New Roman" panose="02020603050405020304" pitchFamily="18" charset="0"/>
                  <a:cs typeface="Times New Roman" panose="02020603050405020304" pitchFamily="18" charset="0"/>
                </a:rPr>
                <a:t>va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gigiyena</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5" name="Прямоугольник 64"/>
            <p:cNvSpPr/>
            <p:nvPr/>
          </p:nvSpPr>
          <p:spPr bwMode="auto">
            <a:xfrm>
              <a:off x="5590903" y="308922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Soch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turmaklash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va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uni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parvarish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qilish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etiketi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7" name="Прямоугольник 66"/>
            <p:cNvSpPr/>
            <p:nvPr/>
          </p:nvSpPr>
          <p:spPr bwMode="auto">
            <a:xfrm>
              <a:off x="5590903" y="3506259"/>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Muloqot</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etiketi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8" name="Прямоугольник 67"/>
            <p:cNvSpPr/>
            <p:nvPr/>
          </p:nvSpPr>
          <p:spPr bwMode="auto">
            <a:xfrm>
              <a:off x="5590903" y="392239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Kiyinish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madaniyati</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etiketi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69" name="Прямоугольник 68"/>
            <p:cNvSpPr/>
            <p:nvPr/>
          </p:nvSpPr>
          <p:spPr bwMode="auto">
            <a:xfrm>
              <a:off x="5590903" y="4337216"/>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Ovqatlanish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qoidalari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0" name="Прямоугольник 69"/>
            <p:cNvSpPr/>
            <p:nvPr/>
          </p:nvSpPr>
          <p:spPr bwMode="auto">
            <a:xfrm>
              <a:off x="5590903" y="4756288"/>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Dasturxon</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tuzash</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san’ati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1" name="Прямоугольник 70"/>
            <p:cNvSpPr/>
            <p:nvPr/>
          </p:nvSpPr>
          <p:spPr bwMode="auto">
            <a:xfrm>
              <a:off x="5590903" y="5160845"/>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Ma’naviy</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tarbiyada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tasviriy</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va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musiqa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san’ati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2" name="Прямоугольник 71"/>
            <p:cNvSpPr/>
            <p:nvPr/>
          </p:nvSpPr>
          <p:spPr bwMode="auto">
            <a:xfrm>
              <a:off x="5590903" y="5574405"/>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Havaskor</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va</a:t>
              </a:r>
              <a:r>
                <a:rPr lang="en-US" sz="1600" dirty="0" smtClean="0">
                  <a:latin typeface="Times New Roman" panose="02020603050405020304" pitchFamily="18" charset="0"/>
                  <a:cs typeface="Times New Roman" panose="02020603050405020304" pitchFamily="18" charset="0"/>
                </a:rPr>
                <a:t> professional </a:t>
              </a:r>
              <a:r>
                <a:rPr lang="en-US" sz="1600" dirty="0" err="1" smtClean="0">
                  <a:latin typeface="Times New Roman" panose="02020603050405020304" pitchFamily="18" charset="0"/>
                  <a:cs typeface="Times New Roman" panose="02020603050405020304" pitchFamily="18" charset="0"/>
                </a:rPr>
                <a:t>fotograflik</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3" name="Прямоугольник 72"/>
            <p:cNvSpPr/>
            <p:nvPr/>
          </p:nvSpPr>
          <p:spPr bwMode="auto">
            <a:xfrm>
              <a:off x="5590903" y="5989170"/>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Rasmiy</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qabul</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va</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taqdimot</a:t>
              </a:r>
              <a:r>
                <a:rPr lang="en-US" sz="1600" dirty="0" smtClean="0">
                  <a:latin typeface="Times New Roman" panose="02020603050405020304" pitchFamily="18" charset="0"/>
                  <a:cs typeface="Times New Roman" panose="02020603050405020304" pitchFamily="18" charset="0"/>
                </a:rPr>
                <a:t>(</a:t>
              </a:r>
              <a:r>
                <a:rPr lang="en-US" sz="1600" dirty="0" err="1" smtClean="0">
                  <a:latin typeface="Times New Roman" panose="02020603050405020304" pitchFamily="18" charset="0"/>
                  <a:cs typeface="Times New Roman" panose="02020603050405020304" pitchFamily="18" charset="0"/>
                </a:rPr>
                <a:t>prezentatsiya</a:t>
              </a:r>
              <a:r>
                <a:rPr lang="en-US" sz="1600" dirty="0" smtClean="0">
                  <a:latin typeface="Times New Roman" panose="02020603050405020304" pitchFamily="18" charset="0"/>
                  <a:cs typeface="Times New Roman" panose="02020603050405020304" pitchFamily="18" charset="0"/>
                </a:rPr>
                <a:t>)lar </a:t>
              </a:r>
              <a:r>
                <a:rPr lang="en-US" sz="1600" dirty="0" err="1" smtClean="0">
                  <a:latin typeface="Times New Roman" panose="02020603050405020304" pitchFamily="18" charset="0"/>
                  <a:cs typeface="Times New Roman" panose="02020603050405020304" pitchFamily="18" charset="0"/>
                </a:rPr>
                <a:t>etiketi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74" name="Прямоугольник 73"/>
            <p:cNvSpPr/>
            <p:nvPr/>
          </p:nvSpPr>
          <p:spPr bwMode="auto">
            <a:xfrm>
              <a:off x="5590903" y="6392766"/>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dirty="0" err="1" smtClean="0">
                  <a:latin typeface="Times New Roman" panose="02020603050405020304" pitchFamily="18" charset="0"/>
                  <a:cs typeface="Times New Roman" panose="02020603050405020304" pitchFamily="18" charset="0"/>
                </a:rPr>
                <a:t>Rasmiy</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murojaatlar</a:t>
              </a:r>
              <a:r>
                <a:rPr lang="en-US" sz="1600" dirty="0" smtClean="0">
                  <a:latin typeface="Times New Roman" panose="02020603050405020304" pitchFamily="18" charset="0"/>
                  <a:cs typeface="Times New Roman" panose="02020603050405020304" pitchFamily="18" charset="0"/>
                </a:rPr>
                <a:t> </a:t>
              </a:r>
              <a:r>
                <a:rPr lang="en-US" sz="1600" dirty="0" err="1" smtClean="0">
                  <a:latin typeface="Times New Roman" panose="02020603050405020304" pitchFamily="18" charset="0"/>
                  <a:cs typeface="Times New Roman" panose="02020603050405020304" pitchFamily="18" charset="0"/>
                </a:rPr>
                <a:t>etiketi</a:t>
              </a: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bwMode="auto">
            <a:xfrm>
              <a:off x="11127640" y="142571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5" name="Прямоугольник 74"/>
            <p:cNvSpPr/>
            <p:nvPr/>
          </p:nvSpPr>
          <p:spPr bwMode="auto">
            <a:xfrm>
              <a:off x="11127639" y="183838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6" name="Прямоугольник 75"/>
            <p:cNvSpPr/>
            <p:nvPr/>
          </p:nvSpPr>
          <p:spPr bwMode="auto">
            <a:xfrm>
              <a:off x="11127639" y="225791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7" name="Прямоугольник 76"/>
            <p:cNvSpPr/>
            <p:nvPr/>
          </p:nvSpPr>
          <p:spPr bwMode="auto">
            <a:xfrm>
              <a:off x="11127639" y="267952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8" name="Прямоугольник 77"/>
            <p:cNvSpPr/>
            <p:nvPr/>
          </p:nvSpPr>
          <p:spPr bwMode="auto">
            <a:xfrm>
              <a:off x="11127639" y="309033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79" name="Прямоугольник 78"/>
            <p:cNvSpPr/>
            <p:nvPr/>
          </p:nvSpPr>
          <p:spPr bwMode="auto">
            <a:xfrm>
              <a:off x="11128645" y="3505913"/>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0" name="Прямоугольник 79"/>
            <p:cNvSpPr/>
            <p:nvPr/>
          </p:nvSpPr>
          <p:spPr bwMode="auto">
            <a:xfrm>
              <a:off x="11127639" y="3916723"/>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1" name="Прямоугольник 80"/>
            <p:cNvSpPr/>
            <p:nvPr/>
          </p:nvSpPr>
          <p:spPr bwMode="auto">
            <a:xfrm>
              <a:off x="11127639" y="4337635"/>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2" name="Прямоугольник 81"/>
            <p:cNvSpPr/>
            <p:nvPr/>
          </p:nvSpPr>
          <p:spPr bwMode="auto">
            <a:xfrm>
              <a:off x="11127639" y="4753909"/>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3" name="Прямоугольник 82"/>
            <p:cNvSpPr/>
            <p:nvPr/>
          </p:nvSpPr>
          <p:spPr bwMode="auto">
            <a:xfrm>
              <a:off x="11127639" y="5164641"/>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p:txBody>
        </p:sp>
        <p:sp>
          <p:nvSpPr>
            <p:cNvPr id="84" name="Прямоугольник 83"/>
            <p:cNvSpPr/>
            <p:nvPr/>
          </p:nvSpPr>
          <p:spPr bwMode="auto">
            <a:xfrm>
              <a:off x="11127639" y="5574405"/>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sp>
          <p:nvSpPr>
            <p:cNvPr id="85" name="Прямоугольник 84"/>
            <p:cNvSpPr/>
            <p:nvPr/>
          </p:nvSpPr>
          <p:spPr bwMode="auto">
            <a:xfrm>
              <a:off x="11134191" y="5989170"/>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p:txBody>
        </p:sp>
        <p:sp>
          <p:nvSpPr>
            <p:cNvPr id="86" name="Прямоугольник 85"/>
            <p:cNvSpPr/>
            <p:nvPr/>
          </p:nvSpPr>
          <p:spPr bwMode="auto">
            <a:xfrm>
              <a:off x="11134191" y="639063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47177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6ABFA4-BD0D-29AB-B3DB-4D5AAE5DA55E}"/>
              </a:ext>
            </a:extLst>
          </p:cNvPr>
          <p:cNvSpPr>
            <a:spLocks noGrp="1"/>
          </p:cNvSpPr>
          <p:nvPr>
            <p:ph type="title"/>
          </p:nvPr>
        </p:nvSpPr>
        <p:spPr>
          <a:xfrm>
            <a:off x="896133" y="219852"/>
            <a:ext cx="10578277" cy="582157"/>
          </a:xfrm>
        </p:spPr>
        <p:txBody>
          <a:bodyPr/>
          <a:lstStyle/>
          <a:p>
            <a:r>
              <a:rPr lang="en-US" sz="2400" dirty="0" smtClean="0"/>
              <a:t>AMALIY </a:t>
            </a:r>
            <a:r>
              <a:rPr lang="en-US" sz="2400" dirty="0"/>
              <a:t>MASHG‘ULOTLARI MAVZULARI</a:t>
            </a:r>
            <a:endParaRPr lang="en-US" sz="2400" dirty="0"/>
          </a:p>
        </p:txBody>
      </p:sp>
      <p:sp>
        <p:nvSpPr>
          <p:cNvPr id="56" name="Rectangle 55">
            <a:extLst>
              <a:ext uri="{FF2B5EF4-FFF2-40B4-BE49-F238E27FC236}">
                <a16:creationId xmlns:a16="http://schemas.microsoft.com/office/drawing/2014/main" id="{201A9E78-5A01-6AAF-7191-15802F1E871C}"/>
              </a:ext>
            </a:extLst>
          </p:cNvPr>
          <p:cNvSpPr/>
          <p:nvPr/>
        </p:nvSpPr>
        <p:spPr bwMode="auto">
          <a:xfrm>
            <a:off x="7863607" y="2306671"/>
            <a:ext cx="3927701" cy="4021862"/>
          </a:xfrm>
          <a:prstGeom prst="rect">
            <a:avLst/>
          </a:prstGeom>
          <a:solidFill>
            <a:schemeClr val="accent3">
              <a:lumMod val="75000"/>
            </a:schemeClr>
          </a:solidFill>
          <a:ln>
            <a:noFill/>
          </a:ln>
        </p:spPr>
        <p:txBody>
          <a:bodyPr vert="horz" wrap="square" lIns="91440" tIns="45720" rIns="91440" bIns="45720" numCol="1" rtlCol="0" anchor="t" anchorCtr="0" compatLnSpc="1">
            <a:prstTxWarp prst="textNoShape">
              <a:avLst/>
            </a:prstTxWarp>
          </a:bodyPr>
          <a:lstStyle/>
          <a:p>
            <a:pPr algn="ctr"/>
            <a:endParaRPr lang="en-US">
              <a:latin typeface="Georgia" panose="02040502050405020303" pitchFamily="18" charset="0"/>
            </a:endParaRPr>
          </a:p>
        </p:txBody>
      </p:sp>
      <p:grpSp>
        <p:nvGrpSpPr>
          <p:cNvPr id="17" name="Группа 16"/>
          <p:cNvGrpSpPr/>
          <p:nvPr/>
        </p:nvGrpSpPr>
        <p:grpSpPr>
          <a:xfrm>
            <a:off x="507583" y="1208921"/>
            <a:ext cx="6662061" cy="5239499"/>
            <a:chOff x="4963881" y="941811"/>
            <a:chExt cx="6850747" cy="5430974"/>
          </a:xfrm>
        </p:grpSpPr>
        <p:sp>
          <p:nvSpPr>
            <p:cNvPr id="10" name="Прямоугольник 9"/>
            <p:cNvSpPr/>
            <p:nvPr/>
          </p:nvSpPr>
          <p:spPr bwMode="auto">
            <a:xfrm>
              <a:off x="4963881" y="941811"/>
              <a:ext cx="6093673" cy="409474"/>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Mashg‘ulot</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shakli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ma’ruza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(M) (4-semestr)</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13" name="Прямоугольник 12"/>
            <p:cNvSpPr/>
            <p:nvPr/>
          </p:nvSpPr>
          <p:spPr bwMode="auto">
            <a:xfrm>
              <a:off x="11127639" y="941811"/>
              <a:ext cx="680438" cy="409474"/>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Soat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14" name="Прямоугольник 13"/>
            <p:cNvSpPr/>
            <p:nvPr/>
          </p:nvSpPr>
          <p:spPr bwMode="auto">
            <a:xfrm>
              <a:off x="4963888" y="1425714"/>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1</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37" name="Прямоугольник 36"/>
            <p:cNvSpPr/>
            <p:nvPr/>
          </p:nvSpPr>
          <p:spPr bwMode="auto">
            <a:xfrm>
              <a:off x="4963887" y="1841816"/>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40" name="Прямоугольник 39"/>
            <p:cNvSpPr/>
            <p:nvPr/>
          </p:nvSpPr>
          <p:spPr bwMode="auto">
            <a:xfrm>
              <a:off x="4963887" y="2257918"/>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3</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43" name="Прямоугольник 42"/>
            <p:cNvSpPr/>
            <p:nvPr/>
          </p:nvSpPr>
          <p:spPr bwMode="auto">
            <a:xfrm>
              <a:off x="4963887" y="267952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4</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46" name="Прямоугольник 45"/>
            <p:cNvSpPr/>
            <p:nvPr/>
          </p:nvSpPr>
          <p:spPr bwMode="auto">
            <a:xfrm>
              <a:off x="4963886" y="3090261"/>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5</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49" name="Прямоугольник 48"/>
            <p:cNvSpPr/>
            <p:nvPr/>
          </p:nvSpPr>
          <p:spPr bwMode="auto">
            <a:xfrm>
              <a:off x="4963886" y="3921565"/>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7</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3" name="Прямоугольник 52"/>
            <p:cNvSpPr/>
            <p:nvPr/>
          </p:nvSpPr>
          <p:spPr bwMode="auto">
            <a:xfrm>
              <a:off x="4963886" y="3505913"/>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6</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4" name="Прямоугольник 53"/>
            <p:cNvSpPr/>
            <p:nvPr/>
          </p:nvSpPr>
          <p:spPr bwMode="auto">
            <a:xfrm>
              <a:off x="4963882" y="4758826"/>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a:solidFill>
                    <a:schemeClr val="accent3">
                      <a:lumMod val="20000"/>
                      <a:lumOff val="80000"/>
                    </a:schemeClr>
                  </a:solidFill>
                  <a:latin typeface="Times New Roman" panose="02020603050405020304" pitchFamily="18" charset="0"/>
                  <a:cs typeface="Times New Roman" panose="02020603050405020304" pitchFamily="18" charset="0"/>
                </a:rPr>
                <a:t>9</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5" name="Прямоугольник 54"/>
            <p:cNvSpPr/>
            <p:nvPr/>
          </p:nvSpPr>
          <p:spPr bwMode="auto">
            <a:xfrm>
              <a:off x="4963881" y="5185738"/>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10</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7" name="Прямоугольник 56"/>
            <p:cNvSpPr/>
            <p:nvPr/>
          </p:nvSpPr>
          <p:spPr bwMode="auto">
            <a:xfrm>
              <a:off x="4963885" y="4337217"/>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8</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8" name="Прямоугольник 57"/>
            <p:cNvSpPr/>
            <p:nvPr/>
          </p:nvSpPr>
          <p:spPr bwMode="auto">
            <a:xfrm>
              <a:off x="4963881" y="5601390"/>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11</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59" name="Прямоугольник 58"/>
            <p:cNvSpPr/>
            <p:nvPr/>
          </p:nvSpPr>
          <p:spPr bwMode="auto">
            <a:xfrm>
              <a:off x="4963881" y="6013424"/>
              <a:ext cx="534990"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12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15" name="Прямоугольник 14"/>
            <p:cNvSpPr/>
            <p:nvPr/>
          </p:nvSpPr>
          <p:spPr bwMode="auto">
            <a:xfrm>
              <a:off x="5590903" y="142571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Kundalik</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turmush-tarzi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madaniyati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0" name="Прямоугольник 59"/>
            <p:cNvSpPr/>
            <p:nvPr/>
          </p:nvSpPr>
          <p:spPr bwMode="auto">
            <a:xfrm>
              <a:off x="5590903" y="183838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Jamoat</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transportda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o‘zini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tutish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3" name="Прямоугольник 62"/>
            <p:cNvSpPr/>
            <p:nvPr/>
          </p:nvSpPr>
          <p:spPr bwMode="auto">
            <a:xfrm>
              <a:off x="5590903" y="225791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Jamoat</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joylarida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o‘zini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tutish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4" name="Прямоугольник 63"/>
            <p:cNvSpPr/>
            <p:nvPr/>
          </p:nvSpPr>
          <p:spPr bwMode="auto">
            <a:xfrm>
              <a:off x="5590903" y="266709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Tashqi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ko‘rinish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madaniyati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Shaxsiy</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did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gigiyena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5" name="Прямоугольник 64"/>
            <p:cNvSpPr/>
            <p:nvPr/>
          </p:nvSpPr>
          <p:spPr bwMode="auto">
            <a:xfrm>
              <a:off x="5590903" y="308922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Soch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turmaklash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uni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parvarish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qilish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7" name="Прямоугольник 66"/>
            <p:cNvSpPr/>
            <p:nvPr/>
          </p:nvSpPr>
          <p:spPr bwMode="auto">
            <a:xfrm>
              <a:off x="5590903" y="3506259"/>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Muloqot</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munosabat</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8" name="Прямоугольник 67"/>
            <p:cNvSpPr/>
            <p:nvPr/>
          </p:nvSpPr>
          <p:spPr bwMode="auto">
            <a:xfrm>
              <a:off x="5590903" y="3922397"/>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Kiyinish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madaniyati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dress-</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kod</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69" name="Прямоугольник 68"/>
            <p:cNvSpPr/>
            <p:nvPr/>
          </p:nvSpPr>
          <p:spPr bwMode="auto">
            <a:xfrm>
              <a:off x="5590903" y="4337216"/>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Ovqatlanish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qoidalari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Dasturxon</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tuzash</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san’ati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1" name="Прямоугольник 70"/>
            <p:cNvSpPr/>
            <p:nvPr/>
          </p:nvSpPr>
          <p:spPr bwMode="auto">
            <a:xfrm>
              <a:off x="5585534" y="4758826"/>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Ma’naviy</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tarbiyada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tasviriy</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musiqa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san’ati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2" name="Прямоугольник 71"/>
            <p:cNvSpPr/>
            <p:nvPr/>
          </p:nvSpPr>
          <p:spPr bwMode="auto">
            <a:xfrm>
              <a:off x="5590903" y="5189872"/>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Havaskor</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professional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fotograflik</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3" name="Прямоугольник 72"/>
            <p:cNvSpPr/>
            <p:nvPr/>
          </p:nvSpPr>
          <p:spPr bwMode="auto">
            <a:xfrm>
              <a:off x="5590903" y="5604433"/>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Rasmiy</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qabul</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va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taqdimot</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prezentatsiya</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)lar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4" name="Прямоугольник 73"/>
            <p:cNvSpPr/>
            <p:nvPr/>
          </p:nvSpPr>
          <p:spPr bwMode="auto">
            <a:xfrm>
              <a:off x="5590903" y="6013424"/>
              <a:ext cx="54673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Rasmiy</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murojaatlar</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 </a:t>
              </a:r>
              <a:r>
                <a:rPr lang="en-US" sz="1600" u="sng" dirty="0" err="1" smtClean="0">
                  <a:solidFill>
                    <a:schemeClr val="accent3">
                      <a:lumMod val="20000"/>
                      <a:lumOff val="80000"/>
                    </a:schemeClr>
                  </a:solidFill>
                  <a:latin typeface="Times New Roman" panose="02020603050405020304" pitchFamily="18" charset="0"/>
                  <a:cs typeface="Times New Roman" panose="02020603050405020304" pitchFamily="18" charset="0"/>
                </a:rPr>
                <a:t>etiketi</a:t>
              </a: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16" name="Прямоугольник 15"/>
            <p:cNvSpPr/>
            <p:nvPr/>
          </p:nvSpPr>
          <p:spPr bwMode="auto">
            <a:xfrm>
              <a:off x="11127640" y="142571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5" name="Прямоугольник 74"/>
            <p:cNvSpPr/>
            <p:nvPr/>
          </p:nvSpPr>
          <p:spPr bwMode="auto">
            <a:xfrm>
              <a:off x="11127639" y="1838384"/>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6" name="Прямоугольник 75"/>
            <p:cNvSpPr/>
            <p:nvPr/>
          </p:nvSpPr>
          <p:spPr bwMode="auto">
            <a:xfrm>
              <a:off x="11127639" y="225791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7" name="Прямоугольник 76"/>
            <p:cNvSpPr/>
            <p:nvPr/>
          </p:nvSpPr>
          <p:spPr bwMode="auto">
            <a:xfrm>
              <a:off x="11127639" y="267952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8" name="Прямоугольник 77"/>
            <p:cNvSpPr/>
            <p:nvPr/>
          </p:nvSpPr>
          <p:spPr bwMode="auto">
            <a:xfrm>
              <a:off x="11127639" y="309033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79" name="Прямоугольник 78"/>
            <p:cNvSpPr/>
            <p:nvPr/>
          </p:nvSpPr>
          <p:spPr bwMode="auto">
            <a:xfrm>
              <a:off x="11128645" y="3505913"/>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0" name="Прямоугольник 79"/>
            <p:cNvSpPr/>
            <p:nvPr/>
          </p:nvSpPr>
          <p:spPr bwMode="auto">
            <a:xfrm>
              <a:off x="11127639" y="3916723"/>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1" name="Прямоугольник 80"/>
            <p:cNvSpPr/>
            <p:nvPr/>
          </p:nvSpPr>
          <p:spPr bwMode="auto">
            <a:xfrm>
              <a:off x="11127639" y="4337635"/>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3" name="Прямоугольник 82"/>
            <p:cNvSpPr/>
            <p:nvPr/>
          </p:nvSpPr>
          <p:spPr bwMode="auto">
            <a:xfrm>
              <a:off x="11134190" y="475817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4</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4" name="Прямоугольник 83"/>
            <p:cNvSpPr/>
            <p:nvPr/>
          </p:nvSpPr>
          <p:spPr bwMode="auto">
            <a:xfrm>
              <a:off x="11134189" y="5189525"/>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5" name="Прямоугольник 84"/>
            <p:cNvSpPr/>
            <p:nvPr/>
          </p:nvSpPr>
          <p:spPr bwMode="auto">
            <a:xfrm>
              <a:off x="11134189" y="5602087"/>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4</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sp>
          <p:nvSpPr>
            <p:cNvPr id="86" name="Прямоугольник 85"/>
            <p:cNvSpPr/>
            <p:nvPr/>
          </p:nvSpPr>
          <p:spPr bwMode="auto">
            <a:xfrm>
              <a:off x="11134189" y="6014276"/>
              <a:ext cx="680438" cy="358509"/>
            </a:xfrm>
            <a:prstGeom prst="rect">
              <a:avLst/>
            </a:prstGeom>
            <a:solidFill>
              <a:srgbClr val="95847B"/>
            </a:solidFill>
            <a:ln>
              <a:noFill/>
            </a:ln>
          </p:spPr>
          <p:txBody>
            <a:bodyPr vert="horz" wrap="square" lIns="91440" tIns="45720" rIns="91440" bIns="45720" numCol="1" rtlCol="0" anchor="t" anchorCtr="0" compatLnSpc="1">
              <a:prstTxWarp prst="textNoShape">
                <a:avLst/>
              </a:prstTxWarp>
            </a:bodyPr>
            <a:lstStyle/>
            <a:p>
              <a:pPr algn="ctr"/>
              <a:r>
                <a:rPr lang="en-US" sz="1600" u="sng" dirty="0" smtClean="0">
                  <a:solidFill>
                    <a:schemeClr val="accent3">
                      <a:lumMod val="20000"/>
                      <a:lumOff val="80000"/>
                    </a:schemeClr>
                  </a:solidFill>
                  <a:latin typeface="Times New Roman" panose="02020603050405020304" pitchFamily="18" charset="0"/>
                  <a:cs typeface="Times New Roman" panose="02020603050405020304" pitchFamily="18" charset="0"/>
                </a:rPr>
                <a:t>2</a:t>
              </a:r>
              <a:endParaRPr lang="ru-RU" sz="1600" u="sng" dirty="0">
                <a:solidFill>
                  <a:schemeClr val="accent3">
                    <a:lumMod val="20000"/>
                    <a:lumOff val="80000"/>
                  </a:schemeClr>
                </a:solidFill>
                <a:latin typeface="Times New Roman" panose="02020603050405020304" pitchFamily="18" charset="0"/>
                <a:cs typeface="Times New Roman" panose="02020603050405020304" pitchFamily="18" charset="0"/>
              </a:endParaRPr>
            </a:p>
          </p:txBody>
        </p:sp>
      </p:grpSp>
      <p:pic>
        <p:nvPicPr>
          <p:cNvPr id="2050" name="Picture 2" descr="Kim uchun gapiryapsiz: mediada auditoriya turlari va rolla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25644" y="1838874"/>
            <a:ext cx="3603625" cy="21642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88332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Таблица 7"/>
          <p:cNvGraphicFramePr>
            <a:graphicFrameLocks noGrp="1"/>
          </p:cNvGraphicFramePr>
          <p:nvPr>
            <p:extLst>
              <p:ext uri="{D42A27DB-BD31-4B8C-83A1-F6EECF244321}">
                <p14:modId xmlns:p14="http://schemas.microsoft.com/office/powerpoint/2010/main" val="2846903912"/>
              </p:ext>
            </p:extLst>
          </p:nvPr>
        </p:nvGraphicFramePr>
        <p:xfrm>
          <a:off x="3255683" y="356595"/>
          <a:ext cx="8127999" cy="6141720"/>
        </p:xfrm>
        <a:graphic>
          <a:graphicData uri="http://schemas.openxmlformats.org/drawingml/2006/table">
            <a:tbl>
              <a:tblPr firstRow="1" bandRow="1">
                <a:tableStyleId>{93296810-A885-4BE3-A3E7-6D5BEEA58F35}</a:tableStyleId>
              </a:tblPr>
              <a:tblGrid>
                <a:gridCol w="697753">
                  <a:extLst>
                    <a:ext uri="{9D8B030D-6E8A-4147-A177-3AD203B41FA5}">
                      <a16:colId xmlns:a16="http://schemas.microsoft.com/office/drawing/2014/main" val="105060099"/>
                    </a:ext>
                  </a:extLst>
                </a:gridCol>
                <a:gridCol w="6750423">
                  <a:extLst>
                    <a:ext uri="{9D8B030D-6E8A-4147-A177-3AD203B41FA5}">
                      <a16:colId xmlns:a16="http://schemas.microsoft.com/office/drawing/2014/main" val="3275774007"/>
                    </a:ext>
                  </a:extLst>
                </a:gridCol>
                <a:gridCol w="679823">
                  <a:extLst>
                    <a:ext uri="{9D8B030D-6E8A-4147-A177-3AD203B41FA5}">
                      <a16:colId xmlns:a16="http://schemas.microsoft.com/office/drawing/2014/main" val="2640338940"/>
                    </a:ext>
                  </a:extLst>
                </a:gridCol>
              </a:tblGrid>
              <a:tr h="370840">
                <a:tc>
                  <a:txBody>
                    <a:bodyPr/>
                    <a:lstStyle/>
                    <a:p>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err="1" smtClean="0">
                          <a:solidFill>
                            <a:schemeClr val="bg1"/>
                          </a:solidFill>
                          <a:latin typeface="Times New Roman" panose="02020603050405020304" pitchFamily="18" charset="0"/>
                          <a:cs typeface="Times New Roman" panose="02020603050405020304" pitchFamily="18" charset="0"/>
                        </a:rPr>
                        <a:t>Mustaqil</a:t>
                      </a: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ta’lim</a:t>
                      </a:r>
                      <a:r>
                        <a:rPr lang="en-US" sz="1600" dirty="0" smtClean="0">
                          <a:solidFill>
                            <a:schemeClr val="bg1"/>
                          </a:solidFill>
                          <a:latin typeface="Times New Roman" panose="02020603050405020304" pitchFamily="18" charset="0"/>
                          <a:cs typeface="Times New Roman" panose="02020603050405020304" pitchFamily="18" charset="0"/>
                        </a:rPr>
                        <a:t> </a:t>
                      </a:r>
                      <a:r>
                        <a:rPr lang="en-US" sz="1600" dirty="0" err="1" smtClean="0">
                          <a:solidFill>
                            <a:schemeClr val="bg1"/>
                          </a:solidFill>
                          <a:latin typeface="Times New Roman" panose="02020603050405020304" pitchFamily="18" charset="0"/>
                          <a:cs typeface="Times New Roman" panose="02020603050405020304" pitchFamily="18" charset="0"/>
                        </a:rPr>
                        <a:t>mavzulari</a:t>
                      </a:r>
                      <a:endParaRPr lang="ru-RU" sz="1600" dirty="0">
                        <a:solidFill>
                          <a:schemeClr val="bg1"/>
                        </a:solidFill>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90</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47649271"/>
                  </a:ext>
                </a:extLst>
              </a:tr>
              <a:tr h="370840">
                <a:tc>
                  <a:txBody>
                    <a:bodyPr/>
                    <a:lstStyle/>
                    <a:p>
                      <a:r>
                        <a:rPr lang="en-US" sz="1600" dirty="0" smtClean="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smtClean="0">
                          <a:solidFill>
                            <a:schemeClr val="dk1"/>
                          </a:solidFill>
                          <a:effectLst/>
                          <a:latin typeface="Times New Roman" panose="02020603050405020304" pitchFamily="18" charset="0"/>
                          <a:ea typeface="+mn-ea"/>
                          <a:cs typeface="Times New Roman" panose="02020603050405020304" pitchFamily="18" charset="0"/>
                        </a:rPr>
                        <a:t>Kundalik etiket</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bo‘yicha</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ma’lumotlar</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yig‘ish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626266041"/>
                  </a:ext>
                </a:extLst>
              </a:tr>
              <a:tr h="370840">
                <a:tc>
                  <a:txBody>
                    <a:bodyPr/>
                    <a:lstStyle/>
                    <a:p>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smtClean="0">
                          <a:solidFill>
                            <a:schemeClr val="dk1"/>
                          </a:solidFill>
                          <a:effectLst/>
                          <a:latin typeface="Times New Roman" panose="02020603050405020304" pitchFamily="18" charset="0"/>
                          <a:ea typeface="+mn-ea"/>
                          <a:cs typeface="Times New Roman" panose="02020603050405020304" pitchFamily="18" charset="0"/>
                        </a:rPr>
                        <a:t>Transportda yurish etiketi</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ni</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o‘rganish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74105501"/>
                  </a:ext>
                </a:extLst>
              </a:tr>
              <a:tr h="370840">
                <a:tc>
                  <a:txBody>
                    <a:bodyPr/>
                    <a:lstStyle/>
                    <a:p>
                      <a:r>
                        <a:rPr lang="en-US" sz="1600" dirty="0" smtClean="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Jamoat joylarida </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a:t>
                      </a:r>
                      <a:r>
                        <a:rPr lang="uz-Cyrl-UZ"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zini tutish etiketi</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haqida</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manbalarni</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o‘rganish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343039996"/>
                  </a:ext>
                </a:extLst>
              </a:tr>
              <a:tr h="370840">
                <a:tc>
                  <a:txBody>
                    <a:bodyPr/>
                    <a:lstStyle/>
                    <a:p>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Tashqi ko‘rinish madaniyati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manbalarni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o‘rganish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427322241"/>
                  </a:ext>
                </a:extLst>
              </a:tr>
              <a:tr h="370840">
                <a:tc>
                  <a:txBody>
                    <a:bodyPr/>
                    <a:lstStyle/>
                    <a:p>
                      <a:r>
                        <a:rPr lang="en-US" sz="1600" dirty="0" smtClean="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dirty="0" smtClean="0">
                          <a:effectLst/>
                          <a:latin typeface="Times New Roman" panose="02020603050405020304" pitchFamily="18" charset="0"/>
                          <a:ea typeface="Calibri" panose="020F0502020204030204" pitchFamily="34" charset="0"/>
                          <a:cs typeface="Times New Roman" panose="02020603050405020304" pitchFamily="18" charset="0"/>
                        </a:rPr>
                        <a:t>Shaxsiy did va gigi</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y</a:t>
                      </a:r>
                      <a:r>
                        <a:rPr lang="uz-Cyrl-UZ" sz="1600" dirty="0" smtClean="0">
                          <a:effectLst/>
                          <a:latin typeface="Times New Roman" panose="02020603050405020304" pitchFamily="18" charset="0"/>
                          <a:ea typeface="Calibri" panose="020F0502020204030204" pitchFamily="34" charset="0"/>
                          <a:cs typeface="Times New Roman" panose="02020603050405020304" pitchFamily="18" charset="0"/>
                        </a:rPr>
                        <a:t>ena</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smtClean="0">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smtClean="0">
                          <a:effectLst/>
                          <a:latin typeface="Times New Roman" panose="02020603050405020304" pitchFamily="18" charset="0"/>
                          <a:ea typeface="Calibri" panose="020F0502020204030204" pitchFamily="34" charset="0"/>
                          <a:cs typeface="Times New Roman" panose="02020603050405020304" pitchFamily="18" charset="0"/>
                        </a:rPr>
                        <a:t>amaliyot</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smtClean="0">
                          <a:effectLst/>
                          <a:latin typeface="Times New Roman" panose="02020603050405020304" pitchFamily="18" charset="0"/>
                          <a:ea typeface="Calibri" panose="020F0502020204030204" pitchFamily="34" charset="0"/>
                          <a:cs typeface="Times New Roman" panose="02020603050405020304" pitchFamily="18" charset="0"/>
                        </a:rPr>
                        <a:t>o‘tkazish</a:t>
                      </a:r>
                      <a:r>
                        <a:rPr lang="uz-Cyrl-UZ" sz="1600" dirty="0" smtClean="0">
                          <a:effectLst/>
                          <a:latin typeface="Times New Roman" panose="02020603050405020304" pitchFamily="18" charset="0"/>
                          <a:ea typeface="Calibri" panose="020F0502020204030204" pitchFamily="34" charset="0"/>
                          <a:cs typeface="Times New Roman" panose="02020603050405020304" pitchFamily="18" charset="0"/>
                        </a:rPr>
                        <a:t>Shaxsiy did va gigi</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y</a:t>
                      </a:r>
                      <a:r>
                        <a:rPr lang="uz-Cyrl-UZ" sz="1600" dirty="0" smtClean="0">
                          <a:effectLst/>
                          <a:latin typeface="Times New Roman" panose="02020603050405020304" pitchFamily="18" charset="0"/>
                          <a:ea typeface="Calibri" panose="020F0502020204030204" pitchFamily="34" charset="0"/>
                          <a:cs typeface="Times New Roman" panose="02020603050405020304" pitchFamily="18" charset="0"/>
                        </a:rPr>
                        <a:t>ena</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smtClean="0">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smtClean="0">
                          <a:effectLst/>
                          <a:latin typeface="Times New Roman" panose="02020603050405020304" pitchFamily="18" charset="0"/>
                          <a:ea typeface="Calibri" panose="020F0502020204030204" pitchFamily="34" charset="0"/>
                          <a:cs typeface="Times New Roman" panose="02020603050405020304" pitchFamily="18" charset="0"/>
                        </a:rPr>
                        <a:t>amaliyot</a:t>
                      </a:r>
                      <a:r>
                        <a:rPr lang="en-US" sz="1600" dirty="0" smtClean="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smtClean="0">
                          <a:effectLst/>
                          <a:latin typeface="Times New Roman" panose="02020603050405020304" pitchFamily="18" charset="0"/>
                          <a:ea typeface="Calibri" panose="020F0502020204030204" pitchFamily="34" charset="0"/>
                          <a:cs typeface="Times New Roman" panose="02020603050405020304" pitchFamily="18" charset="0"/>
                        </a:rPr>
                        <a:t>o‘tkazish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4712211"/>
                  </a:ext>
                </a:extLst>
              </a:tr>
              <a:tr h="370840">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smtClean="0">
                          <a:solidFill>
                            <a:schemeClr val="dk1"/>
                          </a:solidFill>
                          <a:effectLst/>
                          <a:latin typeface="Times New Roman" panose="02020603050405020304" pitchFamily="18" charset="0"/>
                          <a:ea typeface="+mn-ea"/>
                          <a:cs typeface="Times New Roman" panose="02020603050405020304" pitchFamily="18" charset="0"/>
                        </a:rPr>
                        <a:t>Soch turmaklash va uni parvarish qilish etiketi</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bo‘yicha</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amaliyot</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o‘tkazish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420444633"/>
                  </a:ext>
                </a:extLst>
              </a:tr>
              <a:tr h="370840">
                <a:tc>
                  <a:txBody>
                    <a:bodyPr/>
                    <a:lstStyle/>
                    <a:p>
                      <a:r>
                        <a:rPr lang="en-US" sz="1600" dirty="0" smtClean="0">
                          <a:latin typeface="Times New Roman" panose="02020603050405020304" pitchFamily="18" charset="0"/>
                          <a:cs typeface="Times New Roman" panose="02020603050405020304" pitchFamily="18" charset="0"/>
                        </a:rPr>
                        <a:t>7</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Muloqot etiketi</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ga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badiiy</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asarlardan</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misollar</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topish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90009309"/>
                  </a:ext>
                </a:extLst>
              </a:tr>
              <a:tr h="370840">
                <a:tc>
                  <a:txBody>
                    <a:bodyPr/>
                    <a:lstStyle/>
                    <a:p>
                      <a:r>
                        <a:rPr lang="en-US" sz="1600" dirty="0" smtClean="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Kiyinish</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madaniyati</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yuzasidan</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taqdimotlar</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tashkil</a:t>
                      </a:r>
                      <a:r>
                        <a:rPr lang="en-GB"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GB" sz="1600" dirty="0" err="1">
                          <a:effectLst/>
                          <a:latin typeface="Times New Roman" panose="02020603050405020304" pitchFamily="18" charset="0"/>
                          <a:ea typeface="Calibri" panose="020F0502020204030204" pitchFamily="34" charset="0"/>
                          <a:cs typeface="Times New Roman" panose="02020603050405020304" pitchFamily="18" charset="0"/>
                        </a:rPr>
                        <a:t>qilish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031248702"/>
                  </a:ext>
                </a:extLst>
              </a:tr>
              <a:tr h="370840">
                <a:tc>
                  <a:txBody>
                    <a:bodyPr/>
                    <a:lstStyle/>
                    <a:p>
                      <a:r>
                        <a:rPr lang="en-US" sz="1600" dirty="0" smtClean="0">
                          <a:latin typeface="Times New Roman" panose="02020603050405020304" pitchFamily="18" charset="0"/>
                          <a:cs typeface="Times New Roman" panose="02020603050405020304" pitchFamily="18" charset="0"/>
                        </a:rPr>
                        <a:t>9</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Ovqatlanish</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qoidalari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dunyo</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madaniyatini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o‘rganish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058849047"/>
                  </a:ext>
                </a:extLst>
              </a:tr>
              <a:tr h="370840">
                <a:tc>
                  <a:txBody>
                    <a:bodyPr/>
                    <a:lstStyle/>
                    <a:p>
                      <a:r>
                        <a:rPr lang="en-US" sz="1600" dirty="0" smtClean="0">
                          <a:latin typeface="Times New Roman" panose="02020603050405020304" pitchFamily="18" charset="0"/>
                          <a:cs typeface="Times New Roman" panose="02020603050405020304" pitchFamily="18" charset="0"/>
                        </a:rPr>
                        <a:t>10</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smtClean="0">
                          <a:solidFill>
                            <a:schemeClr val="dk1"/>
                          </a:solidFill>
                          <a:effectLst/>
                          <a:latin typeface="Times New Roman" panose="02020603050405020304" pitchFamily="18" charset="0"/>
                          <a:ea typeface="+mn-ea"/>
                          <a:cs typeface="Times New Roman" panose="02020603050405020304" pitchFamily="18" charset="0"/>
                        </a:rPr>
                        <a:t>Dasturxon tuzash san’ati</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yuzasidan</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boshqa</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xalqlar</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bilan</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qiyoslab</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o‘rganish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953471091"/>
                  </a:ext>
                </a:extLst>
              </a:tr>
              <a:tr h="370840">
                <a:tc>
                  <a:txBody>
                    <a:bodyPr/>
                    <a:lstStyle/>
                    <a:p>
                      <a:r>
                        <a:rPr lang="en-US" sz="1600" dirty="0" smtClean="0">
                          <a:latin typeface="Times New Roman" panose="02020603050405020304" pitchFamily="18" charset="0"/>
                          <a:cs typeface="Times New Roman" panose="02020603050405020304" pitchFamily="18" charset="0"/>
                        </a:rPr>
                        <a:t>11</a:t>
                      </a:r>
                      <a:endParaRPr lang="ru-RU" sz="1600" dirty="0">
                        <a:latin typeface="Times New Roman" panose="02020603050405020304" pitchFamily="18" charset="0"/>
                        <a:cs typeface="Times New Roman" panose="02020603050405020304" pitchFamily="18" charset="0"/>
                      </a:endParaRPr>
                    </a:p>
                  </a:txBody>
                  <a:tcPr/>
                </a:tc>
                <a:tc>
                  <a:txBody>
                    <a:bodyPr/>
                    <a:lstStyle/>
                    <a:p>
                      <a:r>
                        <a:rPr lang="uz-Cyrl-UZ" sz="1600" kern="1200" dirty="0" smtClean="0">
                          <a:solidFill>
                            <a:schemeClr val="dk1"/>
                          </a:solidFill>
                          <a:effectLst/>
                          <a:latin typeface="Times New Roman" panose="02020603050405020304" pitchFamily="18" charset="0"/>
                          <a:ea typeface="+mn-ea"/>
                          <a:cs typeface="Times New Roman" panose="02020603050405020304" pitchFamily="18" charset="0"/>
                        </a:rPr>
                        <a:t>Ma’naviy tarbiyada tasviriy va musiqa san’ati</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haqida</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manbalar</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bilan</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ishlash</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514180801"/>
                  </a:ext>
                </a:extLst>
              </a:tr>
              <a:tr h="370840">
                <a:tc>
                  <a:txBody>
                    <a:bodyPr/>
                    <a:lstStyle/>
                    <a:p>
                      <a:r>
                        <a:rPr lang="en-US" sz="1600" dirty="0" smtClean="0">
                          <a:latin typeface="Times New Roman" panose="02020603050405020304" pitchFamily="18" charset="0"/>
                          <a:cs typeface="Times New Roman" panose="02020603050405020304" pitchFamily="18" charset="0"/>
                        </a:rPr>
                        <a:t>12</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effectLst/>
                          <a:latin typeface="Times New Roman" panose="02020603050405020304" pitchFamily="18" charset="0"/>
                          <a:ea typeface="Calibri" panose="020F0502020204030204" pitchFamily="34" charset="0"/>
                          <a:cs typeface="Times New Roman" panose="02020603050405020304" pitchFamily="18" charset="0"/>
                        </a:rPr>
                        <a:t>Havaskor va professional fotograflik</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amaliyotini</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effectLst/>
                          <a:latin typeface="Times New Roman" panose="02020603050405020304" pitchFamily="18" charset="0"/>
                          <a:ea typeface="Calibri" panose="020F0502020204030204" pitchFamily="34" charset="0"/>
                          <a:cs typeface="Times New Roman" panose="02020603050405020304" pitchFamily="18" charset="0"/>
                        </a:rPr>
                        <a:t>o‘tkazish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63907817"/>
                  </a:ext>
                </a:extLst>
              </a:tr>
              <a:tr h="370840">
                <a:tc>
                  <a:txBody>
                    <a:bodyPr/>
                    <a:lstStyle/>
                    <a:p>
                      <a:r>
                        <a:rPr lang="en-US" sz="1600" dirty="0" smtClean="0">
                          <a:latin typeface="Times New Roman" panose="02020603050405020304" pitchFamily="18" charset="0"/>
                          <a:cs typeface="Times New Roman" panose="02020603050405020304" pitchFamily="18" charset="0"/>
                        </a:rPr>
                        <a:t>13</a:t>
                      </a:r>
                      <a:endParaRPr lang="ru-RU" sz="1600" dirty="0">
                        <a:latin typeface="Times New Roman" panose="02020603050405020304" pitchFamily="18" charset="0"/>
                        <a:cs typeface="Times New Roman" panose="02020603050405020304" pitchFamily="18" charset="0"/>
                      </a:endParaRPr>
                    </a:p>
                  </a:txBody>
                  <a:tcPr/>
                </a:tc>
                <a:tc>
                  <a:txBody>
                    <a:bodyPr/>
                    <a:lstStyle/>
                    <a:p>
                      <a:pPr algn="just">
                        <a:spcAft>
                          <a:spcPts val="0"/>
                        </a:spcAft>
                      </a:pPr>
                      <a:r>
                        <a:rPr lang="uz-Cyrl-UZ"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Rasmiy qabul etiketi</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bo‘yicha</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misollar</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bilan</a:t>
                      </a:r>
                      <a:r>
                        <a:rPr lang="en-US"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600"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tanishish</a:t>
                      </a:r>
                      <a:endParaRPr lang="ru-RU" sz="1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07416351"/>
                  </a:ext>
                </a:extLst>
              </a:tr>
              <a:tr h="370840">
                <a:tc>
                  <a:txBody>
                    <a:bodyPr/>
                    <a:lstStyle/>
                    <a:p>
                      <a:r>
                        <a:rPr lang="en-US" sz="1600" dirty="0" smtClean="0">
                          <a:latin typeface="Times New Roman" panose="02020603050405020304" pitchFamily="18" charset="0"/>
                          <a:cs typeface="Times New Roman" panose="02020603050405020304" pitchFamily="18" charset="0"/>
                        </a:rPr>
                        <a:t>14</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Rasmiy</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murojaatlar</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bilan</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tanishish</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293961534"/>
                  </a:ext>
                </a:extLst>
              </a:tr>
              <a:tr h="370840">
                <a:tc>
                  <a:txBody>
                    <a:bodyPr/>
                    <a:lstStyle/>
                    <a:p>
                      <a:r>
                        <a:rPr lang="en-US" sz="1600" dirty="0" smtClean="0">
                          <a:latin typeface="Times New Roman" panose="02020603050405020304" pitchFamily="18" charset="0"/>
                          <a:cs typeface="Times New Roman" panose="02020603050405020304" pitchFamily="18" charset="0"/>
                        </a:rPr>
                        <a:t>15</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Rasmiy</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taqdimot</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 </a:t>
                      </a:r>
                      <a:r>
                        <a:rPr lang="en-US" sz="1600" kern="1200" dirty="0" err="1" smtClean="0">
                          <a:solidFill>
                            <a:schemeClr val="dk1"/>
                          </a:solidFill>
                          <a:effectLst/>
                          <a:latin typeface="Times New Roman" panose="02020603050405020304" pitchFamily="18" charset="0"/>
                          <a:ea typeface="+mn-ea"/>
                          <a:cs typeface="Times New Roman" panose="02020603050405020304" pitchFamily="18" charset="0"/>
                        </a:rPr>
                        <a:t>qilish</a:t>
                      </a:r>
                      <a:r>
                        <a:rPr lang="en-US" sz="1600" kern="1200" dirty="0" smtClean="0">
                          <a:solidFill>
                            <a:schemeClr val="dk1"/>
                          </a:solidFill>
                          <a:effectLst/>
                          <a:latin typeface="Times New Roman" panose="02020603050405020304" pitchFamily="18" charset="0"/>
                          <a:ea typeface="+mn-ea"/>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txBody>
                  <a:tcPr/>
                </a:tc>
                <a:tc>
                  <a:txBody>
                    <a:bodyPr/>
                    <a:lstStyle/>
                    <a:p>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15898133"/>
                  </a:ext>
                </a:extLst>
              </a:tr>
            </a:tbl>
          </a:graphicData>
        </a:graphic>
      </p:graphicFrame>
      <p:sp>
        <p:nvSpPr>
          <p:cNvPr id="10" name="TextBox 9"/>
          <p:cNvSpPr txBox="1"/>
          <p:nvPr/>
        </p:nvSpPr>
        <p:spPr>
          <a:xfrm>
            <a:off x="0" y="2447365"/>
            <a:ext cx="2998694" cy="1477328"/>
          </a:xfrm>
          <a:prstGeom prst="rect">
            <a:avLst/>
          </a:prstGeom>
          <a:noFill/>
        </p:spPr>
        <p:txBody>
          <a:bodyPr wrap="square" rtlCol="0">
            <a:spAutoFit/>
          </a:bodyPr>
          <a:lstStyle/>
          <a:p>
            <a:pPr algn="ctr"/>
            <a:r>
              <a:rPr lang="en-US" sz="3000" dirty="0" smtClean="0">
                <a:solidFill>
                  <a:schemeClr val="bg1"/>
                </a:solidFill>
                <a:latin typeface="Times New Roman" panose="02020603050405020304" pitchFamily="18" charset="0"/>
                <a:cs typeface="Times New Roman" panose="02020603050405020304" pitchFamily="18" charset="0"/>
              </a:rPr>
              <a:t>MUSTAQIL TA’LIM MAVZULARI</a:t>
            </a:r>
            <a:endParaRPr lang="ru-RU" sz="3000" dirty="0" smtClean="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6110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1F7991-167E-8D7A-EEB7-4594E2E568AF}"/>
              </a:ext>
            </a:extLst>
          </p:cNvPr>
          <p:cNvSpPr>
            <a:spLocks noGrp="1"/>
          </p:cNvSpPr>
          <p:nvPr>
            <p:ph type="title"/>
          </p:nvPr>
        </p:nvSpPr>
        <p:spPr>
          <a:xfrm>
            <a:off x="971550" y="107576"/>
            <a:ext cx="10578277" cy="770400"/>
          </a:xfrm>
        </p:spPr>
        <p:txBody>
          <a:bodyPr/>
          <a:lstStyle/>
          <a:p>
            <a:pPr marL="67945" indent="919480">
              <a:spcAft>
                <a:spcPts val="0"/>
              </a:spcAft>
            </a:pPr>
            <a:r>
              <a:rPr lang="uz-Latn-UZ" sz="2800" b="1" dirty="0" smtClean="0">
                <a:latin typeface="Times New Roman" panose="02020603050405020304" pitchFamily="18" charset="0"/>
                <a:ea typeface="Times New Roman" panose="02020603050405020304" pitchFamily="18" charset="0"/>
              </a:rPr>
              <a:t>TALABALARNING KREDITLARNI OLISH TARTIBI</a:t>
            </a:r>
            <a:endParaRPr lang="ru-RU" sz="2800" dirty="0">
              <a:latin typeface="Arial" panose="020B0604020202020204" pitchFamily="34" charset="0"/>
              <a:ea typeface="Times New Roman" panose="02020603050405020304" pitchFamily="18" charset="0"/>
            </a:endParaRPr>
          </a:p>
        </p:txBody>
      </p:sp>
      <p:sp>
        <p:nvSpPr>
          <p:cNvPr id="2" name="Прямоугольник 1"/>
          <p:cNvSpPr/>
          <p:nvPr/>
        </p:nvSpPr>
        <p:spPr>
          <a:xfrm>
            <a:off x="971550" y="1352760"/>
            <a:ext cx="10448365" cy="4764381"/>
          </a:xfrm>
          <a:prstGeom prst="rect">
            <a:avLst/>
          </a:prstGeom>
        </p:spPr>
        <p:txBody>
          <a:bodyPr wrap="square">
            <a:spAutoFit/>
          </a:bodyPr>
          <a:lstStyle/>
          <a:p>
            <a:pPr marL="80645" marR="98425" algn="just">
              <a:lnSpc>
                <a:spcPct val="115000"/>
              </a:lnSpc>
              <a:spcAft>
                <a:spcPts val="0"/>
              </a:spcAft>
            </a:pPr>
            <a:r>
              <a:rPr lang="en-US"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z-Latn-UZ"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O‘zbekiston </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Respublikasi Vazirlar Mahkamasining 2020-yil 31-dekabrdagi 824-sonli qarori bilan tasdiqlangan “OTMlarda o‘quv jarayoniga kredit-modul tizimini joriy etish tartibi to‘g‘risida Nizom”ning 15- va 30-bandlariga asosan Axboroto texnologiyalar fanidan 1-semestr 150 </a:t>
            </a:r>
            <a:r>
              <a:rPr lang="uz-Latn-U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soat </a:t>
            </a:r>
            <a:r>
              <a:rPr lang="uz-Latn-UZ" sz="2200" i="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o‘quv yuklamasini o‘zlashtirgan</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fan dasturi (sillabus)da belgilangan baholash tartibiga ko‘ra </a:t>
            </a:r>
            <a:r>
              <a:rPr lang="uz-Latn-UZ" sz="2200" i="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ijobiy baholanib</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z-Latn-UZ" sz="2200" i="1" u="sng"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kasbiy kompetensiyalarni yetarli darajada egallagan</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talabaga 5 </a:t>
            </a:r>
            <a:r>
              <a:rPr lang="uz-Latn-U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kredit</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uz-Latn-UZ" sz="22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beriladi</a:t>
            </a:r>
            <a:r>
              <a:rPr lang="uz-Latn-UZ"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ru-RU" sz="22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en-US" sz="2200" dirty="0" smtClean="0">
                <a:solidFill>
                  <a:srgbClr val="000000"/>
                </a:solidFill>
                <a:latin typeface="Times New Roman" panose="02020603050405020304" pitchFamily="18" charset="0"/>
                <a:ea typeface="Calibri" panose="020F0502020204030204" pitchFamily="34" charset="0"/>
              </a:rPr>
              <a:t>      </a:t>
            </a:r>
            <a:r>
              <a:rPr lang="uz-Latn-UZ" sz="2200" dirty="0" smtClean="0">
                <a:solidFill>
                  <a:srgbClr val="000000"/>
                </a:solidFill>
                <a:latin typeface="Times New Roman" panose="02020603050405020304" pitchFamily="18" charset="0"/>
                <a:ea typeface="Calibri" panose="020F0502020204030204" pitchFamily="34" charset="0"/>
              </a:rPr>
              <a:t>Talaba </a:t>
            </a:r>
            <a:r>
              <a:rPr lang="uz-Latn-UZ" sz="2200" dirty="0">
                <a:solidFill>
                  <a:srgbClr val="000000"/>
                </a:solidFill>
                <a:latin typeface="Times New Roman" panose="02020603050405020304" pitchFamily="18" charset="0"/>
                <a:ea typeface="Calibri" panose="020F0502020204030204" pitchFamily="34" charset="0"/>
              </a:rPr>
              <a:t>belgilangan </a:t>
            </a:r>
            <a:r>
              <a:rPr lang="uz-Latn-UZ" sz="2200" i="1" u="sng" dirty="0">
                <a:solidFill>
                  <a:srgbClr val="000000"/>
                </a:solidFill>
                <a:latin typeface="Times New Roman" panose="02020603050405020304" pitchFamily="18" charset="0"/>
                <a:ea typeface="Calibri" panose="020F0502020204030204" pitchFamily="34" charset="0"/>
              </a:rPr>
              <a:t>ta’lim olish natijalariga erisha olmagan taqdirda</a:t>
            </a:r>
            <a:r>
              <a:rPr lang="uz-Latn-UZ" sz="2200" dirty="0">
                <a:solidFill>
                  <a:srgbClr val="000000"/>
                </a:solidFill>
                <a:latin typeface="Times New Roman" panose="02020603050405020304" pitchFamily="18" charset="0"/>
                <a:ea typeface="Calibri" panose="020F0502020204030204" pitchFamily="34" charset="0"/>
              </a:rPr>
              <a:t> </a:t>
            </a:r>
            <a:r>
              <a:rPr lang="uz-Latn-UZ" sz="2200" b="1" dirty="0">
                <a:solidFill>
                  <a:srgbClr val="000000"/>
                </a:solidFill>
                <a:latin typeface="Times New Roman" panose="02020603050405020304" pitchFamily="18" charset="0"/>
                <a:ea typeface="Calibri" panose="020F0502020204030204" pitchFamily="34" charset="0"/>
              </a:rPr>
              <a:t>kreditlar</a:t>
            </a:r>
            <a:r>
              <a:rPr lang="uz-Latn-UZ" sz="2200" dirty="0">
                <a:solidFill>
                  <a:srgbClr val="000000"/>
                </a:solidFill>
                <a:latin typeface="Times New Roman" panose="02020603050405020304" pitchFamily="18" charset="0"/>
                <a:ea typeface="Calibri" panose="020F0502020204030204" pitchFamily="34" charset="0"/>
              </a:rPr>
              <a:t> </a:t>
            </a:r>
            <a:r>
              <a:rPr lang="uz-Latn-UZ" sz="2200" b="1" dirty="0">
                <a:solidFill>
                  <a:srgbClr val="000000"/>
                </a:solidFill>
                <a:latin typeface="Times New Roman" panose="02020603050405020304" pitchFamily="18" charset="0"/>
                <a:ea typeface="Calibri" panose="020F0502020204030204" pitchFamily="34" charset="0"/>
              </a:rPr>
              <a:t>berilmaydi</a:t>
            </a:r>
            <a:r>
              <a:rPr lang="uz-Latn-UZ" sz="2200" dirty="0">
                <a:solidFill>
                  <a:srgbClr val="000000"/>
                </a:solidFill>
                <a:latin typeface="Times New Roman" panose="02020603050405020304" pitchFamily="18" charset="0"/>
                <a:ea typeface="Calibri" panose="020F0502020204030204" pitchFamily="34" charset="0"/>
              </a:rPr>
              <a:t>.</a:t>
            </a:r>
            <a:endParaRPr lang="ru-RU" sz="22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en-US" sz="2200" dirty="0" smtClean="0">
                <a:solidFill>
                  <a:srgbClr val="000000"/>
                </a:solidFill>
                <a:latin typeface="Times New Roman" panose="02020603050405020304" pitchFamily="18" charset="0"/>
                <a:ea typeface="Calibri" panose="020F0502020204030204" pitchFamily="34" charset="0"/>
              </a:rPr>
              <a:t>      </a:t>
            </a:r>
            <a:r>
              <a:rPr lang="uz-Latn-UZ" sz="2200" dirty="0" smtClean="0">
                <a:solidFill>
                  <a:srgbClr val="000000"/>
                </a:solidFill>
                <a:latin typeface="Times New Roman" panose="02020603050405020304" pitchFamily="18" charset="0"/>
                <a:ea typeface="Calibri" panose="020F0502020204030204" pitchFamily="34" charset="0"/>
              </a:rPr>
              <a:t>Talabalarning </a:t>
            </a:r>
            <a:r>
              <a:rPr lang="uz-Latn-UZ" sz="2200" dirty="0">
                <a:solidFill>
                  <a:srgbClr val="000000"/>
                </a:solidFill>
                <a:latin typeface="Times New Roman" panose="02020603050405020304" pitchFamily="18" charset="0"/>
                <a:ea typeface="Calibri" panose="020F0502020204030204" pitchFamily="34" charset="0"/>
              </a:rPr>
              <a:t>bilimini baholash O‘zbekiton Respublikasi Oliy va o‘rta maxsus ta’lim vazirining 2018-yil 9-avgustdagi 19-2018-son buyrug‘i bilan tasdiqlangan “</a:t>
            </a:r>
            <a:r>
              <a:rPr lang="uz-Latn-UZ" sz="2200" dirty="0">
                <a:latin typeface="Times New Roman" panose="02020603050405020304" pitchFamily="18" charset="0"/>
                <a:ea typeface="Calibri" panose="020F0502020204030204" pitchFamily="34" charset="0"/>
              </a:rPr>
              <a:t>Oliy ta’lim muassasalarida talabalar bilimini nazorat qilish va baholash tizimi to‘g‘risida”gi Nizom talablari asosida belgilanadi. </a:t>
            </a:r>
            <a:endParaRPr lang="ru-RU" sz="220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312135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F441DB-0144-5FC1-3C31-2028CAAAFEB8}"/>
              </a:ext>
            </a:extLst>
          </p:cNvPr>
          <p:cNvSpPr>
            <a:spLocks noGrp="1"/>
          </p:cNvSpPr>
          <p:nvPr>
            <p:ph type="title"/>
          </p:nvPr>
        </p:nvSpPr>
        <p:spPr>
          <a:xfrm>
            <a:off x="1475815" y="134893"/>
            <a:ext cx="9342344" cy="770400"/>
          </a:xfrm>
        </p:spPr>
        <p:txBody>
          <a:bodyPr/>
          <a:lstStyle/>
          <a:p>
            <a:r>
              <a:rPr lang="uz-Latn-UZ" sz="2800" dirty="0" smtClean="0"/>
              <a:t>TALABALARNING BILIMINI BAHOLASH MEZONLARI:</a:t>
            </a:r>
            <a:endParaRPr lang="en-US" sz="2800" dirty="0"/>
          </a:p>
        </p:txBody>
      </p:sp>
      <p:sp>
        <p:nvSpPr>
          <p:cNvPr id="3" name="Прямоугольник 2"/>
          <p:cNvSpPr/>
          <p:nvPr/>
        </p:nvSpPr>
        <p:spPr>
          <a:xfrm>
            <a:off x="971550" y="1494709"/>
            <a:ext cx="10350874" cy="4247317"/>
          </a:xfrm>
          <a:prstGeom prst="rect">
            <a:avLst/>
          </a:prstGeom>
        </p:spPr>
        <p:txBody>
          <a:bodyPr wrap="square">
            <a:spAutoFit/>
          </a:bodyPr>
          <a:lstStyle/>
          <a:p>
            <a:pPr marL="87630" marR="94615" indent="177165" algn="just">
              <a:lnSpc>
                <a:spcPct val="115000"/>
              </a:lnSpc>
              <a:spcAft>
                <a:spcPts val="0"/>
              </a:spcAft>
            </a:pPr>
            <a:r>
              <a:rPr lang="uz-Latn-UZ" sz="2000" b="1" dirty="0">
                <a:solidFill>
                  <a:srgbClr val="000000"/>
                </a:solidFill>
                <a:latin typeface="Times New Roman" panose="02020603050405020304" pitchFamily="18" charset="0"/>
                <a:ea typeface="Calibri" panose="020F0502020204030204" pitchFamily="34" charset="0"/>
              </a:rPr>
              <a:t>5 (a’lo) baho </a:t>
            </a:r>
            <a:r>
              <a:rPr lang="uz-Latn-UZ" sz="2000" dirty="0">
                <a:solidFill>
                  <a:srgbClr val="000000"/>
                </a:solidFill>
                <a:latin typeface="Times New Roman" panose="02020603050405020304" pitchFamily="18" charset="0"/>
                <a:ea typeface="Calibri" panose="020F0502020204030204" pitchFamily="34" charset="0"/>
              </a:rPr>
              <a:t>– talaba berilgan masala bo‘yicha mustaqil xulosa va qaror qabul qiladi, yechilish usulini tanlay oladi, mustaqil ravishda algoritm tuza oladi uning har bir qadamini izohlay oladi, fanning mohiyatini tushunadi, biladi hamda fan bo‘yicha tasavvurga ega bo’ladi. Qo’shimcha savollarga javob beraoladi.;</a:t>
            </a:r>
            <a:endParaRPr lang="ru-RU" sz="20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uz-Latn-UZ" sz="2000" b="1" dirty="0">
                <a:solidFill>
                  <a:srgbClr val="000000"/>
                </a:solidFill>
                <a:latin typeface="Times New Roman" panose="02020603050405020304" pitchFamily="18" charset="0"/>
                <a:ea typeface="Calibri" panose="020F0502020204030204" pitchFamily="34" charset="0"/>
              </a:rPr>
              <a:t>4 (yaxshi) baho </a:t>
            </a:r>
            <a:r>
              <a:rPr lang="uz-Latn-UZ" sz="2000" dirty="0">
                <a:solidFill>
                  <a:srgbClr val="000000"/>
                </a:solidFill>
                <a:latin typeface="Times New Roman" panose="02020603050405020304" pitchFamily="18" charset="0"/>
                <a:ea typeface="Calibri" panose="020F0502020204030204" pitchFamily="34" charset="0"/>
              </a:rPr>
              <a:t>– Talaba murakkab bo’lmagan masala bo’yicha mustaqil mushohada yuritadi, olgan bilimini amalda qo‘llay oladi, fanning mohiyatni tushunadi, biladi, ifodalay oladi, aytib beradi hamda fan bo‘yicha tasavvurga ega bo‘ladi;</a:t>
            </a:r>
            <a:endParaRPr lang="ru-RU" sz="2000" dirty="0">
              <a:latin typeface="Times New Roman" panose="02020603050405020304" pitchFamily="18" charset="0"/>
              <a:ea typeface="Calibri" panose="020F0502020204030204" pitchFamily="34" charset="0"/>
            </a:endParaRPr>
          </a:p>
          <a:p>
            <a:pPr marL="87630" marR="94615" indent="177165" algn="just">
              <a:lnSpc>
                <a:spcPct val="115000"/>
              </a:lnSpc>
              <a:spcAft>
                <a:spcPts val="0"/>
              </a:spcAft>
            </a:pPr>
            <a:r>
              <a:rPr lang="uz-Latn-UZ" sz="2000" b="1" dirty="0">
                <a:solidFill>
                  <a:srgbClr val="000000"/>
                </a:solidFill>
                <a:latin typeface="Times New Roman" panose="02020603050405020304" pitchFamily="18" charset="0"/>
                <a:ea typeface="Calibri" panose="020F0502020204030204" pitchFamily="34" charset="0"/>
              </a:rPr>
              <a:t>3 (qoniqarli) baho </a:t>
            </a:r>
            <a:r>
              <a:rPr lang="uz-Latn-UZ" sz="2000" dirty="0">
                <a:solidFill>
                  <a:srgbClr val="000000"/>
                </a:solidFill>
                <a:latin typeface="Times New Roman" panose="02020603050405020304" pitchFamily="18" charset="0"/>
                <a:ea typeface="Calibri" panose="020F0502020204030204" pitchFamily="34" charset="0"/>
              </a:rPr>
              <a:t>– talaba olgan bilimini amalda qo‘llay oladi, fanning mohiyatni tushunadi, biladi, ifodalay oladi, aytib beradi hamda fan bo‘yicha tasavvurga ega deb topilganda, murakkab bo’lmagan sodda masalalar uchun yechilish usulini tanlay oladi hamda sodda algoritm tuza oladi;</a:t>
            </a:r>
            <a:endParaRPr lang="ru-RU" sz="2000" dirty="0">
              <a:latin typeface="Times New Roman" panose="02020603050405020304" pitchFamily="18" charset="0"/>
              <a:ea typeface="Calibri" panose="020F0502020204030204" pitchFamily="34" charset="0"/>
            </a:endParaRPr>
          </a:p>
          <a:p>
            <a:r>
              <a:rPr lang="en-US" sz="2000" b="1" dirty="0" smtClean="0">
                <a:solidFill>
                  <a:srgbClr val="000000"/>
                </a:solidFill>
                <a:latin typeface="Times New Roman" panose="02020603050405020304" pitchFamily="18" charset="0"/>
                <a:ea typeface="Calibri" panose="020F0502020204030204" pitchFamily="34" charset="0"/>
              </a:rPr>
              <a:t>    </a:t>
            </a:r>
            <a:r>
              <a:rPr lang="uz-Latn-UZ" sz="2000" b="1" dirty="0" smtClean="0">
                <a:solidFill>
                  <a:srgbClr val="000000"/>
                </a:solidFill>
                <a:latin typeface="Times New Roman" panose="02020603050405020304" pitchFamily="18" charset="0"/>
                <a:ea typeface="Calibri" panose="020F0502020204030204" pitchFamily="34" charset="0"/>
              </a:rPr>
              <a:t>2 </a:t>
            </a:r>
            <a:r>
              <a:rPr lang="uz-Latn-UZ" sz="2000" b="1" dirty="0">
                <a:solidFill>
                  <a:srgbClr val="000000"/>
                </a:solidFill>
                <a:latin typeface="Times New Roman" panose="02020603050405020304" pitchFamily="18" charset="0"/>
                <a:ea typeface="Calibri" panose="020F0502020204030204" pitchFamily="34" charset="0"/>
              </a:rPr>
              <a:t>(qoniqarsiz) baho </a:t>
            </a:r>
            <a:r>
              <a:rPr lang="uz-Latn-UZ" sz="2000" dirty="0">
                <a:solidFill>
                  <a:srgbClr val="000000"/>
                </a:solidFill>
                <a:latin typeface="Times New Roman" panose="02020603050405020304" pitchFamily="18" charset="0"/>
                <a:ea typeface="Calibri" panose="020F0502020204030204" pitchFamily="34" charset="0"/>
              </a:rPr>
              <a:t>– talaba fan dasturini o‘zlashtirmagan, fanning mohiyatini tushunmaydi hamda fan bo‘yicha tasavvurga ega emas deb topilganda.</a:t>
            </a:r>
            <a:endParaRPr lang="ru-RU" sz="2000" dirty="0"/>
          </a:p>
        </p:txBody>
      </p:sp>
    </p:spTree>
    <p:extLst>
      <p:ext uri="{BB962C8B-B14F-4D97-AF65-F5344CB8AC3E}">
        <p14:creationId xmlns:p14="http://schemas.microsoft.com/office/powerpoint/2010/main" val="24072203"/>
      </p:ext>
    </p:extLst>
  </p:cSld>
  <p:clrMapOvr>
    <a:masterClrMapping/>
  </p:clrMapOvr>
  <p:timing>
    <p:tnLst>
      <p:par>
        <p:cTn id="1" dur="indefinite" restart="never" nodeType="tmRoot"/>
      </p:par>
    </p:tnLst>
  </p:timing>
</p:sld>
</file>

<file path=ppt/theme/theme1.xml><?xml version="1.0" encoding="utf-8"?>
<a:theme xmlns:a="http://schemas.openxmlformats.org/drawingml/2006/main" name="Collidu_Theme">
  <a:themeElements>
    <a:clrScheme name="Custom 251">
      <a:dk1>
        <a:srgbClr val="000000"/>
      </a:dk1>
      <a:lt1>
        <a:srgbClr val="FFFFFF"/>
      </a:lt1>
      <a:dk2>
        <a:srgbClr val="44546A"/>
      </a:dk2>
      <a:lt2>
        <a:srgbClr val="E7E6E6"/>
      </a:lt2>
      <a:accent1>
        <a:srgbClr val="E8E4DB"/>
      </a:accent1>
      <a:accent2>
        <a:srgbClr val="C6C3BC"/>
      </a:accent2>
      <a:accent3>
        <a:srgbClr val="AFA29B"/>
      </a:accent3>
      <a:accent4>
        <a:srgbClr val="BEB198"/>
      </a:accent4>
      <a:accent5>
        <a:srgbClr val="948E80"/>
      </a:accent5>
      <a:accent6>
        <a:srgbClr val="574C46"/>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FF0000"/>
        </a:solidFill>
        <a:ln>
          <a:noFill/>
        </a:ln>
      </a:spPr>
      <a:bodyPr vert="horz" wrap="square" lIns="91440" tIns="45720" rIns="91440" bIns="45720" numCol="1" anchor="t" anchorCtr="0" compatLnSpc="1">
        <a:prstTxWarp prst="textNoShape">
          <a:avLst/>
        </a:prstTxWarp>
      </a:bodyPr>
      <a:lstStyle>
        <a:defPPr>
          <a:defRPr/>
        </a:defPPr>
      </a:lstStyle>
    </a:spDef>
    <a:txDef>
      <a:spPr>
        <a:noFill/>
      </a:spPr>
      <a:bodyPr wrap="none" rtlCol="0">
        <a:spAutoFit/>
      </a:bodyPr>
      <a:lstStyle>
        <a:defPPr>
          <a:defRPr dirty="0" smtClean="0">
            <a:solidFill>
              <a:schemeClr val="bg1"/>
            </a:solidFill>
            <a:latin typeface="Arial" pitchFamily="34" charset="0"/>
            <a:cs typeface="Arial" pitchFamily="34" charset="0"/>
          </a:defRPr>
        </a:defPPr>
      </a:lstStyle>
    </a:txDef>
  </a:objectDefaults>
  <a:extraClrSchemeLst/>
  <a:extLst>
    <a:ext uri="{05A4C25C-085E-4340-85A3-A5531E510DB2}">
      <thm15:themeFamily xmlns:thm15="http://schemas.microsoft.com/office/thememl/2012/main" name="Sketchbubble_MC9_Theme" id="{F37AE924-BF99-4450-8508-C293C06DBBB5}" vid="{4C9A7B21-718F-444C-A60F-512760B829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5EBD2B6ED1EFB4E9C71AE4EB76E0986" ma:contentTypeVersion="2" ma:contentTypeDescription="Create a new document." ma:contentTypeScope="" ma:versionID="375eaf2b0c99e93cf369d5cbf2fccd4d">
  <xsd:schema xmlns:xsd="http://www.w3.org/2001/XMLSchema" xmlns:xs="http://www.w3.org/2001/XMLSchema" xmlns:p="http://schemas.microsoft.com/office/2006/metadata/properties" xmlns:ns3="e941c79a-2ea5-46b7-a623-185f2e7c0ed1" targetNamespace="http://schemas.microsoft.com/office/2006/metadata/properties" ma:root="true" ma:fieldsID="83fc49868cd0127b036a6f5e6c702deb" ns3:_="">
    <xsd:import namespace="e941c79a-2ea5-46b7-a623-185f2e7c0ed1"/>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41c79a-2ea5-46b7-a623-185f2e7c0e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C89628-06E4-4A90-BE90-3AEC73E43022}">
  <ds:schemaRefs>
    <ds:schemaRef ds:uri="http://www.w3.org/XML/1998/namespace"/>
    <ds:schemaRef ds:uri="http://purl.org/dc/elements/1.1/"/>
    <ds:schemaRef ds:uri="http://schemas.microsoft.com/office/2006/documentManagement/types"/>
    <ds:schemaRef ds:uri="http://purl.org/dc/terms/"/>
    <ds:schemaRef ds:uri="http://purl.org/dc/dcmitype/"/>
    <ds:schemaRef ds:uri="http://schemas.openxmlformats.org/package/2006/metadata/core-properties"/>
    <ds:schemaRef ds:uri="http://schemas.microsoft.com/office/infopath/2007/PartnerControls"/>
    <ds:schemaRef ds:uri="e941c79a-2ea5-46b7-a623-185f2e7c0ed1"/>
    <ds:schemaRef ds:uri="http://schemas.microsoft.com/office/2006/metadata/properties"/>
  </ds:schemaRefs>
</ds:datastoreItem>
</file>

<file path=customXml/itemProps2.xml><?xml version="1.0" encoding="utf-8"?>
<ds:datastoreItem xmlns:ds="http://schemas.openxmlformats.org/officeDocument/2006/customXml" ds:itemID="{7FA46529-8045-4E2D-9D79-3F901BA59BBF}">
  <ds:schemaRefs>
    <ds:schemaRef ds:uri="http://schemas.microsoft.com/sharepoint/v3/contenttype/forms"/>
  </ds:schemaRefs>
</ds:datastoreItem>
</file>

<file path=customXml/itemProps3.xml><?xml version="1.0" encoding="utf-8"?>
<ds:datastoreItem xmlns:ds="http://schemas.openxmlformats.org/officeDocument/2006/customXml" ds:itemID="{6F02A31F-1F1F-484A-AB04-90D4D66949B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41c79a-2ea5-46b7-a623-185f2e7c0e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3855</TotalTime>
  <Words>1205</Words>
  <Application>Microsoft Office PowerPoint</Application>
  <PresentationFormat>Широкоэкранный</PresentationFormat>
  <Paragraphs>219</Paragraphs>
  <Slides>13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13</vt:i4>
      </vt:variant>
    </vt:vector>
  </HeadingPairs>
  <TitlesOfParts>
    <vt:vector size="20" baseType="lpstr">
      <vt:lpstr>Courier New</vt:lpstr>
      <vt:lpstr>Arial</vt:lpstr>
      <vt:lpstr>Times New Roman</vt:lpstr>
      <vt:lpstr>Calibri</vt:lpstr>
      <vt:lpstr>Jomolhari</vt:lpstr>
      <vt:lpstr>Georgia</vt:lpstr>
      <vt:lpstr>Collidu_Theme</vt:lpstr>
      <vt:lpstr>Презентация PowerPoint</vt:lpstr>
      <vt:lpstr>“INTELLEKTUAL VA MA’NAVIY TARBIYA ASOSLARI” FANI VAQT TAQSIMOTI</vt:lpstr>
      <vt:lpstr>“INTELLEKTUAL VA MA’NAVIY TARBIYA ASOSLARI” FANINI O‘QITISHDAN MAQSAD </vt:lpstr>
      <vt:lpstr>FANNI O‘QITISHDAN KUTILAYOTGAN NATIJALAR</vt:lpstr>
      <vt:lpstr>MA’RUZA MASHG‘ULOTLARI MAVZULARI</vt:lpstr>
      <vt:lpstr>AMALIY MASHG‘ULOTLARI MAVZULARI</vt:lpstr>
      <vt:lpstr>Презентация PowerPoint</vt:lpstr>
      <vt:lpstr>TALABALARNING KREDITLARNI OLISH TARTIBI</vt:lpstr>
      <vt:lpstr>TALABALARNING BILIMINI BAHOLASH MEZONLARI:</vt:lpstr>
      <vt:lpstr>NAZORATLARNI AMALGA OSHIRISH TARTIBI</vt:lpstr>
      <vt:lpstr>FANNI O‘QITISH JARAYONIDA FOYDALANILADIGAN ADABIYOTLAR</vt:lpstr>
      <vt:lpstr>FAN O‘QITUVCHISI TO‘G‘RISIDA MA’LUMOT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Ashish Arora</dc:creator>
  <cp:lastModifiedBy>Smart</cp:lastModifiedBy>
  <cp:revision>363</cp:revision>
  <dcterms:created xsi:type="dcterms:W3CDTF">2022-10-04T03:43:05Z</dcterms:created>
  <dcterms:modified xsi:type="dcterms:W3CDTF">2025-05-12T14:15:46Z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0x01010045EBD2B6ED1EFB4E9C71AE4EB76E0986</vt:lpwstr>
  </property>
</Properties>
</file>