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5" r:id="rId5"/>
    <p:sldId id="267" r:id="rId6"/>
    <p:sldId id="266" r:id="rId7"/>
    <p:sldId id="268" r:id="rId8"/>
    <p:sldId id="269" r:id="rId9"/>
    <p:sldId id="271" r:id="rId10"/>
    <p:sldId id="272" r:id="rId11"/>
    <p:sldId id="273"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12.05.2025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12.05.2025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12.05.2025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12.05.2025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12.05.2025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714356"/>
            <a:ext cx="7772400" cy="1470025"/>
          </a:xfrm>
        </p:spPr>
        <p:txBody>
          <a:bodyPr/>
          <a:lstStyle/>
          <a:p>
            <a:r>
              <a:rPr lang="en-US" dirty="0"/>
              <a:t>FAN NOMI</a:t>
            </a:r>
            <a:r>
              <a:rPr lang="ru-RU" dirty="0"/>
              <a:t>:</a:t>
            </a:r>
          </a:p>
        </p:txBody>
      </p:sp>
      <p:sp>
        <p:nvSpPr>
          <p:cNvPr id="3" name="Подзаголовок 2"/>
          <p:cNvSpPr>
            <a:spLocks noGrp="1"/>
          </p:cNvSpPr>
          <p:nvPr>
            <p:ph type="subTitle" idx="1"/>
          </p:nvPr>
        </p:nvSpPr>
        <p:spPr>
          <a:xfrm>
            <a:off x="2716569" y="4725144"/>
            <a:ext cx="6400800" cy="721790"/>
          </a:xfrm>
        </p:spPr>
        <p:txBody>
          <a:bodyPr>
            <a:normAutofit/>
          </a:bodyPr>
          <a:lstStyle/>
          <a:p>
            <a:r>
              <a:rPr lang="en-US" sz="2800" dirty="0" err="1"/>
              <a:t>Filologiya</a:t>
            </a:r>
            <a:r>
              <a:rPr lang="en-US" sz="2800" dirty="0"/>
              <a:t> </a:t>
            </a:r>
            <a:r>
              <a:rPr lang="en-US" sz="2800" dirty="0" err="1"/>
              <a:t>va</a:t>
            </a:r>
            <a:r>
              <a:rPr lang="en-US" sz="2800" dirty="0"/>
              <a:t> </a:t>
            </a:r>
            <a:r>
              <a:rPr lang="en-US" sz="2800" dirty="0" err="1"/>
              <a:t>tillarni</a:t>
            </a:r>
            <a:r>
              <a:rPr lang="en-US" sz="2800" dirty="0"/>
              <a:t> </a:t>
            </a:r>
            <a:r>
              <a:rPr lang="en-US" sz="2800" dirty="0" err="1"/>
              <a:t>o‘qitish</a:t>
            </a:r>
            <a:r>
              <a:rPr lang="en-US" sz="2800" dirty="0"/>
              <a:t> (</a:t>
            </a:r>
            <a:r>
              <a:rPr lang="en-US" sz="2800" dirty="0" err="1"/>
              <a:t>bakalavr</a:t>
            </a:r>
            <a:r>
              <a:rPr lang="en-US" sz="2800" dirty="0"/>
              <a:t>)</a:t>
            </a:r>
            <a:endParaRPr lang="ru-RU" sz="2800" dirty="0"/>
          </a:p>
        </p:txBody>
      </p:sp>
      <p:sp>
        <p:nvSpPr>
          <p:cNvPr id="5" name="Заголовок 1">
            <a:extLst>
              <a:ext uri="{FF2B5EF4-FFF2-40B4-BE49-F238E27FC236}">
                <a16:creationId xmlns:a16="http://schemas.microsoft.com/office/drawing/2014/main" id="{48EE6C55-E394-43F9-B8D5-C78BECC4541D}"/>
              </a:ext>
            </a:extLst>
          </p:cNvPr>
          <p:cNvSpPr txBox="1">
            <a:spLocks/>
          </p:cNvSpPr>
          <p:nvPr/>
        </p:nvSpPr>
        <p:spPr>
          <a:xfrm>
            <a:off x="1259632" y="2276872"/>
            <a:ext cx="7239000" cy="1800200"/>
          </a:xfrm>
          <a:prstGeom prst="rect">
            <a:avLst/>
          </a:prstGeom>
          <a:solidFill>
            <a:schemeClr val="tx2">
              <a:lumMod val="40000"/>
              <a:lumOff val="60000"/>
            </a:schemeClr>
          </a:solidFill>
        </p:spPr>
        <p:txBody>
          <a:bodyPr vert="horz" lIns="45720" tIns="0" rIns="45720" bIns="0" anchor="b" anchorCtr="0">
            <a:noAutofit/>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en-US" sz="5400" dirty="0" err="1">
                <a:solidFill>
                  <a:schemeClr val="tx1"/>
                </a:solidFill>
                <a:latin typeface="Times New Roman" panose="02020603050405020304" pitchFamily="18" charset="0"/>
                <a:cs typeface="Times New Roman" panose="02020603050405020304" pitchFamily="18" charset="0"/>
              </a:rPr>
              <a:t>Hozirgi</a:t>
            </a:r>
            <a:r>
              <a:rPr lang="en-US" sz="5400" dirty="0">
                <a:solidFill>
                  <a:schemeClr val="tx1"/>
                </a:solidFill>
                <a:latin typeface="Times New Roman" panose="02020603050405020304" pitchFamily="18" charset="0"/>
                <a:cs typeface="Times New Roman" panose="02020603050405020304" pitchFamily="18" charset="0"/>
              </a:rPr>
              <a:t> </a:t>
            </a:r>
            <a:r>
              <a:rPr lang="en-US" sz="5400" dirty="0" err="1">
                <a:solidFill>
                  <a:schemeClr val="tx1"/>
                </a:solidFill>
                <a:latin typeface="Times New Roman" panose="02020603050405020304" pitchFamily="18" charset="0"/>
                <a:cs typeface="Times New Roman" panose="02020603050405020304" pitchFamily="18" charset="0"/>
              </a:rPr>
              <a:t>adabiy</a:t>
            </a:r>
            <a:r>
              <a:rPr lang="en-US" sz="5400" dirty="0">
                <a:solidFill>
                  <a:schemeClr val="tx1"/>
                </a:solidFill>
                <a:latin typeface="Times New Roman" panose="02020603050405020304" pitchFamily="18" charset="0"/>
                <a:cs typeface="Times New Roman" panose="02020603050405020304" pitchFamily="18" charset="0"/>
              </a:rPr>
              <a:t> </a:t>
            </a:r>
            <a:r>
              <a:rPr lang="en-US" sz="5400" dirty="0" err="1">
                <a:solidFill>
                  <a:schemeClr val="tx1"/>
                </a:solidFill>
                <a:latin typeface="Times New Roman" panose="02020603050405020304" pitchFamily="18" charset="0"/>
                <a:cs typeface="Times New Roman" panose="02020603050405020304" pitchFamily="18" charset="0"/>
              </a:rPr>
              <a:t>jarayon</a:t>
            </a:r>
            <a:endParaRPr lang="ru-RU" sz="5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5955C52-3925-4A0D-93DA-CDF96F12DCA1}"/>
              </a:ext>
            </a:extLst>
          </p:cNvPr>
          <p:cNvPicPr>
            <a:picLocks noChangeAspect="1"/>
          </p:cNvPicPr>
          <p:nvPr/>
        </p:nvPicPr>
        <p:blipFill>
          <a:blip r:embed="rId2"/>
          <a:stretch>
            <a:fillRect/>
          </a:stretch>
        </p:blipFill>
        <p:spPr>
          <a:xfrm>
            <a:off x="467544" y="260648"/>
            <a:ext cx="2739239" cy="2173412"/>
          </a:xfrm>
          <a:prstGeom prst="rect">
            <a:avLst/>
          </a:prstGeom>
        </p:spPr>
      </p:pic>
      <p:pic>
        <p:nvPicPr>
          <p:cNvPr id="5" name="Рисунок 4">
            <a:extLst>
              <a:ext uri="{FF2B5EF4-FFF2-40B4-BE49-F238E27FC236}">
                <a16:creationId xmlns:a16="http://schemas.microsoft.com/office/drawing/2014/main" id="{8A5516D5-8948-477B-8080-6B96FF133525}"/>
              </a:ext>
            </a:extLst>
          </p:cNvPr>
          <p:cNvPicPr>
            <a:picLocks noChangeAspect="1"/>
          </p:cNvPicPr>
          <p:nvPr/>
        </p:nvPicPr>
        <p:blipFill>
          <a:blip r:embed="rId3"/>
          <a:stretch>
            <a:fillRect/>
          </a:stretch>
        </p:blipFill>
        <p:spPr>
          <a:xfrm>
            <a:off x="3569081" y="188640"/>
            <a:ext cx="2211654" cy="2245420"/>
          </a:xfrm>
          <a:prstGeom prst="rect">
            <a:avLst/>
          </a:prstGeom>
        </p:spPr>
      </p:pic>
      <p:pic>
        <p:nvPicPr>
          <p:cNvPr id="6" name="Рисунок 5">
            <a:extLst>
              <a:ext uri="{FF2B5EF4-FFF2-40B4-BE49-F238E27FC236}">
                <a16:creationId xmlns:a16="http://schemas.microsoft.com/office/drawing/2014/main" id="{BF1EAD44-E990-4AC2-A719-BE3B84C1155C}"/>
              </a:ext>
            </a:extLst>
          </p:cNvPr>
          <p:cNvPicPr>
            <a:picLocks noChangeAspect="1"/>
          </p:cNvPicPr>
          <p:nvPr/>
        </p:nvPicPr>
        <p:blipFill>
          <a:blip r:embed="rId4"/>
          <a:stretch>
            <a:fillRect/>
          </a:stretch>
        </p:blipFill>
        <p:spPr>
          <a:xfrm>
            <a:off x="6143033" y="188640"/>
            <a:ext cx="1876425" cy="2304256"/>
          </a:xfrm>
          <a:prstGeom prst="rect">
            <a:avLst/>
          </a:prstGeom>
        </p:spPr>
      </p:pic>
      <p:pic>
        <p:nvPicPr>
          <p:cNvPr id="7" name="Рисунок 6">
            <a:extLst>
              <a:ext uri="{FF2B5EF4-FFF2-40B4-BE49-F238E27FC236}">
                <a16:creationId xmlns:a16="http://schemas.microsoft.com/office/drawing/2014/main" id="{E906A9B1-7EA1-46D0-B5CC-190698656D03}"/>
              </a:ext>
            </a:extLst>
          </p:cNvPr>
          <p:cNvPicPr>
            <a:picLocks noChangeAspect="1"/>
          </p:cNvPicPr>
          <p:nvPr/>
        </p:nvPicPr>
        <p:blipFill>
          <a:blip r:embed="rId5"/>
          <a:stretch>
            <a:fillRect/>
          </a:stretch>
        </p:blipFill>
        <p:spPr>
          <a:xfrm>
            <a:off x="467544" y="3212976"/>
            <a:ext cx="2664295" cy="2872160"/>
          </a:xfrm>
          <a:prstGeom prst="rect">
            <a:avLst/>
          </a:prstGeom>
        </p:spPr>
      </p:pic>
      <p:pic>
        <p:nvPicPr>
          <p:cNvPr id="8" name="Рисунок 7">
            <a:extLst>
              <a:ext uri="{FF2B5EF4-FFF2-40B4-BE49-F238E27FC236}">
                <a16:creationId xmlns:a16="http://schemas.microsoft.com/office/drawing/2014/main" id="{6CDE69B2-FECD-4143-BAFD-78B15357893C}"/>
              </a:ext>
            </a:extLst>
          </p:cNvPr>
          <p:cNvPicPr>
            <a:picLocks noChangeAspect="1"/>
          </p:cNvPicPr>
          <p:nvPr/>
        </p:nvPicPr>
        <p:blipFill>
          <a:blip r:embed="rId6"/>
          <a:stretch>
            <a:fillRect/>
          </a:stretch>
        </p:blipFill>
        <p:spPr>
          <a:xfrm>
            <a:off x="3491880" y="3212976"/>
            <a:ext cx="2288855" cy="2872160"/>
          </a:xfrm>
          <a:prstGeom prst="rect">
            <a:avLst/>
          </a:prstGeom>
        </p:spPr>
      </p:pic>
      <p:pic>
        <p:nvPicPr>
          <p:cNvPr id="9" name="Рисунок 8">
            <a:extLst>
              <a:ext uri="{FF2B5EF4-FFF2-40B4-BE49-F238E27FC236}">
                <a16:creationId xmlns:a16="http://schemas.microsoft.com/office/drawing/2014/main" id="{C665A641-A0F3-4AD4-800C-269F195A7B66}"/>
              </a:ext>
            </a:extLst>
          </p:cNvPr>
          <p:cNvPicPr>
            <a:picLocks noChangeAspect="1"/>
          </p:cNvPicPr>
          <p:nvPr/>
        </p:nvPicPr>
        <p:blipFill>
          <a:blip r:embed="rId7"/>
          <a:stretch>
            <a:fillRect/>
          </a:stretch>
        </p:blipFill>
        <p:spPr>
          <a:xfrm>
            <a:off x="6158821" y="3202924"/>
            <a:ext cx="1941571" cy="2882212"/>
          </a:xfrm>
          <a:prstGeom prst="rect">
            <a:avLst/>
          </a:prstGeom>
        </p:spPr>
      </p:pic>
    </p:spTree>
    <p:extLst>
      <p:ext uri="{BB962C8B-B14F-4D97-AF65-F5344CB8AC3E}">
        <p14:creationId xmlns:p14="http://schemas.microsoft.com/office/powerpoint/2010/main" val="356988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34E470-DB5C-43EA-B501-F702B6587D62}"/>
              </a:ext>
            </a:extLst>
          </p:cNvPr>
          <p:cNvSpPr>
            <a:spLocks noGrp="1"/>
          </p:cNvSpPr>
          <p:nvPr>
            <p:ph type="title"/>
          </p:nvPr>
        </p:nvSpPr>
        <p:spPr/>
        <p:txBody>
          <a:bodyPr/>
          <a:lstStyle/>
          <a:p>
            <a:r>
              <a:rPr lang="en-US" dirty="0"/>
              <a:t>ADABIYOTLAR:</a:t>
            </a:r>
            <a:endParaRPr lang="ru-RU" dirty="0"/>
          </a:p>
        </p:txBody>
      </p:sp>
      <p:sp>
        <p:nvSpPr>
          <p:cNvPr id="3" name="Объект 2">
            <a:extLst>
              <a:ext uri="{FF2B5EF4-FFF2-40B4-BE49-F238E27FC236}">
                <a16:creationId xmlns:a16="http://schemas.microsoft.com/office/drawing/2014/main" id="{D6C4B6D7-8D33-470A-A595-2DDFDF7DE995}"/>
              </a:ext>
            </a:extLst>
          </p:cNvPr>
          <p:cNvSpPr>
            <a:spLocks noGrp="1"/>
          </p:cNvSpPr>
          <p:nvPr>
            <p:ph idx="1"/>
          </p:nvPr>
        </p:nvSpPr>
        <p:spPr/>
        <p:txBody>
          <a:bodyPr>
            <a:normAutofit/>
          </a:bodyPr>
          <a:lstStyle/>
          <a:p>
            <a:pPr lvl="0"/>
            <a:r>
              <a:rPr lang="en-US" dirty="0"/>
              <a:t>1. </a:t>
            </a:r>
            <a:r>
              <a:rPr lang="uz-Cyrl-UZ" dirty="0"/>
              <a:t>Каримов Б.Абдулла Қодирий феномени.Т</a:t>
            </a:r>
            <a:r>
              <a:rPr lang="uz-Cyrl-UZ"/>
              <a:t>.2020</a:t>
            </a:r>
            <a:endParaRPr lang="ru-RU" dirty="0"/>
          </a:p>
          <a:p>
            <a:pPr lvl="0"/>
            <a:r>
              <a:rPr lang="uz-Cyrl-UZ" dirty="0"/>
              <a:t> </a:t>
            </a:r>
            <a:r>
              <a:rPr lang="en-US" dirty="0"/>
              <a:t>2. </a:t>
            </a:r>
            <a:r>
              <a:rPr lang="uz-Cyrl-UZ" dirty="0"/>
              <a:t>Норматов У. Танланган асарлар. </a:t>
            </a:r>
            <a:r>
              <a:rPr lang="ru-RU" dirty="0"/>
              <a:t>–</a:t>
            </a:r>
            <a:r>
              <a:rPr lang="uz-Cyrl-UZ" dirty="0"/>
              <a:t> Т.: 2021.</a:t>
            </a:r>
            <a:endParaRPr lang="en-US" dirty="0"/>
          </a:p>
          <a:p>
            <a:pPr lvl="0"/>
            <a:r>
              <a:rPr lang="uz-Cyrl-UZ" dirty="0"/>
              <a:t>3</a:t>
            </a:r>
            <a:r>
              <a:rPr lang="en-US" dirty="0"/>
              <a:t>. </a:t>
            </a:r>
            <a:r>
              <a:rPr lang="uz-Cyrl-UZ" dirty="0"/>
              <a:t>Расулов А. Бадиийлик – безавол янгилик. Т.: – Шарқ, 2007.</a:t>
            </a:r>
            <a:endParaRPr lang="ru-RU" dirty="0"/>
          </a:p>
          <a:p>
            <a:pPr lvl="0"/>
            <a:r>
              <a:rPr lang="en-US" dirty="0"/>
              <a:t>4.Rasulova U. </a:t>
            </a:r>
            <a:r>
              <a:rPr lang="en-US" dirty="0" err="1"/>
              <a:t>Hozirgi</a:t>
            </a:r>
            <a:r>
              <a:rPr lang="en-US" dirty="0"/>
              <a:t> </a:t>
            </a:r>
            <a:r>
              <a:rPr lang="en-US" dirty="0" err="1"/>
              <a:t>adabiy</a:t>
            </a:r>
            <a:r>
              <a:rPr lang="en-US" dirty="0"/>
              <a:t> </a:t>
            </a:r>
            <a:r>
              <a:rPr lang="en-US" dirty="0" err="1"/>
              <a:t>jarayon</a:t>
            </a:r>
            <a:r>
              <a:rPr lang="en-US" dirty="0"/>
              <a:t>. T. - </a:t>
            </a:r>
            <a:r>
              <a:rPr lang="en-US" dirty="0" err="1"/>
              <a:t>Akademnashr</a:t>
            </a:r>
            <a:r>
              <a:rPr lang="en-US" dirty="0"/>
              <a:t>. 2023</a:t>
            </a:r>
          </a:p>
          <a:p>
            <a:r>
              <a:rPr lang="en-US" dirty="0"/>
              <a:t>5. </a:t>
            </a:r>
            <a:r>
              <a:rPr lang="uz-Cyrl-UZ" dirty="0"/>
              <a:t>Раҳимжонов Н. Истиқлол ва бугунги адабиёт. Т.: – Шарқ, 2012.</a:t>
            </a:r>
            <a:endParaRPr lang="ru-RU" dirty="0"/>
          </a:p>
          <a:p>
            <a:pPr lvl="0"/>
            <a:endParaRPr lang="ru-RU" dirty="0"/>
          </a:p>
          <a:p>
            <a:pPr lvl="0"/>
            <a:endParaRPr lang="ru-RU" dirty="0"/>
          </a:p>
          <a:p>
            <a:endParaRPr lang="ru-RU" dirty="0"/>
          </a:p>
        </p:txBody>
      </p:sp>
    </p:spTree>
    <p:extLst>
      <p:ext uri="{BB962C8B-B14F-4D97-AF65-F5344CB8AC3E}">
        <p14:creationId xmlns:p14="http://schemas.microsoft.com/office/powerpoint/2010/main" val="937870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7CA787A-1FCD-488E-9353-A2CC58AB1223}"/>
              </a:ext>
            </a:extLst>
          </p:cNvPr>
          <p:cNvSpPr>
            <a:spLocks noGrp="1"/>
          </p:cNvSpPr>
          <p:nvPr>
            <p:ph idx="1"/>
          </p:nvPr>
        </p:nvSpPr>
        <p:spPr>
          <a:xfrm>
            <a:off x="457200" y="1609416"/>
            <a:ext cx="7427168" cy="4846320"/>
          </a:xfrm>
        </p:spPr>
        <p:txBody>
          <a:bodyPr>
            <a:normAutofit fontScale="85000" lnSpcReduction="20000"/>
          </a:bodyPr>
          <a:lstStyle/>
          <a:p>
            <a:pPr algn="just"/>
            <a:r>
              <a:rPr lang="it-IT" dirty="0"/>
              <a:t>     “Hozirgi adabiy jarayon</a:t>
            </a:r>
            <a:r>
              <a:rPr lang="uz-Cyrl-UZ" dirty="0"/>
              <a:t>”</a:t>
            </a:r>
            <a:r>
              <a:rPr lang="it-IT" dirty="0"/>
              <a:t> fani adabiy jarayondagi asosiy tamoyillar yuzasidan chuqur bilim berish, epik, lirik, dramatik asarlarning hozirgi davr bilan bog‘liq qirralarini, xususan milliy istiqlol g‘oyalariga daxldor jihatlari,ijodkor mahorati borasida  ma’lumot beradi.</a:t>
            </a:r>
            <a:endParaRPr lang="ru-RU" dirty="0"/>
          </a:p>
          <a:p>
            <a:pPr algn="just"/>
            <a:r>
              <a:rPr lang="it-IT" dirty="0"/>
              <a:t>     Adabiy jarayonda yaratilayotgan  asarlar xalqimizning milliy ruhi va o‘zligining asosi ekanini hisobga olgan holda, ta’lim-tarbiya tizimida yoshlarning madaniy-ma’rifiy saviyasini oshirish, ularni milliy g‘oya ruhida tarbiyalash maqsadida o‘zbek adabiyoti namunalarini ilmiy-estetik asosda o‘rganish dolzarb muammodir.	</a:t>
            </a:r>
          </a:p>
          <a:p>
            <a:pPr algn="just"/>
            <a:r>
              <a:rPr lang="it-IT" dirty="0"/>
              <a:t>    “Hozirgi adabiy jarayon”  fanining ahamiyati hozirgi vaqtda yaratilayotgan badiiyat namunasi mohiyatini anglatish, badiiy asarlarning badiiy-estetik darajasini aniqlash, muallif, kitobxon va real qahramon munosabatini tahlil etish bilan belgilanadi.</a:t>
            </a:r>
            <a:endParaRPr lang="ru-RU" dirty="0"/>
          </a:p>
          <a:p>
            <a:endParaRPr lang="ru-RU" dirty="0"/>
          </a:p>
        </p:txBody>
      </p:sp>
      <p:sp>
        <p:nvSpPr>
          <p:cNvPr id="5" name="Заголовок 4">
            <a:extLst>
              <a:ext uri="{FF2B5EF4-FFF2-40B4-BE49-F238E27FC236}">
                <a16:creationId xmlns:a16="http://schemas.microsoft.com/office/drawing/2014/main" id="{74F784D4-2505-4BB9-A9B7-27C16EB9C568}"/>
              </a:ext>
            </a:extLst>
          </p:cNvPr>
          <p:cNvSpPr>
            <a:spLocks noGrp="1"/>
          </p:cNvSpPr>
          <p:nvPr>
            <p:ph type="title"/>
          </p:nvPr>
        </p:nvSpPr>
        <p:spPr>
          <a:xfrm>
            <a:off x="457200" y="320040"/>
            <a:ext cx="3970784" cy="732696"/>
          </a:xfrm>
        </p:spPr>
        <p:txBody>
          <a:bodyPr>
            <a:normAutofit fontScale="90000"/>
          </a:bodyPr>
          <a:lstStyle/>
          <a:p>
            <a:r>
              <a:rPr lang="uz-Cyrl-UZ" dirty="0"/>
              <a:t>Fanning tavsifi</a:t>
            </a:r>
            <a:r>
              <a:rPr lang="en-US" dirty="0"/>
              <a:t>:</a:t>
            </a:r>
            <a:endParaRPr lang="ru-RU" dirty="0"/>
          </a:p>
        </p:txBody>
      </p:sp>
    </p:spTree>
    <p:extLst>
      <p:ext uri="{BB962C8B-B14F-4D97-AF65-F5344CB8AC3E}">
        <p14:creationId xmlns:p14="http://schemas.microsoft.com/office/powerpoint/2010/main" val="102113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72E32-25A5-44A2-8438-2E332785D8D2}"/>
              </a:ext>
            </a:extLst>
          </p:cNvPr>
          <p:cNvSpPr>
            <a:spLocks noGrp="1"/>
          </p:cNvSpPr>
          <p:nvPr>
            <p:ph type="title"/>
          </p:nvPr>
        </p:nvSpPr>
        <p:spPr/>
        <p:txBody>
          <a:bodyPr/>
          <a:lstStyle/>
          <a:p>
            <a:r>
              <a:rPr lang="uz-Cyrl-UZ" dirty="0"/>
              <a:t>Fan m</a:t>
            </a:r>
            <a:r>
              <a:rPr lang="en-US" dirty="0" err="1"/>
              <a:t>aqsadi</a:t>
            </a:r>
            <a:r>
              <a:rPr lang="en-US" dirty="0"/>
              <a:t>:</a:t>
            </a:r>
            <a:endParaRPr lang="ru-RU" dirty="0"/>
          </a:p>
        </p:txBody>
      </p:sp>
      <p:sp>
        <p:nvSpPr>
          <p:cNvPr id="3" name="Объект 2">
            <a:extLst>
              <a:ext uri="{FF2B5EF4-FFF2-40B4-BE49-F238E27FC236}">
                <a16:creationId xmlns:a16="http://schemas.microsoft.com/office/drawing/2014/main" id="{7D08A565-4E75-416B-9CA5-BF4038ECC7FB}"/>
              </a:ext>
            </a:extLst>
          </p:cNvPr>
          <p:cNvSpPr>
            <a:spLocks noGrp="1"/>
          </p:cNvSpPr>
          <p:nvPr>
            <p:ph idx="1"/>
          </p:nvPr>
        </p:nvSpPr>
        <p:spPr>
          <a:xfrm>
            <a:off x="457200" y="1609416"/>
            <a:ext cx="7571184" cy="4846320"/>
          </a:xfrm>
        </p:spPr>
        <p:txBody>
          <a:bodyPr>
            <a:normAutofit fontScale="85000" lnSpcReduction="10000"/>
          </a:bodyPr>
          <a:lstStyle/>
          <a:p>
            <a:pPr algn="just"/>
            <a:r>
              <a:rPr lang="uz-Cyrl-UZ" dirty="0"/>
              <a:t>“</a:t>
            </a:r>
            <a:r>
              <a:rPr lang="it-IT" dirty="0"/>
              <a:t>Hozirgi adabiy jarayon</a:t>
            </a:r>
            <a:r>
              <a:rPr lang="uz-Cyrl-UZ" dirty="0"/>
              <a:t>” </a:t>
            </a:r>
            <a:r>
              <a:rPr lang="it-IT" dirty="0"/>
              <a:t>fanini o‘zlashtirishda o‘qitishning ilg‘or va zamonaviy usullaridan foydalanish, yangi informatsion-pedagogik texnologiyalarni tatbiq qilish muhim ahamiyatga egadir. Fanda o‘qitiladigan mavzular ma’ruza, amaliy mashg‘ulot, seminar mashg‘ulotlari shaklida olib boriladi. Shuningdek, fanning dolzarb masalalari talabalarga mustaqil ta’lim sifatida o‘zlashtirish uchun beriladi. Fanni o‘zlashtirishda darslik, o‘quv va uslubiy qo‘llanmalar, ma’ruza matnlari, tarqatma materiallar, texnik vositalardan foydalaniladi. Ma’ruza, amaliy va seminar mashg‘ulotlari zamonaviy pedagogik texnologiyaning “bumerang”, “matbuot konferensiyasi” singari ilg‘or metodlari orqali hamda slaydlar, multimedia namoyishlari bilan o‘tkaziladi.</a:t>
            </a:r>
            <a:endParaRPr lang="ru-RU" dirty="0"/>
          </a:p>
        </p:txBody>
      </p:sp>
    </p:spTree>
    <p:extLst>
      <p:ext uri="{BB962C8B-B14F-4D97-AF65-F5344CB8AC3E}">
        <p14:creationId xmlns:p14="http://schemas.microsoft.com/office/powerpoint/2010/main" val="29271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B7F24D6-CCB0-403B-BA4F-97157158C81F}"/>
              </a:ext>
            </a:extLst>
          </p:cNvPr>
          <p:cNvSpPr>
            <a:spLocks noGrp="1"/>
          </p:cNvSpPr>
          <p:nvPr>
            <p:ph idx="1"/>
          </p:nvPr>
        </p:nvSpPr>
        <p:spPr>
          <a:xfrm>
            <a:off x="457200" y="908720"/>
            <a:ext cx="7239000" cy="5547016"/>
          </a:xfrm>
        </p:spPr>
        <p:txBody>
          <a:bodyPr>
            <a:normAutofit fontScale="92500"/>
          </a:bodyPr>
          <a:lstStyle/>
          <a:p>
            <a:pPr algn="just"/>
            <a:r>
              <a:rPr lang="uz-Cyrl-UZ" sz="2800" dirty="0"/>
              <a:t>Adabiy jarayon ayni vaqtdagi adabiyot sohasida kechayotgan holatlar mohiyatini teran anglashdan iborat. Adabiy jarayon qimmati yangi, kashfiyot asarlar yaratilgani bilan belgilanadi. XXI asr boshlaridagi jarayon mohiyati qanday? Globalizm va adabiyot baynalminallik va milliylik  fanda aks etayapti. Mazkur masalalar adabiy jarayonda atroflicha o‘rganiladi.</a:t>
            </a:r>
            <a:endParaRPr lang="en-US" sz="2800" dirty="0"/>
          </a:p>
          <a:p>
            <a:pPr algn="just"/>
            <a:r>
              <a:rPr lang="en-US" sz="2800" dirty="0"/>
              <a:t>  </a:t>
            </a:r>
            <a:r>
              <a:rPr lang="uz-Cyrl-UZ" sz="2800" dirty="0"/>
              <a:t>Ma’lumki, hayotda, jamiyatda ro‘y bergan o‘zgarish albatta adabiyotda o‘z aksini topadi. Hozirgi adabiy jarayon milliy va madaniy merosni ajralmas qismidir.</a:t>
            </a:r>
            <a:endParaRPr lang="ru-RU" sz="2800" dirty="0"/>
          </a:p>
          <a:p>
            <a:pPr algn="just"/>
            <a:endParaRPr lang="ru-RU" sz="2800" dirty="0"/>
          </a:p>
        </p:txBody>
      </p:sp>
    </p:spTree>
    <p:extLst>
      <p:ext uri="{BB962C8B-B14F-4D97-AF65-F5344CB8AC3E}">
        <p14:creationId xmlns:p14="http://schemas.microsoft.com/office/powerpoint/2010/main" val="1613304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1232E90-7DEA-42D0-AAAE-108A13A21319}"/>
              </a:ext>
            </a:extLst>
          </p:cNvPr>
          <p:cNvSpPr>
            <a:spLocks noGrp="1"/>
          </p:cNvSpPr>
          <p:nvPr>
            <p:ph idx="1"/>
          </p:nvPr>
        </p:nvSpPr>
        <p:spPr>
          <a:xfrm>
            <a:off x="395536" y="476672"/>
            <a:ext cx="7416824" cy="5760640"/>
          </a:xfrm>
        </p:spPr>
        <p:txBody>
          <a:bodyPr>
            <a:normAutofit/>
          </a:bodyPr>
          <a:lstStyle/>
          <a:p>
            <a:pPr algn="just"/>
            <a:r>
              <a:rPr lang="en-US" dirty="0"/>
              <a:t>   </a:t>
            </a:r>
            <a:r>
              <a:rPr lang="uz-Cyrl-UZ" dirty="0"/>
              <a:t>Adabiy jarayon va adabiy tanqid,  adabiy-nazariy qonuniyatlar va yo‘nalishlar. Adabiy jarayon va tarjima adabiyoti,  badiiy adabiyot va nazariy adabiyotning o‘zaro aloqasi bir-birini boyitishdan iborat. Hozirgi adabiy jarayon fan sifatida badiiy adabiyot janrlarini hozirgi kun romanchiligi, qissachiligi, hikoyalari, she’riyati kabi</a:t>
            </a:r>
            <a:r>
              <a:rPr lang="en-US" dirty="0"/>
              <a:t> </a:t>
            </a:r>
            <a:r>
              <a:rPr lang="en-US" dirty="0" err="1"/>
              <a:t>ilmiy</a:t>
            </a:r>
            <a:r>
              <a:rPr lang="en-US" dirty="0"/>
              <a:t> masala</a:t>
            </a:r>
            <a:r>
              <a:rPr lang="uz-Cyrl-UZ" dirty="0"/>
              <a:t>ning o‘ziga xos xususiyatlarini badiiylik va zamonaviylik prinsiplari asosida ko‘rib chiqadi. </a:t>
            </a:r>
            <a:endParaRPr lang="ru-RU" dirty="0"/>
          </a:p>
          <a:p>
            <a:pPr algn="just"/>
            <a:endParaRPr lang="ru-RU" dirty="0"/>
          </a:p>
        </p:txBody>
      </p:sp>
    </p:spTree>
    <p:extLst>
      <p:ext uri="{BB962C8B-B14F-4D97-AF65-F5344CB8AC3E}">
        <p14:creationId xmlns:p14="http://schemas.microsoft.com/office/powerpoint/2010/main" val="1214963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B6F4A76-3E1F-48F0-BEC0-0395C10B2211}"/>
              </a:ext>
            </a:extLst>
          </p:cNvPr>
          <p:cNvSpPr>
            <a:spLocks noGrp="1"/>
          </p:cNvSpPr>
          <p:nvPr>
            <p:ph idx="1"/>
          </p:nvPr>
        </p:nvSpPr>
        <p:spPr>
          <a:xfrm>
            <a:off x="539552" y="548680"/>
            <a:ext cx="7344816" cy="5760640"/>
          </a:xfrm>
        </p:spPr>
        <p:txBody>
          <a:bodyPr>
            <a:normAutofit fontScale="92500"/>
          </a:bodyPr>
          <a:lstStyle/>
          <a:p>
            <a:pPr algn="just"/>
            <a:r>
              <a:rPr lang="uz-Cyrl-UZ" dirty="0"/>
              <a:t>Ma’naviy uyg‘onish samarasi odamlarning o‘zligini anglash, milliy g‘urur, oriyat, avlod-ajdodlarimiz o‘tmishidan faxrlanish, kelajak har kimning o‘z qo‘lida, mehnatida va ongli faoliyatida ekanligini his qilishda namoyon bo‘lmoqda. Bugungi kunning vazifasi adabiyotni millatning ma’naviy va intellektual salohiyatini, odamlarning aqliy va ruhiy madaniyatlarini yuksaltirishga xizmat qildirishdir. Chunki olamni shu paytgacha aytib kelganimizdek, go‘zallik emas, ma’naviyat va ezgulik asraydi. Uni komil inson yuzaga keltiradi. Komillikni yuzaga keltirishda badiiy adabiyot muhim omildir. Buni yaxshi anglagan yozuvchilar shu yo‘lda samarali ijod qilmoqdalar. </a:t>
            </a:r>
            <a:endParaRPr lang="ru-RU" dirty="0"/>
          </a:p>
        </p:txBody>
      </p:sp>
    </p:spTree>
    <p:extLst>
      <p:ext uri="{BB962C8B-B14F-4D97-AF65-F5344CB8AC3E}">
        <p14:creationId xmlns:p14="http://schemas.microsoft.com/office/powerpoint/2010/main" val="383043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D0F0D0B-C27C-4421-9A99-4E5A6788B13E}"/>
              </a:ext>
            </a:extLst>
          </p:cNvPr>
          <p:cNvSpPr>
            <a:spLocks noGrp="1"/>
          </p:cNvSpPr>
          <p:nvPr>
            <p:ph idx="1"/>
          </p:nvPr>
        </p:nvSpPr>
        <p:spPr>
          <a:xfrm>
            <a:off x="323528" y="260648"/>
            <a:ext cx="7704856" cy="6408712"/>
          </a:xfrm>
        </p:spPr>
        <p:txBody>
          <a:bodyPr>
            <a:normAutofit lnSpcReduction="10000"/>
          </a:bodyPr>
          <a:lstStyle/>
          <a:p>
            <a:pPr algn="just"/>
            <a:r>
              <a:rPr lang="uz-Cyrl-UZ" dirty="0"/>
              <a:t>Ma’lumki, ijtimoiy hayotda kechayotgan evrilishlar lirikada aks-sado beradi.     Birinchi     navbatda,     O‘zbekistonning maqomiga   ega bo‘lishi bilan milliy uyg‘onish g‘oyalari balqib turgan she’rlarga alohida e’tibor berish lozim bo‘ladi. Bu g‘oyalar avvalgidek hayqiriqlar tarzida baland pardalarda aytilgan, ammo yurakka yetib bormaydigan so‘zlar bilan tarannum etilgan emas. Aksincha, yurak qa’ridan, yurak qonlariga qo‘shilib chiqqan, shuning  uchun ular boshqa yuraklarga ham yetib bordi va bormoqda. Shu tarzda xalqni - mustaqillik yo‘liga chiqib olgan xalqni uyg‘otuvchi, unda milliy g‘urur va e’tiqod, istiqlol va istiqbolga ishonch tuyg‘ularini ardoqlovchi she’rlar bugungi adabiy jarayondagi birinchi va yetakchi tamoyil hisoblanadi</a:t>
            </a:r>
            <a:r>
              <a:rPr lang="en-US" dirty="0"/>
              <a:t>.</a:t>
            </a:r>
            <a:endParaRPr lang="ru-RU" dirty="0"/>
          </a:p>
          <a:p>
            <a:pPr algn="just"/>
            <a:endParaRPr lang="ru-RU" dirty="0"/>
          </a:p>
        </p:txBody>
      </p:sp>
    </p:spTree>
    <p:extLst>
      <p:ext uri="{BB962C8B-B14F-4D97-AF65-F5344CB8AC3E}">
        <p14:creationId xmlns:p14="http://schemas.microsoft.com/office/powerpoint/2010/main" val="2016454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FFD48F-E74A-4F18-B4E0-DAEFF58D77BE}"/>
              </a:ext>
            </a:extLst>
          </p:cNvPr>
          <p:cNvSpPr>
            <a:spLocks noGrp="1"/>
          </p:cNvSpPr>
          <p:nvPr>
            <p:ph idx="1"/>
          </p:nvPr>
        </p:nvSpPr>
        <p:spPr>
          <a:xfrm>
            <a:off x="457200" y="620688"/>
            <a:ext cx="7427168" cy="5835048"/>
          </a:xfrm>
        </p:spPr>
        <p:txBody>
          <a:bodyPr>
            <a:normAutofit/>
          </a:bodyPr>
          <a:lstStyle/>
          <a:p>
            <a:pPr algn="just"/>
            <a:r>
              <a:rPr lang="uz-Cyrl-UZ" dirty="0"/>
              <a:t>Adabiy jarayon qimmati yangi, yetuk asarlar yaratilgani bilan belgilanadi. Hozirgi adabiy jarayon ayni vaqtdagi adabiyot sohasida kechayotgan holatlar mohiyatini anglashdan iborat. Yangi davr nafaqat adabiyotimiz tarixi, balki hozirgi adabiy jarayonga ham g‘oyaviy-estetik mezon bilan yondashishni taqazo etadi.U falsafa, tarix, estetika, mantiq kabi fanlarda o‘rganiladigan muammolarning umumiyligi bilan bog‘liq. Hozirgi adabiy jarayon o‘zbek</a:t>
            </a:r>
            <a:r>
              <a:rPr lang="en-US" dirty="0"/>
              <a:t> </a:t>
            </a:r>
            <a:r>
              <a:rPr lang="uz-Cyrl-UZ" dirty="0"/>
              <a:t>adabiyotida kechayotgan yangiliklar bilan talabani boxabar etishi bilan e’tiborga molik sanaladi.</a:t>
            </a:r>
            <a:endParaRPr lang="ru-RU" dirty="0"/>
          </a:p>
          <a:p>
            <a:pPr algn="just"/>
            <a:endParaRPr lang="ru-RU" dirty="0"/>
          </a:p>
        </p:txBody>
      </p:sp>
    </p:spTree>
    <p:extLst>
      <p:ext uri="{BB962C8B-B14F-4D97-AF65-F5344CB8AC3E}">
        <p14:creationId xmlns:p14="http://schemas.microsoft.com/office/powerpoint/2010/main" val="2857755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FA23B8E-E139-4B56-B520-8B0DB0676CDF}"/>
              </a:ext>
            </a:extLst>
          </p:cNvPr>
          <p:cNvPicPr>
            <a:picLocks noChangeAspect="1"/>
          </p:cNvPicPr>
          <p:nvPr/>
        </p:nvPicPr>
        <p:blipFill>
          <a:blip r:embed="rId2"/>
          <a:stretch>
            <a:fillRect/>
          </a:stretch>
        </p:blipFill>
        <p:spPr>
          <a:xfrm>
            <a:off x="467545" y="276765"/>
            <a:ext cx="2160238" cy="2792195"/>
          </a:xfrm>
          <a:prstGeom prst="rect">
            <a:avLst/>
          </a:prstGeom>
        </p:spPr>
      </p:pic>
      <p:pic>
        <p:nvPicPr>
          <p:cNvPr id="5" name="Рисунок 4">
            <a:extLst>
              <a:ext uri="{FF2B5EF4-FFF2-40B4-BE49-F238E27FC236}">
                <a16:creationId xmlns:a16="http://schemas.microsoft.com/office/drawing/2014/main" id="{DE11B124-1439-4434-836B-E3AF05B1BAAD}"/>
              </a:ext>
            </a:extLst>
          </p:cNvPr>
          <p:cNvPicPr>
            <a:picLocks noChangeAspect="1"/>
          </p:cNvPicPr>
          <p:nvPr/>
        </p:nvPicPr>
        <p:blipFill>
          <a:blip r:embed="rId3"/>
          <a:stretch>
            <a:fillRect/>
          </a:stretch>
        </p:blipFill>
        <p:spPr>
          <a:xfrm>
            <a:off x="2987824" y="276765"/>
            <a:ext cx="2088233" cy="2792195"/>
          </a:xfrm>
          <a:prstGeom prst="rect">
            <a:avLst/>
          </a:prstGeom>
        </p:spPr>
      </p:pic>
      <p:pic>
        <p:nvPicPr>
          <p:cNvPr id="6" name="Рисунок 5">
            <a:extLst>
              <a:ext uri="{FF2B5EF4-FFF2-40B4-BE49-F238E27FC236}">
                <a16:creationId xmlns:a16="http://schemas.microsoft.com/office/drawing/2014/main" id="{9C5BB3EE-867A-4A53-9858-800F4AFCBB2F}"/>
              </a:ext>
            </a:extLst>
          </p:cNvPr>
          <p:cNvPicPr>
            <a:picLocks noChangeAspect="1"/>
          </p:cNvPicPr>
          <p:nvPr/>
        </p:nvPicPr>
        <p:blipFill>
          <a:blip r:embed="rId4"/>
          <a:stretch>
            <a:fillRect/>
          </a:stretch>
        </p:blipFill>
        <p:spPr>
          <a:xfrm>
            <a:off x="5580112" y="276765"/>
            <a:ext cx="2255630" cy="2792195"/>
          </a:xfrm>
          <a:prstGeom prst="rect">
            <a:avLst/>
          </a:prstGeom>
        </p:spPr>
      </p:pic>
      <p:pic>
        <p:nvPicPr>
          <p:cNvPr id="7" name="Рисунок 6">
            <a:extLst>
              <a:ext uri="{FF2B5EF4-FFF2-40B4-BE49-F238E27FC236}">
                <a16:creationId xmlns:a16="http://schemas.microsoft.com/office/drawing/2014/main" id="{6D563350-EE88-4AB2-8715-2779F08F605E}"/>
              </a:ext>
            </a:extLst>
          </p:cNvPr>
          <p:cNvPicPr>
            <a:picLocks noChangeAspect="1"/>
          </p:cNvPicPr>
          <p:nvPr/>
        </p:nvPicPr>
        <p:blipFill>
          <a:blip r:embed="rId5"/>
          <a:stretch>
            <a:fillRect/>
          </a:stretch>
        </p:blipFill>
        <p:spPr>
          <a:xfrm>
            <a:off x="467545" y="3429000"/>
            <a:ext cx="2160239" cy="3131046"/>
          </a:xfrm>
          <a:prstGeom prst="rect">
            <a:avLst/>
          </a:prstGeom>
        </p:spPr>
      </p:pic>
      <p:pic>
        <p:nvPicPr>
          <p:cNvPr id="8" name="Рисунок 7">
            <a:extLst>
              <a:ext uri="{FF2B5EF4-FFF2-40B4-BE49-F238E27FC236}">
                <a16:creationId xmlns:a16="http://schemas.microsoft.com/office/drawing/2014/main" id="{19A64933-9E8C-4D73-96BA-CCD5A47FA306}"/>
              </a:ext>
            </a:extLst>
          </p:cNvPr>
          <p:cNvPicPr>
            <a:picLocks noChangeAspect="1"/>
          </p:cNvPicPr>
          <p:nvPr/>
        </p:nvPicPr>
        <p:blipFill>
          <a:blip r:embed="rId6"/>
          <a:stretch>
            <a:fillRect/>
          </a:stretch>
        </p:blipFill>
        <p:spPr>
          <a:xfrm>
            <a:off x="3059832" y="3429001"/>
            <a:ext cx="2088233" cy="3131046"/>
          </a:xfrm>
          <a:prstGeom prst="rect">
            <a:avLst/>
          </a:prstGeom>
        </p:spPr>
      </p:pic>
      <p:pic>
        <p:nvPicPr>
          <p:cNvPr id="9" name="Рисунок 8">
            <a:extLst>
              <a:ext uri="{FF2B5EF4-FFF2-40B4-BE49-F238E27FC236}">
                <a16:creationId xmlns:a16="http://schemas.microsoft.com/office/drawing/2014/main" id="{6BBD873E-02B8-4DBA-B2AB-38AA7472AA04}"/>
              </a:ext>
            </a:extLst>
          </p:cNvPr>
          <p:cNvPicPr>
            <a:picLocks noChangeAspect="1"/>
          </p:cNvPicPr>
          <p:nvPr/>
        </p:nvPicPr>
        <p:blipFill>
          <a:blip r:embed="rId7"/>
          <a:stretch>
            <a:fillRect/>
          </a:stretch>
        </p:blipFill>
        <p:spPr>
          <a:xfrm>
            <a:off x="5585044" y="3447990"/>
            <a:ext cx="2250698" cy="3037430"/>
          </a:xfrm>
          <a:prstGeom prst="rect">
            <a:avLst/>
          </a:prstGeom>
        </p:spPr>
      </p:pic>
    </p:spTree>
    <p:extLst>
      <p:ext uri="{BB962C8B-B14F-4D97-AF65-F5344CB8AC3E}">
        <p14:creationId xmlns:p14="http://schemas.microsoft.com/office/powerpoint/2010/main" val="1237366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Другая 11">
      <a:dk1>
        <a:sysClr val="windowText" lastClr="000000"/>
      </a:dk1>
      <a:lt1>
        <a:srgbClr val="00FFCC"/>
      </a:lt1>
      <a:dk2>
        <a:srgbClr val="00FFCC"/>
      </a:dk2>
      <a:lt2>
        <a:srgbClr val="73D6FD"/>
      </a:lt2>
      <a:accent1>
        <a:srgbClr val="76F2BA"/>
      </a:accent1>
      <a:accent2>
        <a:srgbClr val="00FF99"/>
      </a:accent2>
      <a:accent3>
        <a:srgbClr val="00FF99"/>
      </a:accent3>
      <a:accent4>
        <a:srgbClr val="A2E3FE"/>
      </a:accent4>
      <a:accent5>
        <a:srgbClr val="A2E3FE"/>
      </a:accent5>
      <a:accent6>
        <a:srgbClr val="66FF66"/>
      </a:accent6>
      <a:hlink>
        <a:srgbClr val="17BBFD"/>
      </a:hlink>
      <a:folHlink>
        <a:srgbClr val="FF79C2"/>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47</TotalTime>
  <Words>780</Words>
  <Application>Microsoft Office PowerPoint</Application>
  <PresentationFormat>Экран (4:3)</PresentationFormat>
  <Paragraphs>22</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Times New Roman</vt:lpstr>
      <vt:lpstr>Trebuchet MS</vt:lpstr>
      <vt:lpstr>Wingdings</vt:lpstr>
      <vt:lpstr>Wingdings 2</vt:lpstr>
      <vt:lpstr>Изящная</vt:lpstr>
      <vt:lpstr>FAN NOMI:</vt:lpstr>
      <vt:lpstr>Fanning tavsifi:</vt:lpstr>
      <vt:lpstr>Fan maqsadi: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ADABIYOTLAR: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Мавзу:</dc:title>
  <dc:creator>USER</dc:creator>
  <cp:lastModifiedBy>Admin</cp:lastModifiedBy>
  <cp:revision>10</cp:revision>
  <dcterms:created xsi:type="dcterms:W3CDTF">2015-10-02T14:25:31Z</dcterms:created>
  <dcterms:modified xsi:type="dcterms:W3CDTF">2025-05-12T09:51:03Z</dcterms:modified>
</cp:coreProperties>
</file>