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 id="2147483768" r:id="rId3"/>
  </p:sldMasterIdLst>
  <p:notesMasterIdLst>
    <p:notesMasterId r:id="rId74"/>
  </p:notesMasterIdLst>
  <p:sldIdLst>
    <p:sldId id="259" r:id="rId4"/>
    <p:sldId id="262" r:id="rId5"/>
    <p:sldId id="265" r:id="rId6"/>
    <p:sldId id="268" r:id="rId7"/>
    <p:sldId id="271" r:id="rId8"/>
    <p:sldId id="274" r:id="rId9"/>
    <p:sldId id="280" r:id="rId10"/>
    <p:sldId id="283" r:id="rId11"/>
    <p:sldId id="286" r:id="rId12"/>
    <p:sldId id="289" r:id="rId13"/>
    <p:sldId id="292" r:id="rId14"/>
    <p:sldId id="295" r:id="rId15"/>
    <p:sldId id="298" r:id="rId16"/>
    <p:sldId id="301" r:id="rId17"/>
    <p:sldId id="304" r:id="rId18"/>
    <p:sldId id="307" r:id="rId19"/>
    <p:sldId id="310" r:id="rId20"/>
    <p:sldId id="313" r:id="rId21"/>
    <p:sldId id="316" r:id="rId22"/>
    <p:sldId id="319" r:id="rId23"/>
    <p:sldId id="322" r:id="rId24"/>
    <p:sldId id="325" r:id="rId25"/>
    <p:sldId id="328" r:id="rId26"/>
    <p:sldId id="331" r:id="rId27"/>
    <p:sldId id="334" r:id="rId28"/>
    <p:sldId id="337" r:id="rId29"/>
    <p:sldId id="340" r:id="rId30"/>
    <p:sldId id="343" r:id="rId31"/>
    <p:sldId id="346" r:id="rId32"/>
    <p:sldId id="349" r:id="rId33"/>
    <p:sldId id="352" r:id="rId34"/>
    <p:sldId id="355" r:id="rId35"/>
    <p:sldId id="358" r:id="rId36"/>
    <p:sldId id="361" r:id="rId37"/>
    <p:sldId id="364" r:id="rId38"/>
    <p:sldId id="367" r:id="rId39"/>
    <p:sldId id="370" r:id="rId40"/>
    <p:sldId id="373" r:id="rId41"/>
    <p:sldId id="376" r:id="rId42"/>
    <p:sldId id="379" r:id="rId43"/>
    <p:sldId id="382" r:id="rId44"/>
    <p:sldId id="385" r:id="rId45"/>
    <p:sldId id="388" r:id="rId46"/>
    <p:sldId id="391" r:id="rId47"/>
    <p:sldId id="394" r:id="rId48"/>
    <p:sldId id="397" r:id="rId49"/>
    <p:sldId id="400" r:id="rId50"/>
    <p:sldId id="403" r:id="rId51"/>
    <p:sldId id="406" r:id="rId52"/>
    <p:sldId id="409" r:id="rId53"/>
    <p:sldId id="412" r:id="rId54"/>
    <p:sldId id="415" r:id="rId55"/>
    <p:sldId id="418" r:id="rId56"/>
    <p:sldId id="421" r:id="rId57"/>
    <p:sldId id="424" r:id="rId58"/>
    <p:sldId id="427" r:id="rId59"/>
    <p:sldId id="430" r:id="rId60"/>
    <p:sldId id="433" r:id="rId61"/>
    <p:sldId id="436" r:id="rId62"/>
    <p:sldId id="439" r:id="rId63"/>
    <p:sldId id="442" r:id="rId64"/>
    <p:sldId id="445" r:id="rId65"/>
    <p:sldId id="448" r:id="rId66"/>
    <p:sldId id="451" r:id="rId67"/>
    <p:sldId id="454" r:id="rId68"/>
    <p:sldId id="457" r:id="rId69"/>
    <p:sldId id="460" r:id="rId70"/>
    <p:sldId id="463" r:id="rId71"/>
    <p:sldId id="466" r:id="rId72"/>
    <p:sldId id="469" r:id="rId73"/>
  </p:sldIdLst>
  <p:sldSz cx="12192000" cy="6858000"/>
  <p:notesSz cx="6858000" cy="9144000"/>
  <p:custDataLst>
    <p:tags r:id="rId7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 xmlns:p1710="http://schemas.microsoft.com/office/powerpoint/2017/10/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p:restoredTop sz="0"/>
  </p:normalViewPr>
  <p:slideViewPr>
    <p:cSldViewPr>
      <p:cViewPr varScale="1">
        <p:scale>
          <a:sx n="122" d="100"/>
          <a:sy n="122" d="100"/>
        </p:scale>
        <p:origin x="96" y="234"/>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1A5B6A-17B6-4974-B97B-799BDD6B383C}" type="doc">
      <dgm:prSet loTypeId="urn:microsoft.com/office/officeart/2005/8/layout/cycle7" loCatId="cycle" qsTypeId="urn:microsoft.com/office/officeart/2005/8/quickstyle/simple1" qsCatId="simple" csTypeId="urn:microsoft.com/office/officeart/2005/8/colors/colorful4" csCatId="colorful" phldr="1"/>
      <dgm:spPr/>
      <dgm:t>
        <a:bodyPr/>
        <a:lstStyle/>
        <a:p>
          <a:endParaRPr lang="ru-RU"/>
        </a:p>
      </dgm:t>
    </dgm:pt>
    <dgm:pt modelId="{26C191F1-A290-4726-95D7-380405760A71}" type="parTrans" cxnId="{890249DA-CB28-456D-84D6-62E6F5988893}">
      <dgm:prSet/>
      <dgm:spPr/>
      <dgm:t>
        <a:bodyPr/>
        <a:lstStyle/>
        <a:p>
          <a:endParaRPr lang="ru-RU"/>
        </a:p>
      </dgm:t>
    </dgm:pt>
    <dgm:pt modelId="{4D3007E5-5299-49C1-B3D9-0F4D57565FF6}">
      <dgm:prSet phldrT="[Текст]"/>
      <dgm:spPr>
        <a:solidFill>
          <a:schemeClr val="accent4">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b="1" err="1" smtClean="0">
              <a:solidFill>
                <a:srgbClr val="FF0000"/>
              </a:solidFill>
              <a:latin typeface="Times New Roman" pitchFamily="18" charset="0"/>
              <a:cs typeface="Times New Roman" panose="02020603050405020304" pitchFamily="18" charset="0"/>
            </a:rPr>
            <a:t>Mumtoz adabiyotda adabiy tur</a:t>
          </a:r>
          <a:endParaRPr lang="ru-RU" b="1">
            <a:solidFill>
              <a:srgbClr val="FF0000"/>
            </a:solidFill>
            <a:latin typeface="Times New Roman" pitchFamily="18" charset="0"/>
            <a:cs typeface="Times New Roman" panose="02020603050405020304" pitchFamily="18" charset="0"/>
          </a:endParaRPr>
        </a:p>
      </dgm:t>
    </dgm:pt>
    <dgm:pt modelId="{4CEC5801-A857-42E9-BF0B-C3E233D1BBF0}" type="sibTrans" cxnId="{890249DA-CB28-456D-84D6-62E6F5988893}">
      <dgm:prSet custT="1"/>
      <dgm:spPr>
        <a:solidFill>
          <a:schemeClr val="accent4">
            <a:hueOff val="0"/>
            <a:satOff val="0"/>
            <a:lumOff val="0"/>
            <a:alphaOff val="0"/>
          </a:schemeClr>
        </a:solidFill>
        <a:ln>
          <a:noFill/>
        </a:ln>
      </dgm:spPr>
      <dgm:t>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gm:t>
    </dgm:pt>
    <dgm:pt modelId="{75A7C163-6692-439A-87DC-A492B90AB06A}" type="parTrans" cxnId="{A2A2F70C-728D-45AE-B448-2B4F656E2CCB}">
      <dgm:prSet/>
      <dgm:spPr/>
      <dgm:t>
        <a:bodyPr/>
        <a:lstStyle/>
        <a:p>
          <a:endParaRPr lang="ru-RU"/>
        </a:p>
      </dgm:t>
    </dgm:pt>
    <dgm:pt modelId="{BA6289FB-49E8-43E4-9834-56B270D551D2}">
      <dgm:prSet phldrT="[Текст]" custT="1"/>
      <dgm:spPr>
        <a:solidFill>
          <a:schemeClr val="accent4">
            <a:hueOff val="-1759972"/>
            <a:satOff val="-18065"/>
            <a:lumOff val="7550"/>
            <a:alphaOff val="0"/>
          </a:schemeClr>
        </a:solidFill>
        <a:ln w="25400" cap="flat" cmpd="sng" algn="ctr">
          <a:solidFill>
            <a:schemeClr val="lt1">
              <a:hueOff val="0"/>
              <a:satOff val="0"/>
              <a:lumOff val="0"/>
              <a:alphaOff val="0"/>
            </a:schemeClr>
          </a:solidFill>
          <a:prstDash val="solid"/>
        </a:ln>
      </dgm:spPr>
      <dgm:t>
        <a:bodyPr/>
        <a:lstStyle/>
        <a:p>
          <a:r>
            <a:rPr lang="en-US" sz="4400" b="1" smtClean="0"/>
            <a:t>Nasr </a:t>
          </a:r>
          <a:endParaRPr lang="ru-RU" sz="4400" b="1"/>
        </a:p>
      </dgm:t>
    </dgm:pt>
    <dgm:pt modelId="{775AADC1-CBF4-4654-997E-9184791C4FD4}" type="sibTrans" cxnId="{A2A2F70C-728D-45AE-B448-2B4F656E2CCB}">
      <dgm:prSet custT="1"/>
      <dgm:spPr>
        <a:solidFill>
          <a:schemeClr val="accent4">
            <a:hueOff val="-1759972"/>
            <a:satOff val="-18065"/>
            <a:lumOff val="7550"/>
            <a:alphaOff val="0"/>
          </a:schemeClr>
        </a:solidFill>
        <a:ln>
          <a:noFill/>
        </a:ln>
      </dgm:spPr>
      <dgm:t>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gm:t>
    </dgm:pt>
    <dgm:pt modelId="{2B25DE90-4234-4757-A400-EC3CA8B32AAA}" type="parTrans" cxnId="{E07CEA1D-26EB-49BA-B791-2300E501AC00}">
      <dgm:prSet/>
      <dgm:spPr/>
      <dgm:t>
        <a:bodyPr/>
        <a:lstStyle/>
        <a:p>
          <a:endParaRPr lang="ru-RU"/>
        </a:p>
      </dgm:t>
    </dgm:pt>
    <dgm:pt modelId="{9BFD27BB-7AC0-4492-A521-5767CD3E0047}">
      <dgm:prSet phldrT="[Текст]" custT="1"/>
      <dgm:spPr>
        <a:solidFill>
          <a:schemeClr val="accent4">
            <a:hueOff val="-3519944"/>
            <a:satOff val="-36129"/>
            <a:lumOff val="15099"/>
            <a:alphaOff val="0"/>
          </a:schemeClr>
        </a:solidFill>
        <a:ln w="25400" cap="flat" cmpd="sng" algn="ctr">
          <a:solidFill>
            <a:schemeClr val="lt1">
              <a:hueOff val="0"/>
              <a:satOff val="0"/>
              <a:lumOff val="0"/>
              <a:alphaOff val="0"/>
            </a:schemeClr>
          </a:solidFill>
          <a:prstDash val="solid"/>
        </a:ln>
      </dgm:spPr>
      <dgm:t>
        <a:bodyPr/>
        <a:lstStyle/>
        <a:p>
          <a:r>
            <a:rPr lang="en-US" sz="4400" b="1" err="1" smtClean="0"/>
            <a:t>Nazm </a:t>
          </a:r>
          <a:endParaRPr lang="ru-RU" sz="4400" b="1"/>
        </a:p>
      </dgm:t>
    </dgm:pt>
    <dgm:pt modelId="{B96020E3-D3F6-4550-B0E5-CD0D3D0DB7E7}" type="sibTrans" cxnId="{E07CEA1D-26EB-49BA-B791-2300E501AC00}">
      <dgm:prSet custT="1"/>
      <dgm:spPr>
        <a:solidFill>
          <a:schemeClr val="accent4">
            <a:hueOff val="-3519944"/>
            <a:satOff val="-36129"/>
            <a:lumOff val="15099"/>
            <a:alphaOff val="0"/>
          </a:schemeClr>
        </a:solidFill>
        <a:ln>
          <a:noFill/>
        </a:ln>
      </dgm:spPr>
      <dgm:t>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gm:t>
    </dgm:pt>
    <dgm:pt modelId="{34F35A00-F7BF-49E1-B040-78EA2519E437}" type="pres">
      <dgm:prSet presAssocID="{C01A5B6A-17B6-4974-B97B-799BDD6B383C}" presName="Name0" presStyleCnt="0">
        <dgm:presLayoutVars>
          <dgm:dir/>
          <dgm:resizeHandles val="exact"/>
        </dgm:presLayoutVars>
      </dgm:prSet>
      <dgm:spPr/>
      <dgm:t>
        <a:bodyPr/>
        <a:lstStyle/>
        <a:p>
          <a:endParaRPr lang="ru-RU"/>
        </a:p>
      </dgm:t>
    </dgm:pt>
    <dgm:pt modelId="{DD910D7B-290D-498D-AC15-B691119CBD88}" type="pres">
      <dgm:prSet presAssocID="{4D3007E5-5299-49C1-B3D9-0F4D57565FF6}" presName="node" presStyleLbl="node1" presStyleIdx="0" presStyleCnt="3" custScaleX="187136">
        <dgm:presLayoutVars>
          <dgm:bulletEnabled val="1"/>
        </dgm:presLayoutVars>
      </dgm:prSet>
      <dgm:spPr/>
      <dgm:t>
        <a:bodyPr/>
        <a:lstStyle/>
        <a:p>
          <a:endParaRPr lang="ru-RU"/>
        </a:p>
      </dgm:t>
    </dgm:pt>
    <dgm:pt modelId="{65E9F603-E2FA-4E14-A133-330876EAC009}" type="pres">
      <dgm:prSet presAssocID="{4CEC5801-A857-42E9-BF0B-C3E233D1BBF0}" presName="sibTrans" presStyleLbl="sibTrans2D1" presStyleIdx="0" presStyleCnt="3" custScaleX="181237"/>
      <dgm:spPr/>
      <dgm:t>
        <a:bodyPr/>
        <a:lstStyle/>
        <a:p>
          <a:endParaRPr lang="ru-RU"/>
        </a:p>
      </dgm:t>
    </dgm:pt>
    <dgm:pt modelId="{91A3102D-0136-4A13-8F71-BDEA40EC376B}" type="pres">
      <dgm:prSet presAssocID="{4CEC5801-A857-42E9-BF0B-C3E233D1BBF0}" presName="connectorText" presStyleLbl="sibTrans2D1" presStyleIdx="0" presStyleCnt="3"/>
      <dgm:spPr/>
      <dgm:t>
        <a:bodyPr/>
        <a:lstStyle/>
        <a:p>
          <a:endParaRPr lang="ru-RU"/>
        </a:p>
      </dgm:t>
    </dgm:pt>
    <dgm:pt modelId="{29C620EA-6A80-438D-8B88-FFCE47B4C9D1}" type="pres">
      <dgm:prSet presAssocID="{BA6289FB-49E8-43E4-9834-56B270D551D2}" presName="node" presStyleLbl="node1" presStyleIdx="1" presStyleCnt="3">
        <dgm:presLayoutVars>
          <dgm:bulletEnabled val="1"/>
        </dgm:presLayoutVars>
      </dgm:prSet>
      <dgm:spPr/>
      <dgm:t>
        <a:bodyPr/>
        <a:lstStyle/>
        <a:p>
          <a:endParaRPr lang="ru-RU"/>
        </a:p>
      </dgm:t>
    </dgm:pt>
    <dgm:pt modelId="{FECBBE59-BF30-47A7-90D1-2D4D66C868DD}" type="pres">
      <dgm:prSet presAssocID="{775AADC1-CBF4-4654-997E-9184791C4FD4}" presName="sibTrans" presStyleLbl="sibTrans2D1" presStyleIdx="1" presStyleCnt="3"/>
      <dgm:spPr/>
      <dgm:t>
        <a:bodyPr/>
        <a:lstStyle/>
        <a:p>
          <a:endParaRPr lang="ru-RU"/>
        </a:p>
      </dgm:t>
    </dgm:pt>
    <dgm:pt modelId="{39ADAAC0-FDD4-44CC-ACBE-5A8B6434CD1C}" type="pres">
      <dgm:prSet presAssocID="{775AADC1-CBF4-4654-997E-9184791C4FD4}" presName="connectorText" presStyleLbl="sibTrans2D1" presStyleIdx="1" presStyleCnt="3"/>
      <dgm:spPr/>
      <dgm:t>
        <a:bodyPr/>
        <a:lstStyle/>
        <a:p>
          <a:endParaRPr lang="ru-RU"/>
        </a:p>
      </dgm:t>
    </dgm:pt>
    <dgm:pt modelId="{E8AB0635-0951-4F39-8909-B0A6E7FD0308}" type="pres">
      <dgm:prSet presAssocID="{9BFD27BB-7AC0-4492-A521-5767CD3E0047}" presName="node" presStyleLbl="node1" presStyleIdx="2" presStyleCnt="3">
        <dgm:presLayoutVars>
          <dgm:bulletEnabled val="1"/>
        </dgm:presLayoutVars>
      </dgm:prSet>
      <dgm:spPr/>
      <dgm:t>
        <a:bodyPr/>
        <a:lstStyle/>
        <a:p>
          <a:endParaRPr lang="ru-RU"/>
        </a:p>
      </dgm:t>
    </dgm:pt>
    <dgm:pt modelId="{53B4DA27-72F1-4889-96CB-846080A4271B}" type="pres">
      <dgm:prSet presAssocID="{B96020E3-D3F6-4550-B0E5-CD0D3D0DB7E7}" presName="sibTrans" presStyleLbl="sibTrans2D1" presStyleIdx="2" presStyleCnt="3" custScaleX="176745"/>
      <dgm:spPr/>
      <dgm:t>
        <a:bodyPr/>
        <a:lstStyle/>
        <a:p>
          <a:endParaRPr lang="ru-RU"/>
        </a:p>
      </dgm:t>
    </dgm:pt>
    <dgm:pt modelId="{1678893F-51A1-4000-BA62-13F921140EC6}" type="pres">
      <dgm:prSet presAssocID="{B96020E3-D3F6-4550-B0E5-CD0D3D0DB7E7}" presName="connectorText" presStyleLbl="sibTrans2D1" presStyleIdx="2" presStyleCnt="3"/>
      <dgm:spPr/>
      <dgm:t>
        <a:bodyPr/>
        <a:lstStyle/>
        <a:p>
          <a:endParaRPr lang="ru-RU"/>
        </a:p>
      </dgm:t>
    </dgm:pt>
  </dgm:ptLst>
  <dgm:cxnLst>
    <dgm:cxn modelId="{094231D2-C639-4215-9182-1E50F2DF3EBE}" type="presOf" srcId="{775AADC1-CBF4-4654-997E-9184791C4FD4}" destId="{FECBBE59-BF30-47A7-90D1-2D4D66C868DD}" srcOrd="0" destOrd="0" presId="urn:microsoft.com/office/officeart/2005/8/layout/cycle7"/>
    <dgm:cxn modelId="{2215DDA1-F015-4376-AA75-CDEB28573C78}" type="presOf" srcId="{4D3007E5-5299-49C1-B3D9-0F4D57565FF6}" destId="{DD910D7B-290D-498D-AC15-B691119CBD88}" srcOrd="0" destOrd="0" presId="urn:microsoft.com/office/officeart/2005/8/layout/cycle7"/>
    <dgm:cxn modelId="{13BB65D9-9B9E-4B45-8284-7825601B2887}" type="presOf" srcId="{B96020E3-D3F6-4550-B0E5-CD0D3D0DB7E7}" destId="{1678893F-51A1-4000-BA62-13F921140EC6}" srcOrd="1" destOrd="0" presId="urn:microsoft.com/office/officeart/2005/8/layout/cycle7"/>
    <dgm:cxn modelId="{924FA017-4DC4-46EB-8B29-FFBEAD5F990F}" type="presOf" srcId="{9BFD27BB-7AC0-4492-A521-5767CD3E0047}" destId="{E8AB0635-0951-4F39-8909-B0A6E7FD0308}" srcOrd="0" destOrd="0" presId="urn:microsoft.com/office/officeart/2005/8/layout/cycle7"/>
    <dgm:cxn modelId="{68BF44AF-328B-42E9-ABC0-5C7442C33843}" type="presOf" srcId="{4CEC5801-A857-42E9-BF0B-C3E233D1BBF0}" destId="{91A3102D-0136-4A13-8F71-BDEA40EC376B}" srcOrd="1" destOrd="0" presId="urn:microsoft.com/office/officeart/2005/8/layout/cycle7"/>
    <dgm:cxn modelId="{890249DA-CB28-456D-84D6-62E6F5988893}" srcId="{C01A5B6A-17B6-4974-B97B-799BDD6B383C}" destId="{4D3007E5-5299-49C1-B3D9-0F4D57565FF6}" srcOrd="0" destOrd="0" parTransId="{26C191F1-A290-4726-95D7-380405760A71}" sibTransId="{4CEC5801-A857-42E9-BF0B-C3E233D1BBF0}"/>
    <dgm:cxn modelId="{2618C363-1419-4814-81ED-3731F3966C85}" type="presOf" srcId="{C01A5B6A-17B6-4974-B97B-799BDD6B383C}" destId="{34F35A00-F7BF-49E1-B040-78EA2519E437}" srcOrd="0" destOrd="0" presId="urn:microsoft.com/office/officeart/2005/8/layout/cycle7"/>
    <dgm:cxn modelId="{75A5167C-6083-4E3E-8405-417C26B3CA21}" type="presOf" srcId="{775AADC1-CBF4-4654-997E-9184791C4FD4}" destId="{39ADAAC0-FDD4-44CC-ACBE-5A8B6434CD1C}" srcOrd="1" destOrd="0" presId="urn:microsoft.com/office/officeart/2005/8/layout/cycle7"/>
    <dgm:cxn modelId="{222DECA1-8E7F-45E1-9A89-6DE3D3B399AA}" type="presOf" srcId="{BA6289FB-49E8-43E4-9834-56B270D551D2}" destId="{29C620EA-6A80-438D-8B88-FFCE47B4C9D1}" srcOrd="0" destOrd="0" presId="urn:microsoft.com/office/officeart/2005/8/layout/cycle7"/>
    <dgm:cxn modelId="{E07CEA1D-26EB-49BA-B791-2300E501AC00}" srcId="{C01A5B6A-17B6-4974-B97B-799BDD6B383C}" destId="{9BFD27BB-7AC0-4492-A521-5767CD3E0047}" srcOrd="2" destOrd="0" parTransId="{2B25DE90-4234-4757-A400-EC3CA8B32AAA}" sibTransId="{B96020E3-D3F6-4550-B0E5-CD0D3D0DB7E7}"/>
    <dgm:cxn modelId="{A2A2F70C-728D-45AE-B448-2B4F656E2CCB}" srcId="{C01A5B6A-17B6-4974-B97B-799BDD6B383C}" destId="{BA6289FB-49E8-43E4-9834-56B270D551D2}" srcOrd="1" destOrd="0" parTransId="{75A7C163-6692-439A-87DC-A492B90AB06A}" sibTransId="{775AADC1-CBF4-4654-997E-9184791C4FD4}"/>
    <dgm:cxn modelId="{F1606FD2-341D-475A-A6A7-CAEF5D8B6D26}" type="presOf" srcId="{4CEC5801-A857-42E9-BF0B-C3E233D1BBF0}" destId="{65E9F603-E2FA-4E14-A133-330876EAC009}" srcOrd="0" destOrd="0" presId="urn:microsoft.com/office/officeart/2005/8/layout/cycle7"/>
    <dgm:cxn modelId="{872D676D-79A6-488A-A185-37604C7C252E}" type="presOf" srcId="{B96020E3-D3F6-4550-B0E5-CD0D3D0DB7E7}" destId="{53B4DA27-72F1-4889-96CB-846080A4271B}" srcOrd="0" destOrd="0" presId="urn:microsoft.com/office/officeart/2005/8/layout/cycle7"/>
    <dgm:cxn modelId="{0F303220-44E1-4003-9520-D69374DE636E}" type="presParOf" srcId="{34F35A00-F7BF-49E1-B040-78EA2519E437}" destId="{DD910D7B-290D-498D-AC15-B691119CBD88}" srcOrd="0" destOrd="0" presId="urn:microsoft.com/office/officeart/2005/8/layout/cycle7"/>
    <dgm:cxn modelId="{66CF15A1-A25D-421D-9BE7-329BE33CA37E}" type="presParOf" srcId="{34F35A00-F7BF-49E1-B040-78EA2519E437}" destId="{65E9F603-E2FA-4E14-A133-330876EAC009}" srcOrd="1" destOrd="0" presId="urn:microsoft.com/office/officeart/2005/8/layout/cycle7"/>
    <dgm:cxn modelId="{6E4A9E4C-86E5-478D-9F7B-7196F0C1B2FD}" type="presParOf" srcId="{65E9F603-E2FA-4E14-A133-330876EAC009}" destId="{91A3102D-0136-4A13-8F71-BDEA40EC376B}" srcOrd="0" destOrd="0" presId="urn:microsoft.com/office/officeart/2005/8/layout/cycle7"/>
    <dgm:cxn modelId="{52217AEB-D1B3-4F82-81B0-6312B7C22276}" type="presParOf" srcId="{34F35A00-F7BF-49E1-B040-78EA2519E437}" destId="{29C620EA-6A80-438D-8B88-FFCE47B4C9D1}" srcOrd="2" destOrd="0" presId="urn:microsoft.com/office/officeart/2005/8/layout/cycle7"/>
    <dgm:cxn modelId="{11246ADE-37DD-4BD7-94E8-2A061FC4707A}" type="presParOf" srcId="{34F35A00-F7BF-49E1-B040-78EA2519E437}" destId="{FECBBE59-BF30-47A7-90D1-2D4D66C868DD}" srcOrd="3" destOrd="0" presId="urn:microsoft.com/office/officeart/2005/8/layout/cycle7"/>
    <dgm:cxn modelId="{D7DC1228-1B13-4AA9-8719-7A6A4A1D6AF4}" type="presParOf" srcId="{FECBBE59-BF30-47A7-90D1-2D4D66C868DD}" destId="{39ADAAC0-FDD4-44CC-ACBE-5A8B6434CD1C}" srcOrd="0" destOrd="0" presId="urn:microsoft.com/office/officeart/2005/8/layout/cycle7"/>
    <dgm:cxn modelId="{D94C0661-D063-489F-96A5-7E4D5D786443}" type="presParOf" srcId="{34F35A00-F7BF-49E1-B040-78EA2519E437}" destId="{E8AB0635-0951-4F39-8909-B0A6E7FD0308}" srcOrd="4" destOrd="0" presId="urn:microsoft.com/office/officeart/2005/8/layout/cycle7"/>
    <dgm:cxn modelId="{ABB996AD-3E2D-4D06-BC55-374200330A99}" type="presParOf" srcId="{34F35A00-F7BF-49E1-B040-78EA2519E437}" destId="{53B4DA27-72F1-4889-96CB-846080A4271B}" srcOrd="5" destOrd="0" presId="urn:microsoft.com/office/officeart/2005/8/layout/cycle7"/>
    <dgm:cxn modelId="{81D60FEF-6D67-42BB-AD98-B65A5FDADD23}" type="presParOf" srcId="{53B4DA27-72F1-4889-96CB-846080A4271B}" destId="{1678893F-51A1-4000-BA62-13F921140EC6}"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B291A8-0553-48B5-9504-7FFD05FBA272}" type="doc">
      <dgm:prSet loTypeId="urn:microsoft.com/office/officeart/2005/8/layout/arrow5" loCatId="process" qsTypeId="urn:microsoft.com/office/officeart/2005/8/quickstyle/simple1" qsCatId="simple" csTypeId="urn:microsoft.com/office/officeart/2005/8/colors/colorful5" csCatId="colorful" phldr="1"/>
      <dgm:spPr/>
      <dgm:t>
        <a:bodyPr/>
        <a:lstStyle/>
        <a:p>
          <a:endParaRPr lang="ru-RU"/>
        </a:p>
      </dgm:t>
    </dgm:pt>
    <dgm:pt modelId="{72749F49-25CC-4430-9150-478B66830A59}" type="parTrans" cxnId="{51A1B1D3-0637-4A2D-BCE7-92B69AB1ED7D}">
      <dgm:prSet/>
      <dgm:spPr/>
      <dgm:t>
        <a:bodyPr/>
        <a:lstStyle/>
        <a:p>
          <a:endParaRPr lang="ru-RU"/>
        </a:p>
      </dgm:t>
    </dgm:pt>
    <dgm:pt modelId="{53AC21CA-E7A0-46BF-A92B-0BD63B689F18}">
      <dgm:prSet phldrT="[Текст]" custT="1"/>
      <dgm:spPr>
        <a:solidFill>
          <a:schemeClr val="accent5">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sz="4400" b="1" err="1" smtClean="0">
              <a:solidFill>
                <a:srgbClr val="FF0000"/>
              </a:solidFill>
            </a:rPr>
            <a:t>Nazm </a:t>
          </a:r>
          <a:r>
            <a:rPr lang="en-US" sz="4400" b="1" smtClean="0"/>
            <a:t>(badiiy ijod)</a:t>
          </a:r>
          <a:endParaRPr lang="ru-RU" sz="4400" b="1"/>
        </a:p>
      </dgm:t>
    </dgm:pt>
    <dgm:pt modelId="{87F44365-99A8-4255-A1A8-32A22C0E6CD6}" type="sibTrans" cxnId="{51A1B1D3-0637-4A2D-BCE7-92B69AB1ED7D}">
      <dgm:prSet/>
      <dgm:spPr/>
      <dgm:t>
        <a:bodyPr/>
        <a:lstStyle/>
        <a:p>
          <a:endParaRPr lang="ru-RU"/>
        </a:p>
      </dgm:t>
    </dgm:pt>
    <dgm:pt modelId="{5F0A8479-3BD3-4DCD-AD6C-043F2A775642}" type="parTrans" cxnId="{0EA0661E-A857-4A44-94B7-4CBC0353FF41}">
      <dgm:prSet/>
      <dgm:spPr/>
      <dgm:t>
        <a:bodyPr/>
        <a:lstStyle/>
        <a:p>
          <a:endParaRPr lang="ru-RU"/>
        </a:p>
      </dgm:t>
    </dgm:pt>
    <dgm:pt modelId="{F4C46DB1-8437-4F5A-BA03-BE903654447E}">
      <dgm:prSet phldrT="[Текст]" custT="1"/>
      <dgm:spPr>
        <a:solidFill>
          <a:schemeClr val="accent5">
            <a:hueOff val="-1837137"/>
            <a:satOff val="270"/>
            <a:lumOff val="-6471"/>
            <a:alphaOff val="0"/>
          </a:schemeClr>
        </a:solidFill>
        <a:ln w="25400" cap="flat" cmpd="sng" algn="ctr">
          <a:solidFill>
            <a:schemeClr val="lt1">
              <a:hueOff val="0"/>
              <a:satOff val="0"/>
              <a:lumOff val="0"/>
              <a:alphaOff val="0"/>
            </a:schemeClr>
          </a:solidFill>
          <a:prstDash val="solid"/>
        </a:ln>
      </dgm:spPr>
      <dgm:t>
        <a:bodyPr/>
        <a:lstStyle/>
        <a:p>
          <a:r>
            <a:rPr lang="en-US" sz="4000" b="1" smtClean="0">
              <a:solidFill>
                <a:srgbClr val="00B0F0"/>
              </a:solidFill>
            </a:rPr>
            <a:t>Nasr</a:t>
          </a:r>
          <a:r>
            <a:rPr lang="en-US" sz="4000" b="1" smtClean="0"/>
            <a:t> (tarixiy va ilmiy asarlar)</a:t>
          </a:r>
          <a:endParaRPr lang="ru-RU" sz="4000" b="1"/>
        </a:p>
      </dgm:t>
    </dgm:pt>
    <dgm:pt modelId="{E728D9FC-D17E-46DB-87A7-E3C293A9A245}" type="sibTrans" cxnId="{0EA0661E-A857-4A44-94B7-4CBC0353FF41}">
      <dgm:prSet/>
      <dgm:spPr/>
      <dgm:t>
        <a:bodyPr/>
        <a:lstStyle/>
        <a:p>
          <a:endParaRPr lang="ru-RU"/>
        </a:p>
      </dgm:t>
    </dgm:pt>
    <dgm:pt modelId="{75F852B3-D149-484E-99D4-B0AEFA9C6E40}" type="pres">
      <dgm:prSet presAssocID="{C0B291A8-0553-48B5-9504-7FFD05FBA272}" presName="diagram" presStyleCnt="0">
        <dgm:presLayoutVars>
          <dgm:dir/>
          <dgm:resizeHandles val="exact"/>
        </dgm:presLayoutVars>
      </dgm:prSet>
      <dgm:spPr/>
      <dgm:t>
        <a:bodyPr/>
        <a:lstStyle/>
        <a:p>
          <a:endParaRPr lang="ru-RU"/>
        </a:p>
      </dgm:t>
    </dgm:pt>
    <dgm:pt modelId="{731D1E56-A46A-40FF-B065-FA987AD9BDE0}" type="pres">
      <dgm:prSet presAssocID="{53AC21CA-E7A0-46BF-A92B-0BD63B689F18}" presName="arrow" presStyleLbl="node1" presStyleIdx="0" presStyleCnt="2" custScaleY="106779">
        <dgm:presLayoutVars>
          <dgm:bulletEnabled val="1"/>
        </dgm:presLayoutVars>
      </dgm:prSet>
      <dgm:spPr/>
      <dgm:t>
        <a:bodyPr/>
        <a:lstStyle/>
        <a:p>
          <a:endParaRPr lang="ru-RU"/>
        </a:p>
      </dgm:t>
    </dgm:pt>
    <dgm:pt modelId="{BD5B6D27-7859-41C2-A750-73315248D76B}" type="pres">
      <dgm:prSet presAssocID="{F4C46DB1-8437-4F5A-BA03-BE903654447E}" presName="arrow" presStyleLbl="node1" presStyleIdx="1" presStyleCnt="2" custScaleY="106779">
        <dgm:presLayoutVars>
          <dgm:bulletEnabled val="1"/>
        </dgm:presLayoutVars>
      </dgm:prSet>
      <dgm:spPr/>
      <dgm:t>
        <a:bodyPr/>
        <a:lstStyle/>
        <a:p>
          <a:endParaRPr lang="ru-RU"/>
        </a:p>
      </dgm:t>
    </dgm:pt>
  </dgm:ptLst>
  <dgm:cxnLst>
    <dgm:cxn modelId="{0EA0661E-A857-4A44-94B7-4CBC0353FF41}" srcId="{C0B291A8-0553-48B5-9504-7FFD05FBA272}" destId="{F4C46DB1-8437-4F5A-BA03-BE903654447E}" srcOrd="1" destOrd="0" parTransId="{5F0A8479-3BD3-4DCD-AD6C-043F2A775642}" sibTransId="{E728D9FC-D17E-46DB-87A7-E3C293A9A245}"/>
    <dgm:cxn modelId="{1B530792-9FB6-429E-BC74-403C80C001C7}" type="presOf" srcId="{53AC21CA-E7A0-46BF-A92B-0BD63B689F18}" destId="{731D1E56-A46A-40FF-B065-FA987AD9BDE0}" srcOrd="0" destOrd="0" presId="urn:microsoft.com/office/officeart/2005/8/layout/arrow5"/>
    <dgm:cxn modelId="{2A8F2D01-2FFB-4DF3-8D8A-7784BC1BD387}" type="presOf" srcId="{F4C46DB1-8437-4F5A-BA03-BE903654447E}" destId="{BD5B6D27-7859-41C2-A750-73315248D76B}" srcOrd="0" destOrd="0" presId="urn:microsoft.com/office/officeart/2005/8/layout/arrow5"/>
    <dgm:cxn modelId="{51A1B1D3-0637-4A2D-BCE7-92B69AB1ED7D}" srcId="{C0B291A8-0553-48B5-9504-7FFD05FBA272}" destId="{53AC21CA-E7A0-46BF-A92B-0BD63B689F18}" srcOrd="0" destOrd="0" parTransId="{72749F49-25CC-4430-9150-478B66830A59}" sibTransId="{87F44365-99A8-4255-A1A8-32A22C0E6CD6}"/>
    <dgm:cxn modelId="{B88FC818-5B9B-459C-B768-0E97824B3307}" type="presOf" srcId="{C0B291A8-0553-48B5-9504-7FFD05FBA272}" destId="{75F852B3-D149-484E-99D4-B0AEFA9C6E40}" srcOrd="0" destOrd="0" presId="urn:microsoft.com/office/officeart/2005/8/layout/arrow5"/>
    <dgm:cxn modelId="{5D74B934-929E-4B72-8998-746DB03D8B32}" type="presParOf" srcId="{75F852B3-D149-484E-99D4-B0AEFA9C6E40}" destId="{731D1E56-A46A-40FF-B065-FA987AD9BDE0}" srcOrd="0" destOrd="0" presId="urn:microsoft.com/office/officeart/2005/8/layout/arrow5"/>
    <dgm:cxn modelId="{5E734401-84B2-44CB-9435-7846D974E8A8}" type="presParOf" srcId="{75F852B3-D149-484E-99D4-B0AEFA9C6E40}" destId="{BD5B6D27-7859-41C2-A750-73315248D76B}"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9933A1-4ADF-47D9-ACEE-D6979EF3A697}"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ru-RU"/>
        </a:p>
      </dgm:t>
    </dgm:pt>
    <dgm:pt modelId="{3DF61E77-A17B-4A2F-A8B7-162E97AE777F}" type="parTrans" cxnId="{AB5AD0B5-9A3B-4437-ADE7-BB212719AE5B}">
      <dgm:prSet/>
      <dgm:spPr/>
      <dgm:t>
        <a:bodyPr/>
        <a:lstStyle/>
        <a:p>
          <a:endParaRPr lang="ru-RU"/>
        </a:p>
      </dgm:t>
    </dgm:pt>
    <dgm:pt modelId="{C4BD7DA1-8B93-4305-9DE7-80E93AF07E22}">
      <dgm:prSet phldrT="[Текст]" custT="1"/>
      <dgm:spPr/>
      <dgm:t>
        <a:bodyPr/>
        <a:lstStyle/>
        <a:p>
          <a:r>
            <a:rPr lang="en-US" sz="4000" b="1" err="1" smtClean="0">
              <a:latin typeface="Times New Roman" pitchFamily="18" charset="0"/>
              <a:cs typeface="Times New Roman" panose="02020603050405020304" pitchFamily="18" charset="0"/>
            </a:rPr>
            <a:t>Baytga asoslangan she’r shakllari</a:t>
          </a:r>
          <a:endParaRPr lang="ru-RU" sz="4000" b="1">
            <a:latin typeface="Times New Roman" pitchFamily="18" charset="0"/>
            <a:cs typeface="Times New Roman" panose="02020603050405020304" pitchFamily="18" charset="0"/>
          </a:endParaRPr>
        </a:p>
      </dgm:t>
    </dgm:pt>
    <dgm:pt modelId="{FB29AAE0-24BE-452C-9C89-C800D521B49D}" type="sibTrans" cxnId="{AB5AD0B5-9A3B-4437-ADE7-BB212719AE5B}">
      <dgm:prSet custT="1"/>
      <dgm:spPr>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dgm:spPr>
      <dgm:t>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gm:t>
    </dgm:pt>
    <dgm:pt modelId="{BDEDC32D-4F99-4E1B-9482-8DAEDDAACCD4}" type="parTrans" cxnId="{8F6DD1C1-D912-43F3-9892-9A98B4A47FFC}">
      <dgm:prSet/>
      <dgm:spPr/>
      <dgm:t>
        <a:bodyPr/>
        <a:lstStyle/>
        <a:p>
          <a:endParaRPr lang="ru-RU"/>
        </a:p>
      </dgm:t>
    </dgm:pt>
    <dgm:pt modelId="{FE259E6C-5EDA-4705-A2F3-1678277681D5}">
      <dgm:prSet phldrT="[Текст]" custT="1"/>
      <dgm:spPr/>
      <dgm:t>
        <a:bodyPr/>
        <a:lstStyle/>
        <a:p>
          <a:r>
            <a:rPr lang="en-US" sz="4000" b="1" err="1" smtClean="0"/>
            <a:t>Bandga asoslangan she’r shakllari</a:t>
          </a:r>
          <a:endParaRPr lang="ru-RU" sz="4000" b="1"/>
        </a:p>
      </dgm:t>
    </dgm:pt>
    <dgm:pt modelId="{FEA42902-4FF4-43C5-8649-A65763D4335A}" type="sibTrans" cxnId="{8F6DD1C1-D912-43F3-9892-9A98B4A47FFC}">
      <dgm:prSet custT="1"/>
      <dgm:spPr>
        <a:solidFill>
          <a:schemeClr val="accent2">
            <a:tint val="40000"/>
            <a:alpha val="90000"/>
            <a:hueOff val="-1452578"/>
            <a:satOff val="-133"/>
            <a:lumOff val="39"/>
            <a:alphaOff val="0"/>
          </a:schemeClr>
        </a:solidFill>
        <a:ln w="25400" cap="flat" cmpd="sng" algn="ctr">
          <a:solidFill>
            <a:schemeClr val="accent2">
              <a:tint val="40000"/>
              <a:alpha val="90000"/>
              <a:hueOff val="-1452578"/>
              <a:satOff val="-133"/>
              <a:lumOff val="39"/>
              <a:alphaOff val="0"/>
            </a:schemeClr>
          </a:solidFill>
          <a:prstDash val="solid"/>
        </a:ln>
      </dgm:spPr>
      <dgm:t>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gm:t>
    </dgm:pt>
    <dgm:pt modelId="{DBF28F6D-B9BE-41BD-B097-A572958DCC6F}" type="parTrans" cxnId="{B1840463-5B8E-4B3B-B97D-DE05944FD4EF}">
      <dgm:prSet/>
      <dgm:spPr/>
      <dgm:t>
        <a:bodyPr/>
        <a:lstStyle/>
        <a:p>
          <a:endParaRPr lang="ru-RU"/>
        </a:p>
      </dgm:t>
    </dgm:pt>
    <dgm:pt modelId="{45A3F250-BBA4-4B8C-ADE3-2BB94CB5500F}">
      <dgm:prSet phldrT="[Текст]" custT="1"/>
      <dgm:spPr/>
      <dgm:t>
        <a:bodyPr/>
        <a:lstStyle/>
        <a:p>
          <a:r>
            <a:rPr lang="en-US" sz="3600" b="1" smtClean="0"/>
            <a:t>Bayt asosidagi bandga asoslangan she’r shakllari</a:t>
          </a:r>
          <a:endParaRPr lang="ru-RU" sz="3600" b="1"/>
        </a:p>
      </dgm:t>
    </dgm:pt>
    <dgm:pt modelId="{20051AF2-A3A5-47D7-B7E9-D4D897C92C08}" type="sibTrans" cxnId="{B1840463-5B8E-4B3B-B97D-DE05944FD4EF}">
      <dgm:prSet/>
      <dgm:spPr/>
      <dgm:t>
        <a:bodyPr/>
        <a:lstStyle/>
        <a:p>
          <a:endParaRPr lang="ru-RU"/>
        </a:p>
      </dgm:t>
    </dgm:pt>
    <dgm:pt modelId="{00A2B58F-DCDF-414F-9EF2-2FE656D1D9CB}" type="pres">
      <dgm:prSet presAssocID="{8F9933A1-4ADF-47D9-ACEE-D6979EF3A697}" presName="outerComposite" presStyleCnt="0">
        <dgm:presLayoutVars>
          <dgm:chMax val="5"/>
          <dgm:dir/>
          <dgm:resizeHandles val="exact"/>
        </dgm:presLayoutVars>
      </dgm:prSet>
      <dgm:spPr/>
      <dgm:t>
        <a:bodyPr/>
        <a:lstStyle/>
        <a:p>
          <a:endParaRPr lang="ru-RU"/>
        </a:p>
      </dgm:t>
    </dgm:pt>
    <dgm:pt modelId="{35E8224E-532D-47C0-A36E-1BEA33D43C55}" type="pres">
      <dgm:prSet presAssocID="{8F9933A1-4ADF-47D9-ACEE-D6979EF3A697}" presName="dummyMaxCanvas" presStyleCnt="0">
        <dgm:presLayoutVars/>
      </dgm:prSet>
      <dgm:spPr/>
      <dgm:t>
        <a:bodyPr/>
        <a:lstStyle/>
        <a:p>
          <a:endParaRPr/>
        </a:p>
      </dgm:t>
    </dgm:pt>
    <dgm:pt modelId="{EE25FD71-6725-4884-8CEC-EFAF9FC2EFE6}" type="pres">
      <dgm:prSet presAssocID="{8F9933A1-4ADF-47D9-ACEE-D6979EF3A697}" presName="ThreeNodes_1" presStyleLbl="node1" presStyleIdx="0" presStyleCnt="3">
        <dgm:presLayoutVars>
          <dgm:bulletEnabled val="1"/>
        </dgm:presLayoutVars>
      </dgm:prSet>
      <dgm:spPr/>
      <dgm:t>
        <a:bodyPr/>
        <a:lstStyle/>
        <a:p>
          <a:endParaRPr lang="ru-RU"/>
        </a:p>
      </dgm:t>
    </dgm:pt>
    <dgm:pt modelId="{38D8CFA7-8B48-49C0-80F6-7318B30620F5}" type="pres">
      <dgm:prSet presAssocID="{8F9933A1-4ADF-47D9-ACEE-D6979EF3A697}" presName="ThreeNodes_2" presStyleLbl="node1" presStyleIdx="1" presStyleCnt="3">
        <dgm:presLayoutVars>
          <dgm:bulletEnabled val="1"/>
        </dgm:presLayoutVars>
      </dgm:prSet>
      <dgm:spPr/>
      <dgm:t>
        <a:bodyPr/>
        <a:lstStyle/>
        <a:p>
          <a:endParaRPr lang="ru-RU"/>
        </a:p>
      </dgm:t>
    </dgm:pt>
    <dgm:pt modelId="{304FE940-74BC-4EDF-8748-6EFC790A3951}" type="pres">
      <dgm:prSet presAssocID="{8F9933A1-4ADF-47D9-ACEE-D6979EF3A697}" presName="ThreeNodes_3" presStyleLbl="node1" presStyleIdx="2" presStyleCnt="3" custScaleX="105474">
        <dgm:presLayoutVars>
          <dgm:bulletEnabled val="1"/>
        </dgm:presLayoutVars>
      </dgm:prSet>
      <dgm:spPr/>
      <dgm:t>
        <a:bodyPr/>
        <a:lstStyle/>
        <a:p>
          <a:endParaRPr lang="ru-RU"/>
        </a:p>
      </dgm:t>
    </dgm:pt>
    <dgm:pt modelId="{D03FB345-EB21-449F-8DF0-9D3E1C5F4C4C}" type="pres">
      <dgm:prSet presAssocID="{8F9933A1-4ADF-47D9-ACEE-D6979EF3A697}" presName="ThreeConn_1-2" presStyleLbl="fgAccFollowNode1" presStyleIdx="0" presStyleCnt="2">
        <dgm:presLayoutVars>
          <dgm:bulletEnabled val="1"/>
        </dgm:presLayoutVars>
      </dgm:prSet>
      <dgm:spPr/>
      <dgm:t>
        <a:bodyPr/>
        <a:lstStyle/>
        <a:p>
          <a:endParaRPr lang="ru-RU"/>
        </a:p>
      </dgm:t>
    </dgm:pt>
    <dgm:pt modelId="{3D70087A-7101-4454-AFC9-A9DC0A18C11C}" type="pres">
      <dgm:prSet presAssocID="{8F9933A1-4ADF-47D9-ACEE-D6979EF3A697}" presName="ThreeConn_2-3" presStyleLbl="fgAccFollowNode1" presStyleIdx="1" presStyleCnt="2">
        <dgm:presLayoutVars>
          <dgm:bulletEnabled val="1"/>
        </dgm:presLayoutVars>
      </dgm:prSet>
      <dgm:spPr/>
      <dgm:t>
        <a:bodyPr/>
        <a:lstStyle/>
        <a:p>
          <a:endParaRPr lang="ru-RU"/>
        </a:p>
      </dgm:t>
    </dgm:pt>
    <dgm:pt modelId="{B836AF74-A99C-4C29-ADA0-798FA6BB1078}" type="pres">
      <dgm:prSet presAssocID="{8F9933A1-4ADF-47D9-ACEE-D6979EF3A697}" presName="ThreeNodes_1_text" presStyleLbl="node1" presStyleIdx="2" presStyleCnt="3">
        <dgm:presLayoutVars>
          <dgm:bulletEnabled val="1"/>
        </dgm:presLayoutVars>
      </dgm:prSet>
      <dgm:spPr/>
      <dgm:t>
        <a:bodyPr/>
        <a:lstStyle/>
        <a:p>
          <a:endParaRPr lang="ru-RU"/>
        </a:p>
      </dgm:t>
    </dgm:pt>
    <dgm:pt modelId="{F02BC48B-B584-41A9-9250-1AC643DCCE6C}" type="pres">
      <dgm:prSet presAssocID="{8F9933A1-4ADF-47D9-ACEE-D6979EF3A697}" presName="ThreeNodes_2_text" presStyleLbl="node1" presStyleIdx="2" presStyleCnt="3">
        <dgm:presLayoutVars>
          <dgm:bulletEnabled val="1"/>
        </dgm:presLayoutVars>
      </dgm:prSet>
      <dgm:spPr/>
      <dgm:t>
        <a:bodyPr/>
        <a:lstStyle/>
        <a:p>
          <a:endParaRPr lang="ru-RU"/>
        </a:p>
      </dgm:t>
    </dgm:pt>
    <dgm:pt modelId="{32F5EA8B-0AE5-4BD9-A6B5-F17085FCD9A3}" type="pres">
      <dgm:prSet presAssocID="{8F9933A1-4ADF-47D9-ACEE-D6979EF3A697}" presName="ThreeNodes_3_text" presStyleLbl="node1" presStyleIdx="2" presStyleCnt="3">
        <dgm:presLayoutVars>
          <dgm:bulletEnabled val="1"/>
        </dgm:presLayoutVars>
      </dgm:prSet>
      <dgm:spPr/>
      <dgm:t>
        <a:bodyPr/>
        <a:lstStyle/>
        <a:p>
          <a:endParaRPr lang="ru-RU"/>
        </a:p>
      </dgm:t>
    </dgm:pt>
  </dgm:ptLst>
  <dgm:cxnLst>
    <dgm:cxn modelId="{8F6DD1C1-D912-43F3-9892-9A98B4A47FFC}" srcId="{8F9933A1-4ADF-47D9-ACEE-D6979EF3A697}" destId="{FE259E6C-5EDA-4705-A2F3-1678277681D5}" srcOrd="1" destOrd="0" parTransId="{BDEDC32D-4F99-4E1B-9482-8DAEDDAACCD4}" sibTransId="{FEA42902-4FF4-43C5-8649-A65763D4335A}"/>
    <dgm:cxn modelId="{0B8EFF7A-504A-4583-96B1-D4586F4DD47E}" type="presOf" srcId="{FE259E6C-5EDA-4705-A2F3-1678277681D5}" destId="{38D8CFA7-8B48-49C0-80F6-7318B30620F5}" srcOrd="0" destOrd="0" presId="urn:microsoft.com/office/officeart/2005/8/layout/vProcess5"/>
    <dgm:cxn modelId="{264C2EC1-112A-4A8F-9C65-551CA522732A}" type="presOf" srcId="{8F9933A1-4ADF-47D9-ACEE-D6979EF3A697}" destId="{00A2B58F-DCDF-414F-9EF2-2FE656D1D9CB}" srcOrd="0" destOrd="0" presId="urn:microsoft.com/office/officeart/2005/8/layout/vProcess5"/>
    <dgm:cxn modelId="{0F9E87B4-3831-4EA8-B502-B992EB84E41F}" type="presOf" srcId="{FE259E6C-5EDA-4705-A2F3-1678277681D5}" destId="{F02BC48B-B584-41A9-9250-1AC643DCCE6C}" srcOrd="1" destOrd="0" presId="urn:microsoft.com/office/officeart/2005/8/layout/vProcess5"/>
    <dgm:cxn modelId="{43FFED60-0618-4941-974B-317B0328A0AD}" type="presOf" srcId="{C4BD7DA1-8B93-4305-9DE7-80E93AF07E22}" destId="{EE25FD71-6725-4884-8CEC-EFAF9FC2EFE6}" srcOrd="0" destOrd="0" presId="urn:microsoft.com/office/officeart/2005/8/layout/vProcess5"/>
    <dgm:cxn modelId="{461A2457-1E33-44F0-8189-71C9AB4D0EAB}" type="presOf" srcId="{45A3F250-BBA4-4B8C-ADE3-2BB94CB5500F}" destId="{304FE940-74BC-4EDF-8748-6EFC790A3951}" srcOrd="0" destOrd="0" presId="urn:microsoft.com/office/officeart/2005/8/layout/vProcess5"/>
    <dgm:cxn modelId="{B1840463-5B8E-4B3B-B97D-DE05944FD4EF}" srcId="{8F9933A1-4ADF-47D9-ACEE-D6979EF3A697}" destId="{45A3F250-BBA4-4B8C-ADE3-2BB94CB5500F}" srcOrd="2" destOrd="0" parTransId="{DBF28F6D-B9BE-41BD-B097-A572958DCC6F}" sibTransId="{20051AF2-A3A5-47D7-B7E9-D4D897C92C08}"/>
    <dgm:cxn modelId="{58900D24-9CE2-49CE-89A3-D6D119C6F792}" type="presOf" srcId="{45A3F250-BBA4-4B8C-ADE3-2BB94CB5500F}" destId="{32F5EA8B-0AE5-4BD9-A6B5-F17085FCD9A3}" srcOrd="1" destOrd="0" presId="urn:microsoft.com/office/officeart/2005/8/layout/vProcess5"/>
    <dgm:cxn modelId="{4A870647-6D86-4788-B4B2-314F04AB9558}" type="presOf" srcId="{FB29AAE0-24BE-452C-9C89-C800D521B49D}" destId="{D03FB345-EB21-449F-8DF0-9D3E1C5F4C4C}" srcOrd="0" destOrd="0" presId="urn:microsoft.com/office/officeart/2005/8/layout/vProcess5"/>
    <dgm:cxn modelId="{AB5AD0B5-9A3B-4437-ADE7-BB212719AE5B}" srcId="{8F9933A1-4ADF-47D9-ACEE-D6979EF3A697}" destId="{C4BD7DA1-8B93-4305-9DE7-80E93AF07E22}" srcOrd="0" destOrd="0" parTransId="{3DF61E77-A17B-4A2F-A8B7-162E97AE777F}" sibTransId="{FB29AAE0-24BE-452C-9C89-C800D521B49D}"/>
    <dgm:cxn modelId="{A4C08C9E-BD19-4A02-86F1-6BC1E04327FC}" type="presOf" srcId="{FEA42902-4FF4-43C5-8649-A65763D4335A}" destId="{3D70087A-7101-4454-AFC9-A9DC0A18C11C}" srcOrd="0" destOrd="0" presId="urn:microsoft.com/office/officeart/2005/8/layout/vProcess5"/>
    <dgm:cxn modelId="{C4EDE987-E98E-4500-9294-494CBF071E89}" type="presOf" srcId="{C4BD7DA1-8B93-4305-9DE7-80E93AF07E22}" destId="{B836AF74-A99C-4C29-ADA0-798FA6BB1078}" srcOrd="1" destOrd="0" presId="urn:microsoft.com/office/officeart/2005/8/layout/vProcess5"/>
    <dgm:cxn modelId="{0EC0826E-2C02-4111-B1F6-0C7AA71F5515}" type="presParOf" srcId="{00A2B58F-DCDF-414F-9EF2-2FE656D1D9CB}" destId="{35E8224E-532D-47C0-A36E-1BEA33D43C55}" srcOrd="0" destOrd="0" presId="urn:microsoft.com/office/officeart/2005/8/layout/vProcess5"/>
    <dgm:cxn modelId="{6EC3485A-37C3-4B76-8142-48E87F735CC4}" type="presParOf" srcId="{00A2B58F-DCDF-414F-9EF2-2FE656D1D9CB}" destId="{EE25FD71-6725-4884-8CEC-EFAF9FC2EFE6}" srcOrd="1" destOrd="0" presId="urn:microsoft.com/office/officeart/2005/8/layout/vProcess5"/>
    <dgm:cxn modelId="{2F7956F5-A8B5-4FC7-A693-18824C2386C5}" type="presParOf" srcId="{00A2B58F-DCDF-414F-9EF2-2FE656D1D9CB}" destId="{38D8CFA7-8B48-49C0-80F6-7318B30620F5}" srcOrd="2" destOrd="0" presId="urn:microsoft.com/office/officeart/2005/8/layout/vProcess5"/>
    <dgm:cxn modelId="{98B5DAE3-504F-42DD-AD1C-B605E1C4299C}" type="presParOf" srcId="{00A2B58F-DCDF-414F-9EF2-2FE656D1D9CB}" destId="{304FE940-74BC-4EDF-8748-6EFC790A3951}" srcOrd="3" destOrd="0" presId="urn:microsoft.com/office/officeart/2005/8/layout/vProcess5"/>
    <dgm:cxn modelId="{A3C0F9BA-6B14-4626-ADDD-3B71F8400362}" type="presParOf" srcId="{00A2B58F-DCDF-414F-9EF2-2FE656D1D9CB}" destId="{D03FB345-EB21-449F-8DF0-9D3E1C5F4C4C}" srcOrd="4" destOrd="0" presId="urn:microsoft.com/office/officeart/2005/8/layout/vProcess5"/>
    <dgm:cxn modelId="{716D0391-588C-4A53-8D00-078C15393DBA}" type="presParOf" srcId="{00A2B58F-DCDF-414F-9EF2-2FE656D1D9CB}" destId="{3D70087A-7101-4454-AFC9-A9DC0A18C11C}" srcOrd="5" destOrd="0" presId="urn:microsoft.com/office/officeart/2005/8/layout/vProcess5"/>
    <dgm:cxn modelId="{6A2D5172-BE42-48AF-B27B-7B9F6198232F}" type="presParOf" srcId="{00A2B58F-DCDF-414F-9EF2-2FE656D1D9CB}" destId="{B836AF74-A99C-4C29-ADA0-798FA6BB1078}" srcOrd="6" destOrd="0" presId="urn:microsoft.com/office/officeart/2005/8/layout/vProcess5"/>
    <dgm:cxn modelId="{1D46DBAA-4292-4EA7-A0E8-93B026A97996}" type="presParOf" srcId="{00A2B58F-DCDF-414F-9EF2-2FE656D1D9CB}" destId="{F02BC48B-B584-41A9-9250-1AC643DCCE6C}" srcOrd="7" destOrd="0" presId="urn:microsoft.com/office/officeart/2005/8/layout/vProcess5"/>
    <dgm:cxn modelId="{B53310AE-AC69-417B-8AAD-D9866A109743}" type="presParOf" srcId="{00A2B58F-DCDF-414F-9EF2-2FE656D1D9CB}" destId="{32F5EA8B-0AE5-4BD9-A6B5-F17085FCD9A3}"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D4B0CD-7F9B-4F01-8C17-707B3B176AF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ru-RU"/>
        </a:p>
      </dgm:t>
    </dgm:pt>
    <dgm:pt modelId="{74E8DDCB-E622-41DF-BF2E-E5F40B37320A}" type="parTrans" cxnId="{22839256-B899-4048-BD2C-798F0EE381C7}">
      <dgm:prSet/>
      <dgm:spPr/>
      <dgm:t>
        <a:bodyPr/>
        <a:lstStyle/>
        <a:p>
          <a:endParaRPr lang="ru-RU"/>
        </a:p>
      </dgm:t>
    </dgm:pt>
    <dgm:pt modelId="{4CD340E3-E704-4B3E-A9BD-1A505CE5B20B}">
      <dgm:prSet phldrT="[Текст]"/>
      <dgm:spPr>
        <a:solidFill>
          <a:schemeClr val="accent2">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err="1" smtClean="0"/>
            <a:t>ruboiy</a:t>
          </a:r>
          <a:endParaRPr lang="ru-RU"/>
        </a:p>
      </dgm:t>
    </dgm:pt>
    <dgm:pt modelId="{007F0F43-CFEE-4FDA-8F01-A1E77FA439CD}" type="sibTrans" cxnId="{22839256-B899-4048-BD2C-798F0EE381C7}">
      <dgm:prSet/>
      <dgm:spPr/>
      <dgm:t>
        <a:bodyPr/>
        <a:lstStyle/>
        <a:p>
          <a:endParaRPr lang="ru-RU"/>
        </a:p>
      </dgm:t>
    </dgm:pt>
    <dgm:pt modelId="{3F795E0D-6DBD-42B8-B2BC-2B0C892BC4B1}" type="parTrans" cxnId="{70DF65E0-2704-426A-AEC6-C995934E81BE}">
      <dgm:prSet/>
      <dgm:spPr/>
      <dgm:t>
        <a:bodyPr/>
        <a:lstStyle/>
        <a:p>
          <a:endParaRPr lang="ru-RU"/>
        </a:p>
      </dgm:t>
    </dgm:pt>
    <dgm:pt modelId="{5021719D-5E74-48F2-BB43-3C46A2C62AFD}">
      <dgm:prSet phldrT="[Текст]"/>
      <dgm:spPr>
        <a:solidFill>
          <a:schemeClr val="accent3">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err="1" smtClean="0"/>
            <a:t>tuyuq</a:t>
          </a:r>
          <a:endParaRPr lang="ru-RU"/>
        </a:p>
      </dgm:t>
    </dgm:pt>
    <dgm:pt modelId="{2DE0E3F0-2AB2-4DFF-A4CA-30F584DDCE2E}" type="sibTrans" cxnId="{70DF65E0-2704-426A-AEC6-C995934E81BE}">
      <dgm:prSet/>
      <dgm:spPr/>
      <dgm:t>
        <a:bodyPr/>
        <a:lstStyle/>
        <a:p>
          <a:endParaRPr lang="ru-RU"/>
        </a:p>
      </dgm:t>
    </dgm:pt>
    <dgm:pt modelId="{9F818569-97E9-4CBC-AB8F-6F71BF623C84}" type="parTrans" cxnId="{D8FA0940-607C-474B-B474-3A2497F24996}">
      <dgm:prSet/>
      <dgm:spPr/>
      <dgm:t>
        <a:bodyPr/>
        <a:lstStyle/>
        <a:p>
          <a:endParaRPr lang="ru-RU"/>
        </a:p>
      </dgm:t>
    </dgm:pt>
    <dgm:pt modelId="{97429CDF-6194-40E5-B20E-9809A40B9929}">
      <dgm:prSet phldrT="[Текст]"/>
      <dgm:spPr>
        <a:solidFill>
          <a:schemeClr val="accent4">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err="1" smtClean="0"/>
            <a:t>qit’a</a:t>
          </a:r>
          <a:endParaRPr lang="ru-RU"/>
        </a:p>
      </dgm:t>
    </dgm:pt>
    <dgm:pt modelId="{90A4C09C-B4FA-4307-8391-26751FB76093}" type="sibTrans" cxnId="{D8FA0940-607C-474B-B474-3A2497F24996}">
      <dgm:prSet/>
      <dgm:spPr/>
      <dgm:t>
        <a:bodyPr/>
        <a:lstStyle/>
        <a:p>
          <a:endParaRPr lang="ru-RU"/>
        </a:p>
      </dgm:t>
    </dgm:pt>
    <dgm:pt modelId="{5E5698DE-2015-42BF-A3E7-FD3B1A82FC10}" type="parTrans" cxnId="{01F4AD76-749D-487C-AFA6-4F9686484F3F}">
      <dgm:prSet/>
      <dgm:spPr/>
      <dgm:t>
        <a:bodyPr/>
        <a:lstStyle/>
        <a:p>
          <a:endParaRPr lang="ru-RU"/>
        </a:p>
      </dgm:t>
    </dgm:pt>
    <dgm:pt modelId="{6597C94C-F47A-48E3-BDDF-6B948183D972}">
      <dgm:prSet phldrT="[Текст]"/>
      <dgm:spPr>
        <a:solidFill>
          <a:schemeClr val="accent5">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err="1" smtClean="0"/>
            <a:t>fard</a:t>
          </a:r>
          <a:endParaRPr lang="ru-RU"/>
        </a:p>
      </dgm:t>
    </dgm:pt>
    <dgm:pt modelId="{AA20EEAD-68D9-4162-8B38-2385C868D1FF}" type="sibTrans" cxnId="{01F4AD76-749D-487C-AFA6-4F9686484F3F}">
      <dgm:prSet/>
      <dgm:spPr/>
      <dgm:t>
        <a:bodyPr/>
        <a:lstStyle/>
        <a:p>
          <a:endParaRPr lang="ru-RU"/>
        </a:p>
      </dgm:t>
    </dgm:pt>
    <dgm:pt modelId="{DCC75F7B-47E8-4A66-BDE3-BF2C58996C96}" type="parTrans" cxnId="{EBFC0D58-3B89-4B2F-98FC-670AE06F000F}">
      <dgm:prSet/>
      <dgm:spPr/>
      <dgm:t>
        <a:bodyPr/>
        <a:lstStyle/>
        <a:p>
          <a:endParaRPr lang="ru-RU"/>
        </a:p>
      </dgm:t>
    </dgm:pt>
    <dgm:pt modelId="{1D902E2C-A510-4467-A60F-7FD97569C7AB}">
      <dgm:prSet phldrT="[Текст]"/>
      <dgm:spPr>
        <a:solidFill>
          <a:schemeClr val="accent6">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err="1" smtClean="0"/>
            <a:t>muammo</a:t>
          </a:r>
          <a:endParaRPr lang="ru-RU"/>
        </a:p>
      </dgm:t>
    </dgm:pt>
    <dgm:pt modelId="{A2F888AF-412C-4594-92AB-43F79933B6F9}" type="sibTrans" cxnId="{EBFC0D58-3B89-4B2F-98FC-670AE06F000F}">
      <dgm:prSet/>
      <dgm:spPr/>
      <dgm:t>
        <a:bodyPr/>
        <a:lstStyle/>
        <a:p>
          <a:endParaRPr lang="ru-RU"/>
        </a:p>
      </dgm:t>
    </dgm:pt>
    <dgm:pt modelId="{FC34D623-E69B-47AB-A22B-A17B85EF9844}" type="pres">
      <dgm:prSet presAssocID="{E6D4B0CD-7F9B-4F01-8C17-707B3B176AF6}" presName="diagram" presStyleCnt="0">
        <dgm:presLayoutVars>
          <dgm:dir/>
          <dgm:resizeHandles val="exact"/>
        </dgm:presLayoutVars>
      </dgm:prSet>
      <dgm:spPr/>
      <dgm:t>
        <a:bodyPr/>
        <a:lstStyle/>
        <a:p>
          <a:endParaRPr lang="ru-RU"/>
        </a:p>
      </dgm:t>
    </dgm:pt>
    <dgm:pt modelId="{4E7F302F-2986-48DC-9C63-E5687C290297}" type="pres">
      <dgm:prSet presAssocID="{4CD340E3-E704-4B3E-A9BD-1A505CE5B20B}" presName="node" presStyleLbl="node1" presStyleIdx="0" presStyleCnt="5">
        <dgm:presLayoutVars>
          <dgm:bulletEnabled val="1"/>
        </dgm:presLayoutVars>
      </dgm:prSet>
      <dgm:spPr/>
      <dgm:t>
        <a:bodyPr/>
        <a:lstStyle/>
        <a:p>
          <a:endParaRPr lang="ru-RU"/>
        </a:p>
      </dgm:t>
    </dgm:pt>
    <dgm:pt modelId="{571F19CF-52C6-4123-894E-27E43E960B75}" type="pres">
      <dgm:prSet presAssocID="{007F0F43-CFEE-4FDA-8F01-A1E77FA439CD}" presName="sibTrans" presStyleCnt="0"/>
      <dgm:spPr/>
      <dgm:t>
        <a:bodyPr/>
        <a:lstStyle/>
        <a:p>
          <a:endParaRPr/>
        </a:p>
      </dgm:t>
    </dgm:pt>
    <dgm:pt modelId="{DC61BE76-4721-4E72-9FAF-4179C01BECBE}" type="pres">
      <dgm:prSet presAssocID="{5021719D-5E74-48F2-BB43-3C46A2C62AFD}" presName="node" presStyleLbl="node1" presStyleIdx="1" presStyleCnt="5">
        <dgm:presLayoutVars>
          <dgm:bulletEnabled val="1"/>
        </dgm:presLayoutVars>
      </dgm:prSet>
      <dgm:spPr/>
      <dgm:t>
        <a:bodyPr/>
        <a:lstStyle/>
        <a:p>
          <a:endParaRPr lang="ru-RU"/>
        </a:p>
      </dgm:t>
    </dgm:pt>
    <dgm:pt modelId="{B8D3B93A-78E7-4BEF-B812-1F1EF1C34A1D}" type="pres">
      <dgm:prSet presAssocID="{2DE0E3F0-2AB2-4DFF-A4CA-30F584DDCE2E}" presName="sibTrans" presStyleCnt="0"/>
      <dgm:spPr/>
      <dgm:t>
        <a:bodyPr/>
        <a:lstStyle/>
        <a:p>
          <a:endParaRPr/>
        </a:p>
      </dgm:t>
    </dgm:pt>
    <dgm:pt modelId="{A67006E7-EF07-4C00-BDEE-ADB5582861A3}" type="pres">
      <dgm:prSet presAssocID="{97429CDF-6194-40E5-B20E-9809A40B9929}" presName="node" presStyleLbl="node1" presStyleIdx="2" presStyleCnt="5">
        <dgm:presLayoutVars>
          <dgm:bulletEnabled val="1"/>
        </dgm:presLayoutVars>
      </dgm:prSet>
      <dgm:spPr/>
      <dgm:t>
        <a:bodyPr/>
        <a:lstStyle/>
        <a:p>
          <a:endParaRPr lang="ru-RU"/>
        </a:p>
      </dgm:t>
    </dgm:pt>
    <dgm:pt modelId="{D74820C4-C320-4B9A-B8AC-4575F8E38276}" type="pres">
      <dgm:prSet presAssocID="{90A4C09C-B4FA-4307-8391-26751FB76093}" presName="sibTrans" presStyleCnt="0"/>
      <dgm:spPr/>
      <dgm:t>
        <a:bodyPr/>
        <a:lstStyle/>
        <a:p>
          <a:endParaRPr/>
        </a:p>
      </dgm:t>
    </dgm:pt>
    <dgm:pt modelId="{860E5F62-7496-4C7C-BC8E-372D2DF9E069}" type="pres">
      <dgm:prSet presAssocID="{6597C94C-F47A-48E3-BDDF-6B948183D972}" presName="node" presStyleLbl="node1" presStyleIdx="3" presStyleCnt="5">
        <dgm:presLayoutVars>
          <dgm:bulletEnabled val="1"/>
        </dgm:presLayoutVars>
      </dgm:prSet>
      <dgm:spPr/>
      <dgm:t>
        <a:bodyPr/>
        <a:lstStyle/>
        <a:p>
          <a:endParaRPr lang="ru-RU"/>
        </a:p>
      </dgm:t>
    </dgm:pt>
    <dgm:pt modelId="{58048DE8-2495-49A4-B9B1-2DE701A93BA5}" type="pres">
      <dgm:prSet presAssocID="{AA20EEAD-68D9-4162-8B38-2385C868D1FF}" presName="sibTrans" presStyleCnt="0"/>
      <dgm:spPr/>
      <dgm:t>
        <a:bodyPr/>
        <a:lstStyle/>
        <a:p>
          <a:endParaRPr/>
        </a:p>
      </dgm:t>
    </dgm:pt>
    <dgm:pt modelId="{3B2B766B-8007-4213-9565-51C510522F5F}" type="pres">
      <dgm:prSet presAssocID="{1D902E2C-A510-4467-A60F-7FD97569C7AB}" presName="node" presStyleLbl="node1" presStyleIdx="4" presStyleCnt="5">
        <dgm:presLayoutVars>
          <dgm:bulletEnabled val="1"/>
        </dgm:presLayoutVars>
      </dgm:prSet>
      <dgm:spPr/>
      <dgm:t>
        <a:bodyPr/>
        <a:lstStyle/>
        <a:p>
          <a:endParaRPr lang="ru-RU"/>
        </a:p>
      </dgm:t>
    </dgm:pt>
  </dgm:ptLst>
  <dgm:cxnLst>
    <dgm:cxn modelId="{A27EDA44-979E-4765-9F53-F4BC52132AE7}" type="presOf" srcId="{97429CDF-6194-40E5-B20E-9809A40B9929}" destId="{A67006E7-EF07-4C00-BDEE-ADB5582861A3}" srcOrd="0" destOrd="0" presId="urn:microsoft.com/office/officeart/2005/8/layout/default"/>
    <dgm:cxn modelId="{22839256-B899-4048-BD2C-798F0EE381C7}" srcId="{E6D4B0CD-7F9B-4F01-8C17-707B3B176AF6}" destId="{4CD340E3-E704-4B3E-A9BD-1A505CE5B20B}" srcOrd="0" destOrd="0" parTransId="{74E8DDCB-E622-41DF-BF2E-E5F40B37320A}" sibTransId="{007F0F43-CFEE-4FDA-8F01-A1E77FA439CD}"/>
    <dgm:cxn modelId="{D8FA0940-607C-474B-B474-3A2497F24996}" srcId="{E6D4B0CD-7F9B-4F01-8C17-707B3B176AF6}" destId="{97429CDF-6194-40E5-B20E-9809A40B9929}" srcOrd="2" destOrd="0" parTransId="{9F818569-97E9-4CBC-AB8F-6F71BF623C84}" sibTransId="{90A4C09C-B4FA-4307-8391-26751FB76093}"/>
    <dgm:cxn modelId="{EBFC0D58-3B89-4B2F-98FC-670AE06F000F}" srcId="{E6D4B0CD-7F9B-4F01-8C17-707B3B176AF6}" destId="{1D902E2C-A510-4467-A60F-7FD97569C7AB}" srcOrd="4" destOrd="0" parTransId="{DCC75F7B-47E8-4A66-BDE3-BF2C58996C96}" sibTransId="{A2F888AF-412C-4594-92AB-43F79933B6F9}"/>
    <dgm:cxn modelId="{536E354F-5DB6-49E6-8CD1-D8B235A19B2B}" type="presOf" srcId="{E6D4B0CD-7F9B-4F01-8C17-707B3B176AF6}" destId="{FC34D623-E69B-47AB-A22B-A17B85EF9844}" srcOrd="0" destOrd="0" presId="urn:microsoft.com/office/officeart/2005/8/layout/default"/>
    <dgm:cxn modelId="{06579EC3-EE50-4B8D-A04A-4E677A5D3FC0}" type="presOf" srcId="{6597C94C-F47A-48E3-BDDF-6B948183D972}" destId="{860E5F62-7496-4C7C-BC8E-372D2DF9E069}" srcOrd="0" destOrd="0" presId="urn:microsoft.com/office/officeart/2005/8/layout/default"/>
    <dgm:cxn modelId="{01F4AD76-749D-487C-AFA6-4F9686484F3F}" srcId="{E6D4B0CD-7F9B-4F01-8C17-707B3B176AF6}" destId="{6597C94C-F47A-48E3-BDDF-6B948183D972}" srcOrd="3" destOrd="0" parTransId="{5E5698DE-2015-42BF-A3E7-FD3B1A82FC10}" sibTransId="{AA20EEAD-68D9-4162-8B38-2385C868D1FF}"/>
    <dgm:cxn modelId="{70DF65E0-2704-426A-AEC6-C995934E81BE}" srcId="{E6D4B0CD-7F9B-4F01-8C17-707B3B176AF6}" destId="{5021719D-5E74-48F2-BB43-3C46A2C62AFD}" srcOrd="1" destOrd="0" parTransId="{3F795E0D-6DBD-42B8-B2BC-2B0C892BC4B1}" sibTransId="{2DE0E3F0-2AB2-4DFF-A4CA-30F584DDCE2E}"/>
    <dgm:cxn modelId="{001C219E-0EA2-4452-8C2A-7CE9AC05DE47}" type="presOf" srcId="{1D902E2C-A510-4467-A60F-7FD97569C7AB}" destId="{3B2B766B-8007-4213-9565-51C510522F5F}" srcOrd="0" destOrd="0" presId="urn:microsoft.com/office/officeart/2005/8/layout/default"/>
    <dgm:cxn modelId="{4BA0D92B-B4CC-4AE4-92BA-661F81F4243A}" type="presOf" srcId="{4CD340E3-E704-4B3E-A9BD-1A505CE5B20B}" destId="{4E7F302F-2986-48DC-9C63-E5687C290297}" srcOrd="0" destOrd="0" presId="urn:microsoft.com/office/officeart/2005/8/layout/default"/>
    <dgm:cxn modelId="{FCFAFC38-1783-4270-8B97-055CB022ABD5}" type="presOf" srcId="{5021719D-5E74-48F2-BB43-3C46A2C62AFD}" destId="{DC61BE76-4721-4E72-9FAF-4179C01BECBE}" srcOrd="0" destOrd="0" presId="urn:microsoft.com/office/officeart/2005/8/layout/default"/>
    <dgm:cxn modelId="{93D456FF-ADD0-41BB-90F2-87FB1381D45F}" type="presParOf" srcId="{FC34D623-E69B-47AB-A22B-A17B85EF9844}" destId="{4E7F302F-2986-48DC-9C63-E5687C290297}" srcOrd="0" destOrd="0" presId="urn:microsoft.com/office/officeart/2005/8/layout/default"/>
    <dgm:cxn modelId="{8FC5225A-A974-423B-887E-3F1C54E1159F}" type="presParOf" srcId="{FC34D623-E69B-47AB-A22B-A17B85EF9844}" destId="{571F19CF-52C6-4123-894E-27E43E960B75}" srcOrd="1" destOrd="0" presId="urn:microsoft.com/office/officeart/2005/8/layout/default"/>
    <dgm:cxn modelId="{E6D6987D-1A1D-4505-B183-BA2C50EF66F4}" type="presParOf" srcId="{FC34D623-E69B-47AB-A22B-A17B85EF9844}" destId="{DC61BE76-4721-4E72-9FAF-4179C01BECBE}" srcOrd="2" destOrd="0" presId="urn:microsoft.com/office/officeart/2005/8/layout/default"/>
    <dgm:cxn modelId="{39EDE845-6E9E-4675-8663-678516848D5F}" type="presParOf" srcId="{FC34D623-E69B-47AB-A22B-A17B85EF9844}" destId="{B8D3B93A-78E7-4BEF-B812-1F1EF1C34A1D}" srcOrd="3" destOrd="0" presId="urn:microsoft.com/office/officeart/2005/8/layout/default"/>
    <dgm:cxn modelId="{AED24641-DDD8-4417-84C0-B45304131D87}" type="presParOf" srcId="{FC34D623-E69B-47AB-A22B-A17B85EF9844}" destId="{A67006E7-EF07-4C00-BDEE-ADB5582861A3}" srcOrd="4" destOrd="0" presId="urn:microsoft.com/office/officeart/2005/8/layout/default"/>
    <dgm:cxn modelId="{7462A6D8-00B9-4063-ADF6-B917E6C3CECA}" type="presParOf" srcId="{FC34D623-E69B-47AB-A22B-A17B85EF9844}" destId="{D74820C4-C320-4B9A-B8AC-4575F8E38276}" srcOrd="5" destOrd="0" presId="urn:microsoft.com/office/officeart/2005/8/layout/default"/>
    <dgm:cxn modelId="{DA2FCADA-A56E-4C9D-865A-49ABBE1B2FDE}" type="presParOf" srcId="{FC34D623-E69B-47AB-A22B-A17B85EF9844}" destId="{860E5F62-7496-4C7C-BC8E-372D2DF9E069}" srcOrd="6" destOrd="0" presId="urn:microsoft.com/office/officeart/2005/8/layout/default"/>
    <dgm:cxn modelId="{9CD5ED16-3F3D-4A8B-96F1-8108D2F41312}" type="presParOf" srcId="{FC34D623-E69B-47AB-A22B-A17B85EF9844}" destId="{58048DE8-2495-49A4-B9B1-2DE701A93BA5}" srcOrd="7" destOrd="0" presId="urn:microsoft.com/office/officeart/2005/8/layout/default"/>
    <dgm:cxn modelId="{EAAEDD18-0A21-4796-89D7-9DF97BC59973}" type="presParOf" srcId="{FC34D623-E69B-47AB-A22B-A17B85EF9844}" destId="{3B2B766B-8007-4213-9565-51C510522F5F}"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1A5B6A-17B6-4974-B97B-799BDD6B383C}" type="doc">
      <dgm:prSet loTypeId="urn:microsoft.com/office/officeart/2005/8/layout/cycle7" loCatId="cycle" qsTypeId="urn:microsoft.com/office/officeart/2005/8/quickstyle/simple1" qsCatId="simple" csTypeId="urn:microsoft.com/office/officeart/2005/8/colors/colorful4" csCatId="colorful" phldr="1"/>
      <dgm:spPr/>
      <dgm:t>
        <a:bodyPr/>
        <a:lstStyle/>
        <a:p>
          <a:endParaRPr lang="ru-RU"/>
        </a:p>
      </dgm:t>
    </dgm:pt>
    <dgm:pt modelId="{26C191F1-A290-4726-95D7-380405760A71}" type="parTrans" cxnId="{91CC9829-CEFE-460E-80E5-248A542A5868}">
      <dgm:prSet/>
      <dgm:spPr/>
      <dgm:t>
        <a:bodyPr/>
        <a:lstStyle/>
        <a:p>
          <a:endParaRPr lang="ru-RU"/>
        </a:p>
      </dgm:t>
    </dgm:pt>
    <dgm:pt modelId="{4D3007E5-5299-49C1-B3D9-0F4D57565FF6}">
      <dgm:prSet phldrT="[Текст]"/>
      <dgm:spPr>
        <a:solidFill>
          <a:schemeClr val="accent4">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b="1" err="1" smtClean="0">
              <a:solidFill>
                <a:srgbClr val="FF0000"/>
              </a:solidFill>
              <a:latin typeface="Times New Roman" pitchFamily="18" charset="0"/>
              <a:cs typeface="Times New Roman" panose="02020603050405020304" pitchFamily="18" charset="0"/>
            </a:rPr>
            <a:t>Mumtoz adabiyotda muammo</a:t>
          </a:r>
          <a:endParaRPr lang="ru-RU" b="1">
            <a:solidFill>
              <a:srgbClr val="FF0000"/>
            </a:solidFill>
            <a:latin typeface="Times New Roman" pitchFamily="18" charset="0"/>
            <a:cs typeface="Times New Roman" panose="02020603050405020304" pitchFamily="18" charset="0"/>
          </a:endParaRPr>
        </a:p>
      </dgm:t>
    </dgm:pt>
    <dgm:pt modelId="{4CEC5801-A857-42E9-BF0B-C3E233D1BBF0}" type="sibTrans" cxnId="{91CC9829-CEFE-460E-80E5-248A542A5868}">
      <dgm:prSet custT="1"/>
      <dgm:spPr>
        <a:solidFill>
          <a:schemeClr val="accent4">
            <a:hueOff val="0"/>
            <a:satOff val="0"/>
            <a:lumOff val="0"/>
            <a:alphaOff val="0"/>
          </a:schemeClr>
        </a:solidFill>
        <a:ln>
          <a:noFill/>
        </a:ln>
      </dgm:spPr>
      <dgm:t>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gm:t>
    </dgm:pt>
    <dgm:pt modelId="{75A7C163-6692-439A-87DC-A492B90AB06A}" type="parTrans" cxnId="{A519E144-C9DA-43B4-A8C3-CD8573D1BD29}">
      <dgm:prSet/>
      <dgm:spPr/>
      <dgm:t>
        <a:bodyPr/>
        <a:lstStyle/>
        <a:p>
          <a:endParaRPr lang="ru-RU"/>
        </a:p>
      </dgm:t>
    </dgm:pt>
    <dgm:pt modelId="{BA6289FB-49E8-43E4-9834-56B270D551D2}">
      <dgm:prSet phldrT="[Текст]" custT="1"/>
      <dgm:spPr>
        <a:solidFill>
          <a:schemeClr val="accent4">
            <a:hueOff val="-1759972"/>
            <a:satOff val="-18065"/>
            <a:lumOff val="7550"/>
            <a:alphaOff val="0"/>
          </a:schemeClr>
        </a:solidFill>
        <a:ln w="25400" cap="flat" cmpd="sng" algn="ctr">
          <a:solidFill>
            <a:schemeClr val="lt1">
              <a:hueOff val="0"/>
              <a:satOff val="0"/>
              <a:lumOff val="0"/>
              <a:alphaOff val="0"/>
            </a:schemeClr>
          </a:solidFill>
          <a:prstDash val="solid"/>
        </a:ln>
      </dgm:spPr>
      <dgm:t>
        <a:bodyPr/>
        <a:lstStyle/>
        <a:p>
          <a:r>
            <a:rPr lang="en-US" sz="4400" b="1" err="1" smtClean="0"/>
            <a:t>She’riy san’at </a:t>
          </a:r>
          <a:endParaRPr lang="ru-RU" sz="4400" b="1"/>
        </a:p>
      </dgm:t>
    </dgm:pt>
    <dgm:pt modelId="{775AADC1-CBF4-4654-997E-9184791C4FD4}" type="sibTrans" cxnId="{A519E144-C9DA-43B4-A8C3-CD8573D1BD29}">
      <dgm:prSet custT="1"/>
      <dgm:spPr>
        <a:solidFill>
          <a:schemeClr val="accent4">
            <a:hueOff val="-1759972"/>
            <a:satOff val="-18065"/>
            <a:lumOff val="7550"/>
            <a:alphaOff val="0"/>
          </a:schemeClr>
        </a:solidFill>
        <a:ln>
          <a:noFill/>
        </a:ln>
      </dgm:spPr>
      <dgm:t>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gm:t>
    </dgm:pt>
    <dgm:pt modelId="{2B25DE90-4234-4757-A400-EC3CA8B32AAA}" type="parTrans" cxnId="{BD14B12F-4780-4D41-9F25-D7F78B920EF9}">
      <dgm:prSet/>
      <dgm:spPr/>
      <dgm:t>
        <a:bodyPr/>
        <a:lstStyle/>
        <a:p>
          <a:endParaRPr lang="ru-RU"/>
        </a:p>
      </dgm:t>
    </dgm:pt>
    <dgm:pt modelId="{9BFD27BB-7AC0-4492-A521-5767CD3E0047}">
      <dgm:prSet phldrT="[Текст]" custT="1"/>
      <dgm:spPr>
        <a:solidFill>
          <a:schemeClr val="accent4">
            <a:hueOff val="-3519944"/>
            <a:satOff val="-36129"/>
            <a:lumOff val="15099"/>
            <a:alphaOff val="0"/>
          </a:schemeClr>
        </a:solidFill>
        <a:ln w="25400" cap="flat" cmpd="sng" algn="ctr">
          <a:solidFill>
            <a:schemeClr val="lt1">
              <a:hueOff val="0"/>
              <a:satOff val="0"/>
              <a:lumOff val="0"/>
              <a:alphaOff val="0"/>
            </a:schemeClr>
          </a:solidFill>
          <a:prstDash val="solid"/>
        </a:ln>
      </dgm:spPr>
      <dgm:t>
        <a:bodyPr/>
        <a:lstStyle/>
        <a:p>
          <a:r>
            <a:rPr lang="en-US" sz="4400" b="1" err="1" smtClean="0"/>
            <a:t>Janr </a:t>
          </a:r>
          <a:endParaRPr lang="ru-RU" sz="4400" b="1"/>
        </a:p>
      </dgm:t>
    </dgm:pt>
    <dgm:pt modelId="{B96020E3-D3F6-4550-B0E5-CD0D3D0DB7E7}" type="sibTrans" cxnId="{BD14B12F-4780-4D41-9F25-D7F78B920EF9}">
      <dgm:prSet custT="1"/>
      <dgm:spPr>
        <a:solidFill>
          <a:schemeClr val="accent4">
            <a:hueOff val="-3519944"/>
            <a:satOff val="-36129"/>
            <a:lumOff val="15099"/>
            <a:alphaOff val="0"/>
          </a:schemeClr>
        </a:solidFill>
        <a:ln>
          <a:noFill/>
        </a:ln>
      </dgm:spPr>
      <dgm:t>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kern="1200"/>
        </a:p>
      </dgm:t>
    </dgm:pt>
    <dgm:pt modelId="{34F35A00-F7BF-49E1-B040-78EA2519E437}" type="pres">
      <dgm:prSet presAssocID="{C01A5B6A-17B6-4974-B97B-799BDD6B383C}" presName="Name0" presStyleCnt="0">
        <dgm:presLayoutVars>
          <dgm:dir/>
          <dgm:resizeHandles val="exact"/>
        </dgm:presLayoutVars>
      </dgm:prSet>
      <dgm:spPr/>
      <dgm:t>
        <a:bodyPr/>
        <a:lstStyle/>
        <a:p>
          <a:endParaRPr lang="ru-RU"/>
        </a:p>
      </dgm:t>
    </dgm:pt>
    <dgm:pt modelId="{DD910D7B-290D-498D-AC15-B691119CBD88}" type="pres">
      <dgm:prSet presAssocID="{4D3007E5-5299-49C1-B3D9-0F4D57565FF6}" presName="node" presStyleLbl="node1" presStyleIdx="0" presStyleCnt="3" custScaleX="187136">
        <dgm:presLayoutVars>
          <dgm:bulletEnabled val="1"/>
        </dgm:presLayoutVars>
      </dgm:prSet>
      <dgm:spPr/>
      <dgm:t>
        <a:bodyPr/>
        <a:lstStyle/>
        <a:p>
          <a:endParaRPr lang="ru-RU"/>
        </a:p>
      </dgm:t>
    </dgm:pt>
    <dgm:pt modelId="{65E9F603-E2FA-4E14-A133-330876EAC009}" type="pres">
      <dgm:prSet presAssocID="{4CEC5801-A857-42E9-BF0B-C3E233D1BBF0}" presName="sibTrans" presStyleLbl="sibTrans2D1" presStyleIdx="0" presStyleCnt="3" custScaleX="181237"/>
      <dgm:spPr/>
      <dgm:t>
        <a:bodyPr/>
        <a:lstStyle/>
        <a:p>
          <a:endParaRPr lang="ru-RU"/>
        </a:p>
      </dgm:t>
    </dgm:pt>
    <dgm:pt modelId="{91A3102D-0136-4A13-8F71-BDEA40EC376B}" type="pres">
      <dgm:prSet presAssocID="{4CEC5801-A857-42E9-BF0B-C3E233D1BBF0}" presName="connectorText" presStyleLbl="sibTrans2D1" presStyleIdx="0" presStyleCnt="3"/>
      <dgm:spPr/>
      <dgm:t>
        <a:bodyPr/>
        <a:lstStyle/>
        <a:p>
          <a:endParaRPr lang="ru-RU"/>
        </a:p>
      </dgm:t>
    </dgm:pt>
    <dgm:pt modelId="{29C620EA-6A80-438D-8B88-FFCE47B4C9D1}" type="pres">
      <dgm:prSet presAssocID="{BA6289FB-49E8-43E4-9834-56B270D551D2}" presName="node" presStyleLbl="node1" presStyleIdx="1" presStyleCnt="3">
        <dgm:presLayoutVars>
          <dgm:bulletEnabled val="1"/>
        </dgm:presLayoutVars>
      </dgm:prSet>
      <dgm:spPr/>
      <dgm:t>
        <a:bodyPr/>
        <a:lstStyle/>
        <a:p>
          <a:endParaRPr lang="ru-RU"/>
        </a:p>
      </dgm:t>
    </dgm:pt>
    <dgm:pt modelId="{FECBBE59-BF30-47A7-90D1-2D4D66C868DD}" type="pres">
      <dgm:prSet presAssocID="{775AADC1-CBF4-4654-997E-9184791C4FD4}" presName="sibTrans" presStyleLbl="sibTrans2D1" presStyleIdx="1" presStyleCnt="3"/>
      <dgm:spPr/>
      <dgm:t>
        <a:bodyPr/>
        <a:lstStyle/>
        <a:p>
          <a:endParaRPr lang="ru-RU"/>
        </a:p>
      </dgm:t>
    </dgm:pt>
    <dgm:pt modelId="{39ADAAC0-FDD4-44CC-ACBE-5A8B6434CD1C}" type="pres">
      <dgm:prSet presAssocID="{775AADC1-CBF4-4654-997E-9184791C4FD4}" presName="connectorText" presStyleLbl="sibTrans2D1" presStyleIdx="1" presStyleCnt="3"/>
      <dgm:spPr/>
      <dgm:t>
        <a:bodyPr/>
        <a:lstStyle/>
        <a:p>
          <a:endParaRPr lang="ru-RU"/>
        </a:p>
      </dgm:t>
    </dgm:pt>
    <dgm:pt modelId="{E8AB0635-0951-4F39-8909-B0A6E7FD0308}" type="pres">
      <dgm:prSet presAssocID="{9BFD27BB-7AC0-4492-A521-5767CD3E0047}" presName="node" presStyleLbl="node1" presStyleIdx="2" presStyleCnt="3">
        <dgm:presLayoutVars>
          <dgm:bulletEnabled val="1"/>
        </dgm:presLayoutVars>
      </dgm:prSet>
      <dgm:spPr/>
      <dgm:t>
        <a:bodyPr/>
        <a:lstStyle/>
        <a:p>
          <a:endParaRPr lang="ru-RU"/>
        </a:p>
      </dgm:t>
    </dgm:pt>
    <dgm:pt modelId="{53B4DA27-72F1-4889-96CB-846080A4271B}" type="pres">
      <dgm:prSet presAssocID="{B96020E3-D3F6-4550-B0E5-CD0D3D0DB7E7}" presName="sibTrans" presStyleLbl="sibTrans2D1" presStyleIdx="2" presStyleCnt="3" custScaleX="176745"/>
      <dgm:spPr/>
      <dgm:t>
        <a:bodyPr/>
        <a:lstStyle/>
        <a:p>
          <a:endParaRPr lang="ru-RU"/>
        </a:p>
      </dgm:t>
    </dgm:pt>
    <dgm:pt modelId="{1678893F-51A1-4000-BA62-13F921140EC6}" type="pres">
      <dgm:prSet presAssocID="{B96020E3-D3F6-4550-B0E5-CD0D3D0DB7E7}" presName="connectorText" presStyleLbl="sibTrans2D1" presStyleIdx="2" presStyleCnt="3"/>
      <dgm:spPr/>
      <dgm:t>
        <a:bodyPr/>
        <a:lstStyle/>
        <a:p>
          <a:endParaRPr lang="ru-RU"/>
        </a:p>
      </dgm:t>
    </dgm:pt>
  </dgm:ptLst>
  <dgm:cxnLst>
    <dgm:cxn modelId="{29ED89AC-6E94-4E1C-A0A9-1AC6D0AC65CA}" type="presOf" srcId="{4CEC5801-A857-42E9-BF0B-C3E233D1BBF0}" destId="{91A3102D-0136-4A13-8F71-BDEA40EC376B}" srcOrd="1" destOrd="0" presId="urn:microsoft.com/office/officeart/2005/8/layout/cycle7"/>
    <dgm:cxn modelId="{88C1F67B-81D0-44A2-ADF5-FEA91977D69E}" type="presOf" srcId="{B96020E3-D3F6-4550-B0E5-CD0D3D0DB7E7}" destId="{53B4DA27-72F1-4889-96CB-846080A4271B}" srcOrd="0" destOrd="0" presId="urn:microsoft.com/office/officeart/2005/8/layout/cycle7"/>
    <dgm:cxn modelId="{04294A43-E1B2-4E62-8701-B8D34AAE59ED}" type="presOf" srcId="{B96020E3-D3F6-4550-B0E5-CD0D3D0DB7E7}" destId="{1678893F-51A1-4000-BA62-13F921140EC6}" srcOrd="1" destOrd="0" presId="urn:microsoft.com/office/officeart/2005/8/layout/cycle7"/>
    <dgm:cxn modelId="{EDDC358D-FF7F-4330-B8BB-2D1EBAA26A29}" type="presOf" srcId="{775AADC1-CBF4-4654-997E-9184791C4FD4}" destId="{39ADAAC0-FDD4-44CC-ACBE-5A8B6434CD1C}" srcOrd="1" destOrd="0" presId="urn:microsoft.com/office/officeart/2005/8/layout/cycle7"/>
    <dgm:cxn modelId="{0653E564-E500-40AC-9C31-009E08FF3E31}" type="presOf" srcId="{9BFD27BB-7AC0-4492-A521-5767CD3E0047}" destId="{E8AB0635-0951-4F39-8909-B0A6E7FD0308}" srcOrd="0" destOrd="0" presId="urn:microsoft.com/office/officeart/2005/8/layout/cycle7"/>
    <dgm:cxn modelId="{3B3396F2-8B65-4963-8201-B35CDA29A520}" type="presOf" srcId="{4CEC5801-A857-42E9-BF0B-C3E233D1BBF0}" destId="{65E9F603-E2FA-4E14-A133-330876EAC009}" srcOrd="0" destOrd="0" presId="urn:microsoft.com/office/officeart/2005/8/layout/cycle7"/>
    <dgm:cxn modelId="{2C436CEA-1093-4F85-B52F-B72854A81328}" type="presOf" srcId="{4D3007E5-5299-49C1-B3D9-0F4D57565FF6}" destId="{DD910D7B-290D-498D-AC15-B691119CBD88}" srcOrd="0" destOrd="0" presId="urn:microsoft.com/office/officeart/2005/8/layout/cycle7"/>
    <dgm:cxn modelId="{BD14B12F-4780-4D41-9F25-D7F78B920EF9}" srcId="{C01A5B6A-17B6-4974-B97B-799BDD6B383C}" destId="{9BFD27BB-7AC0-4492-A521-5767CD3E0047}" srcOrd="2" destOrd="0" parTransId="{2B25DE90-4234-4757-A400-EC3CA8B32AAA}" sibTransId="{B96020E3-D3F6-4550-B0E5-CD0D3D0DB7E7}"/>
    <dgm:cxn modelId="{D941F998-96C0-4F8D-8E6A-720E8A1F938B}" type="presOf" srcId="{C01A5B6A-17B6-4974-B97B-799BDD6B383C}" destId="{34F35A00-F7BF-49E1-B040-78EA2519E437}" srcOrd="0" destOrd="0" presId="urn:microsoft.com/office/officeart/2005/8/layout/cycle7"/>
    <dgm:cxn modelId="{A519E144-C9DA-43B4-A8C3-CD8573D1BD29}" srcId="{C01A5B6A-17B6-4974-B97B-799BDD6B383C}" destId="{BA6289FB-49E8-43E4-9834-56B270D551D2}" srcOrd="1" destOrd="0" parTransId="{75A7C163-6692-439A-87DC-A492B90AB06A}" sibTransId="{775AADC1-CBF4-4654-997E-9184791C4FD4}"/>
    <dgm:cxn modelId="{91CC9829-CEFE-460E-80E5-248A542A5868}" srcId="{C01A5B6A-17B6-4974-B97B-799BDD6B383C}" destId="{4D3007E5-5299-49C1-B3D9-0F4D57565FF6}" srcOrd="0" destOrd="0" parTransId="{26C191F1-A290-4726-95D7-380405760A71}" sibTransId="{4CEC5801-A857-42E9-BF0B-C3E233D1BBF0}"/>
    <dgm:cxn modelId="{40031A4A-C0A5-46E2-A714-A374663CAEC3}" type="presOf" srcId="{BA6289FB-49E8-43E4-9834-56B270D551D2}" destId="{29C620EA-6A80-438D-8B88-FFCE47B4C9D1}" srcOrd="0" destOrd="0" presId="urn:microsoft.com/office/officeart/2005/8/layout/cycle7"/>
    <dgm:cxn modelId="{DA2B6E47-F9E5-43F1-83B3-75BA85A37D9F}" type="presOf" srcId="{775AADC1-CBF4-4654-997E-9184791C4FD4}" destId="{FECBBE59-BF30-47A7-90D1-2D4D66C868DD}" srcOrd="0" destOrd="0" presId="urn:microsoft.com/office/officeart/2005/8/layout/cycle7"/>
    <dgm:cxn modelId="{F355625C-89E5-4D9B-9BEC-2A8E581BD9C0}" type="presParOf" srcId="{34F35A00-F7BF-49E1-B040-78EA2519E437}" destId="{DD910D7B-290D-498D-AC15-B691119CBD88}" srcOrd="0" destOrd="0" presId="urn:microsoft.com/office/officeart/2005/8/layout/cycle7"/>
    <dgm:cxn modelId="{9256C990-A42C-49AE-AED6-70F5DAC710F5}" type="presParOf" srcId="{34F35A00-F7BF-49E1-B040-78EA2519E437}" destId="{65E9F603-E2FA-4E14-A133-330876EAC009}" srcOrd="1" destOrd="0" presId="urn:microsoft.com/office/officeart/2005/8/layout/cycle7"/>
    <dgm:cxn modelId="{14318945-229A-49F6-8DB2-C2AE181EE00E}" type="presParOf" srcId="{65E9F603-E2FA-4E14-A133-330876EAC009}" destId="{91A3102D-0136-4A13-8F71-BDEA40EC376B}" srcOrd="0" destOrd="0" presId="urn:microsoft.com/office/officeart/2005/8/layout/cycle7"/>
    <dgm:cxn modelId="{CB3EAB3D-183C-46A7-98A5-00BBF5867E6E}" type="presParOf" srcId="{34F35A00-F7BF-49E1-B040-78EA2519E437}" destId="{29C620EA-6A80-438D-8B88-FFCE47B4C9D1}" srcOrd="2" destOrd="0" presId="urn:microsoft.com/office/officeart/2005/8/layout/cycle7"/>
    <dgm:cxn modelId="{352E1312-148D-4A31-BB6F-BFB4979DE64E}" type="presParOf" srcId="{34F35A00-F7BF-49E1-B040-78EA2519E437}" destId="{FECBBE59-BF30-47A7-90D1-2D4D66C868DD}" srcOrd="3" destOrd="0" presId="urn:microsoft.com/office/officeart/2005/8/layout/cycle7"/>
    <dgm:cxn modelId="{FA6F6034-194B-43C7-9DD3-C3471B595DA6}" type="presParOf" srcId="{FECBBE59-BF30-47A7-90D1-2D4D66C868DD}" destId="{39ADAAC0-FDD4-44CC-ACBE-5A8B6434CD1C}" srcOrd="0" destOrd="0" presId="urn:microsoft.com/office/officeart/2005/8/layout/cycle7"/>
    <dgm:cxn modelId="{2257B3F6-5E02-41E8-B4CA-D2E2DC48E008}" type="presParOf" srcId="{34F35A00-F7BF-49E1-B040-78EA2519E437}" destId="{E8AB0635-0951-4F39-8909-B0A6E7FD0308}" srcOrd="4" destOrd="0" presId="urn:microsoft.com/office/officeart/2005/8/layout/cycle7"/>
    <dgm:cxn modelId="{03B83407-A5DB-4F3E-BC60-185901A904A0}" type="presParOf" srcId="{34F35A00-F7BF-49E1-B040-78EA2519E437}" destId="{53B4DA27-72F1-4889-96CB-846080A4271B}" srcOrd="5" destOrd="0" presId="urn:microsoft.com/office/officeart/2005/8/layout/cycle7"/>
    <dgm:cxn modelId="{92AB0F4B-337A-4815-BF15-9A10E44CCC24}" type="presParOf" srcId="{53B4DA27-72F1-4889-96CB-846080A4271B}" destId="{1678893F-51A1-4000-BA62-13F921140EC6}"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B291A8-0553-48B5-9504-7FFD05FBA272}" type="doc">
      <dgm:prSet loTypeId="urn:microsoft.com/office/officeart/2005/8/layout/arrow5" loCatId="process" qsTypeId="urn:microsoft.com/office/officeart/2005/8/quickstyle/simple1" qsCatId="simple" csTypeId="urn:microsoft.com/office/officeart/2005/8/colors/colorful5" csCatId="colorful" phldr="1"/>
      <dgm:spPr/>
      <dgm:t>
        <a:bodyPr/>
        <a:lstStyle/>
        <a:p>
          <a:endParaRPr lang="ru-RU"/>
        </a:p>
      </dgm:t>
    </dgm:pt>
    <dgm:pt modelId="{72749F49-25CC-4430-9150-478B66830A59}" type="parTrans" cxnId="{81A7C890-8781-4B01-82C3-F4F719C19B70}">
      <dgm:prSet/>
      <dgm:spPr/>
      <dgm:t>
        <a:bodyPr/>
        <a:lstStyle/>
        <a:p>
          <a:endParaRPr lang="ru-RU"/>
        </a:p>
      </dgm:t>
    </dgm:pt>
    <dgm:pt modelId="{53AC21CA-E7A0-46BF-A92B-0BD63B689F18}">
      <dgm:prSet phldrT="[Текст]" custT="1"/>
      <dgm:spPr>
        <a:solidFill>
          <a:schemeClr val="accent5">
            <a:hueOff val="0"/>
            <a:satOff val="0"/>
            <a:lumOff val="0"/>
            <a:alphaOff val="0"/>
          </a:schemeClr>
        </a:solidFill>
        <a:ln w="25400" cap="flat" cmpd="sng" algn="ctr">
          <a:solidFill>
            <a:schemeClr val="lt1">
              <a:hueOff val="0"/>
              <a:satOff val="0"/>
              <a:lumOff val="0"/>
              <a:alphaOff val="0"/>
            </a:schemeClr>
          </a:solidFill>
          <a:prstDash val="solid"/>
        </a:ln>
      </dgm:spPr>
      <dgm:t>
        <a:bodyPr/>
        <a:lstStyle/>
        <a:p>
          <a:r>
            <a:rPr lang="en-US" sz="4000" b="1" err="1" smtClean="0">
              <a:solidFill>
                <a:srgbClr val="FF0000"/>
              </a:solidFill>
            </a:rPr>
            <a:t>Janr </a:t>
          </a:r>
        </a:p>
        <a:p>
          <a:r>
            <a:rPr lang="en-US" sz="2800" b="1" smtClean="0">
              <a:solidFill>
                <a:schemeClr val="tx1"/>
              </a:solidFill>
              <a:latin typeface="Times New Roman" pitchFamily="18" charset="0"/>
              <a:cs typeface="Times New Roman" panose="02020603050405020304" pitchFamily="18" charset="0"/>
            </a:rPr>
            <a:t>(Devonlar ichida alohida mustaqil she’r shakli sifatida)</a:t>
          </a:r>
          <a:endParaRPr lang="ru-RU" sz="2800" b="1">
            <a:solidFill>
              <a:schemeClr val="tx1"/>
            </a:solidFill>
            <a:latin typeface="Times New Roman" pitchFamily="18" charset="0"/>
            <a:cs typeface="Times New Roman" panose="02020603050405020304" pitchFamily="18" charset="0"/>
          </a:endParaRPr>
        </a:p>
      </dgm:t>
    </dgm:pt>
    <dgm:pt modelId="{87F44365-99A8-4255-A1A8-32A22C0E6CD6}" type="sibTrans" cxnId="{81A7C890-8781-4B01-82C3-F4F719C19B70}">
      <dgm:prSet/>
      <dgm:spPr/>
      <dgm:t>
        <a:bodyPr/>
        <a:lstStyle/>
        <a:p>
          <a:endParaRPr lang="ru-RU"/>
        </a:p>
      </dgm:t>
    </dgm:pt>
    <dgm:pt modelId="{5F0A8479-3BD3-4DCD-AD6C-043F2A775642}" type="parTrans" cxnId="{094A9C8F-35A6-4FAC-9CA6-4F4E5AF40095}">
      <dgm:prSet/>
      <dgm:spPr/>
      <dgm:t>
        <a:bodyPr/>
        <a:lstStyle/>
        <a:p>
          <a:endParaRPr lang="ru-RU"/>
        </a:p>
      </dgm:t>
    </dgm:pt>
    <dgm:pt modelId="{F4C46DB1-8437-4F5A-BA03-BE903654447E}">
      <dgm:prSet phldrT="[Текст]" custT="1"/>
      <dgm:spPr>
        <a:solidFill>
          <a:schemeClr val="accent5">
            <a:hueOff val="-1837137"/>
            <a:satOff val="270"/>
            <a:lumOff val="-6471"/>
            <a:alphaOff val="0"/>
          </a:schemeClr>
        </a:solidFill>
        <a:ln w="25400" cap="flat" cmpd="sng" algn="ctr">
          <a:solidFill>
            <a:schemeClr val="lt1">
              <a:hueOff val="0"/>
              <a:satOff val="0"/>
              <a:lumOff val="0"/>
              <a:alphaOff val="0"/>
            </a:schemeClr>
          </a:solidFill>
          <a:prstDash val="solid"/>
        </a:ln>
      </dgm:spPr>
      <dgm:t>
        <a:bodyPr/>
        <a:lstStyle/>
        <a:p>
          <a:r>
            <a:rPr lang="en-US" sz="4000" b="1" err="1" smtClean="0">
              <a:solidFill>
                <a:srgbClr val="FF0000"/>
              </a:solidFill>
              <a:latin typeface="Times New Roman" pitchFamily="18" charset="0"/>
              <a:cs typeface="Times New Roman" panose="02020603050405020304" pitchFamily="18" charset="0"/>
            </a:rPr>
            <a:t>She’riy san’at </a:t>
          </a:r>
          <a:r>
            <a:rPr lang="en-US" sz="4000" b="1" smtClean="0">
              <a:solidFill>
                <a:schemeClr val="tx1"/>
              </a:solidFill>
              <a:latin typeface="Times New Roman" pitchFamily="18" charset="0"/>
              <a:cs typeface="Times New Roman" panose="02020603050405020304" pitchFamily="18" charset="0"/>
            </a:rPr>
            <a:t>(</a:t>
          </a:r>
          <a:r>
            <a:rPr lang="en-US" sz="2800" b="1" err="1" smtClean="0">
              <a:solidFill>
                <a:schemeClr val="tx1"/>
              </a:solidFill>
              <a:latin typeface="Times New Roman" pitchFamily="18" charset="0"/>
              <a:cs typeface="Times New Roman" panose="02020603050405020304" pitchFamily="18" charset="0"/>
            </a:rPr>
            <a:t>dostonlar, manzumalar tarkibida)</a:t>
          </a:r>
        </a:p>
        <a:p>
          <a:endParaRPr lang="ru-RU" sz="2800" b="1">
            <a:latin typeface="Times New Roman" pitchFamily="18" charset="0"/>
            <a:cs typeface="Times New Roman" panose="02020603050405020304" pitchFamily="18" charset="0"/>
          </a:endParaRPr>
        </a:p>
      </dgm:t>
    </dgm:pt>
    <dgm:pt modelId="{E728D9FC-D17E-46DB-87A7-E3C293A9A245}" type="sibTrans" cxnId="{094A9C8F-35A6-4FAC-9CA6-4F4E5AF40095}">
      <dgm:prSet/>
      <dgm:spPr/>
      <dgm:t>
        <a:bodyPr/>
        <a:lstStyle/>
        <a:p>
          <a:endParaRPr lang="ru-RU"/>
        </a:p>
      </dgm:t>
    </dgm:pt>
    <dgm:pt modelId="{75F852B3-D149-484E-99D4-B0AEFA9C6E40}" type="pres">
      <dgm:prSet presAssocID="{C0B291A8-0553-48B5-9504-7FFD05FBA272}" presName="diagram" presStyleCnt="0">
        <dgm:presLayoutVars>
          <dgm:dir/>
          <dgm:resizeHandles val="exact"/>
        </dgm:presLayoutVars>
      </dgm:prSet>
      <dgm:spPr/>
      <dgm:t>
        <a:bodyPr/>
        <a:lstStyle/>
        <a:p>
          <a:endParaRPr lang="ru-RU"/>
        </a:p>
      </dgm:t>
    </dgm:pt>
    <dgm:pt modelId="{731D1E56-A46A-40FF-B065-FA987AD9BDE0}" type="pres">
      <dgm:prSet presAssocID="{53AC21CA-E7A0-46BF-A92B-0BD63B689F18}" presName="arrow" presStyleLbl="node1" presStyleIdx="0" presStyleCnt="2" custScaleX="129425" custScaleY="110662" custRadScaleRad="100129" custRadScaleInc="1615">
        <dgm:presLayoutVars>
          <dgm:bulletEnabled val="1"/>
        </dgm:presLayoutVars>
      </dgm:prSet>
      <dgm:spPr/>
      <dgm:t>
        <a:bodyPr/>
        <a:lstStyle/>
        <a:p>
          <a:endParaRPr lang="ru-RU"/>
        </a:p>
      </dgm:t>
    </dgm:pt>
    <dgm:pt modelId="{BD5B6D27-7859-41C2-A750-73315248D76B}" type="pres">
      <dgm:prSet presAssocID="{F4C46DB1-8437-4F5A-BA03-BE903654447E}" presName="arrow" presStyleLbl="node1" presStyleIdx="1" presStyleCnt="2" custScaleX="134846" custScaleY="106779" custRadScaleRad="99668" custRadScaleInc="-3254">
        <dgm:presLayoutVars>
          <dgm:bulletEnabled val="1"/>
        </dgm:presLayoutVars>
      </dgm:prSet>
      <dgm:spPr/>
      <dgm:t>
        <a:bodyPr/>
        <a:lstStyle/>
        <a:p>
          <a:endParaRPr lang="ru-RU"/>
        </a:p>
      </dgm:t>
    </dgm:pt>
  </dgm:ptLst>
  <dgm:cxnLst>
    <dgm:cxn modelId="{81A7C890-8781-4B01-82C3-F4F719C19B70}" srcId="{C0B291A8-0553-48B5-9504-7FFD05FBA272}" destId="{53AC21CA-E7A0-46BF-A92B-0BD63B689F18}" srcOrd="0" destOrd="0" parTransId="{72749F49-25CC-4430-9150-478B66830A59}" sibTransId="{87F44365-99A8-4255-A1A8-32A22C0E6CD6}"/>
    <dgm:cxn modelId="{094A9C8F-35A6-4FAC-9CA6-4F4E5AF40095}" srcId="{C0B291A8-0553-48B5-9504-7FFD05FBA272}" destId="{F4C46DB1-8437-4F5A-BA03-BE903654447E}" srcOrd="1" destOrd="0" parTransId="{5F0A8479-3BD3-4DCD-AD6C-043F2A775642}" sibTransId="{E728D9FC-D17E-46DB-87A7-E3C293A9A245}"/>
    <dgm:cxn modelId="{5F93DFFE-47F6-444D-9A32-2572D699E8BD}" type="presOf" srcId="{C0B291A8-0553-48B5-9504-7FFD05FBA272}" destId="{75F852B3-D149-484E-99D4-B0AEFA9C6E40}" srcOrd="0" destOrd="0" presId="urn:microsoft.com/office/officeart/2005/8/layout/arrow5"/>
    <dgm:cxn modelId="{D48027B8-73DA-442D-83DD-BC967CA7A3CD}" type="presOf" srcId="{53AC21CA-E7A0-46BF-A92B-0BD63B689F18}" destId="{731D1E56-A46A-40FF-B065-FA987AD9BDE0}" srcOrd="0" destOrd="0" presId="urn:microsoft.com/office/officeart/2005/8/layout/arrow5"/>
    <dgm:cxn modelId="{63C65DB4-D0FB-4499-AE3E-21B430F13FB9}" type="presOf" srcId="{F4C46DB1-8437-4F5A-BA03-BE903654447E}" destId="{BD5B6D27-7859-41C2-A750-73315248D76B}" srcOrd="0" destOrd="0" presId="urn:microsoft.com/office/officeart/2005/8/layout/arrow5"/>
    <dgm:cxn modelId="{CB98DCB2-61DA-462B-BB8D-A6D485E96E27}" type="presParOf" srcId="{75F852B3-D149-484E-99D4-B0AEFA9C6E40}" destId="{731D1E56-A46A-40FF-B065-FA987AD9BDE0}" srcOrd="0" destOrd="0" presId="urn:microsoft.com/office/officeart/2005/8/layout/arrow5"/>
    <dgm:cxn modelId="{C6A36687-6413-4B0C-AEAF-A6CFADFC0AC3}" type="presParOf" srcId="{75F852B3-D149-484E-99D4-B0AEFA9C6E40}" destId="{BD5B6D27-7859-41C2-A750-73315248D76B}"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7F0413-2DA1-4547-8C77-67A897534614}" type="datetimeFigureOut">
              <a:rPr lang="ru-RU" smtClean="0"/>
              <a:t>05.06.2026</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3CE4B0-3E31-4D22-9E35-CDF470E5A810}" type="slidenum">
              <a:rPr lang="ru-RU" smtClean="0"/>
              <a:t>‹#›</a:t>
            </a:fld>
            <a:endParaRPr lang="ru-RU"/>
          </a:p>
        </p:txBody>
      </p:sp>
    </p:spTree>
    <p:extLst>
      <p:ext uri="{BB962C8B-B14F-4D97-AF65-F5344CB8AC3E}">
        <p14:creationId xmlns:p14="http://schemas.microsoft.com/office/powerpoint/2010/main" val="247082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C3CE4B0-3E31-4D22-9E35-CDF470E5A810}" type="slidenum">
              <a:rPr lang="ru-RU" smtClean="0"/>
              <a:t>29</a:t>
            </a:fld>
            <a:endParaRPr lang="ru-RU"/>
          </a:p>
        </p:txBody>
      </p:sp>
    </p:spTree>
    <p:extLst>
      <p:ext uri="{BB962C8B-B14F-4D97-AF65-F5344CB8AC3E}">
        <p14:creationId xmlns:p14="http://schemas.microsoft.com/office/powerpoint/2010/main" val="1215649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C3CE4B0-3E31-4D22-9E35-CDF470E5A810}" type="slidenum">
              <a:rPr lang="ru-RU" smtClean="0"/>
              <a:t>43</a:t>
            </a:fld>
            <a:endParaRPr lang="ru-RU"/>
          </a:p>
        </p:txBody>
      </p:sp>
    </p:spTree>
    <p:extLst>
      <p:ext uri="{BB962C8B-B14F-4D97-AF65-F5344CB8AC3E}">
        <p14:creationId xmlns:p14="http://schemas.microsoft.com/office/powerpoint/2010/main" val="1357883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C3CE4B0-3E31-4D22-9E35-CDF470E5A810}" type="slidenum">
              <a:rPr lang="ru-RU" smtClean="0"/>
              <a:t>54</a:t>
            </a:fld>
            <a:endParaRPr lang="ru-RU"/>
          </a:p>
        </p:txBody>
      </p:sp>
    </p:spTree>
    <p:extLst>
      <p:ext uri="{BB962C8B-B14F-4D97-AF65-F5344CB8AC3E}">
        <p14:creationId xmlns:p14="http://schemas.microsoft.com/office/powerpoint/2010/main" val="3393082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Click to edit Master title style</a:t>
            </a:r>
            <a:endParaRPr lang="en-US"/>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2"/>
          </p:nvPr>
        </p:nvSpPr>
        <p:spPr/>
        <p:txBody>
          <a:bodyPr/>
          <a:lstStyle/>
          <a:p>
            <a:fld id="{E3FE7C7A-5035-4ACE-86B5-09763D08F291}"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p>
            <a:fld id="{B1C1E372-65C2-49E4-8EC6-434AFC9E896A}"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p>
            <a:fld id="{BDE6E739-DC68-4878-A498-913E568563FE}"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23905127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18778650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85582287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06E8C51-0E2F-41F1-8FF1-A9E1895B158E}"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82934582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06E8C51-0E2F-41F1-8FF1-A9E1895B158E}" type="datetimeFigureOut">
              <a:rPr lang="ru-RU" smtClean="0"/>
              <a:t>05.06.2026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170396797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06E8C51-0E2F-41F1-8FF1-A9E1895B158E}" type="datetimeFigureOut">
              <a:rPr lang="ru-RU" smtClean="0"/>
              <a:t>05.06.2026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358220584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6E8C51-0E2F-41F1-8FF1-A9E1895B158E}" type="datetimeFigureOut">
              <a:rPr lang="ru-RU" smtClean="0"/>
              <a:t>05.06.2026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88927619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06E8C51-0E2F-41F1-8FF1-A9E1895B158E}"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396686100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p>
            <a:fld id="{C1ED0CD8-333E-46BE-8D43-D03EECAEDE9C}"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06E8C51-0E2F-41F1-8FF1-A9E1895B158E}"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308900273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66403035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6B68D3-AF78-4122-81E9-993634046AF6}" type="slidenum">
              <a:rPr lang="ru-RU" smtClean="0"/>
              <a:t>‹#›</a:t>
            </a:fld>
            <a:endParaRPr lang="ru-RU"/>
          </a:p>
        </p:txBody>
      </p:sp>
    </p:spTree>
    <p:extLst>
      <p:ext uri="{BB962C8B-B14F-4D97-AF65-F5344CB8AC3E}">
        <p14:creationId xmlns:p14="http://schemas.microsoft.com/office/powerpoint/2010/main" val="399008651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E09C07BF-9E05-4D9F-8679-DB4D25AED748}" type="datetimeFigureOut">
              <a:rPr lang="ru-RU" smtClean="0"/>
              <a:t>05.06.2026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6FAC732A-FBD9-473E-BFF4-D63BD367E3AE}"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09C07BF-9E05-4D9F-8679-DB4D25AED748}"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09C07BF-9E05-4D9F-8679-DB4D25AED748}"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C732A-FBD9-473E-BFF4-D63BD367E3AE}"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09C07BF-9E05-4D9F-8679-DB4D25AED748}"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09C07BF-9E05-4D9F-8679-DB4D25AED748}" type="datetimeFigureOut">
              <a:rPr lang="ru-RU" smtClean="0"/>
              <a:t>05.06.2026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09C07BF-9E05-4D9F-8679-DB4D25AED748}" type="datetimeFigureOut">
              <a:rPr lang="ru-RU" smtClean="0"/>
              <a:t>05.06.2026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09C07BF-9E05-4D9F-8679-DB4D25AED748}" type="datetimeFigureOut">
              <a:rPr lang="ru-RU" smtClean="0"/>
              <a:t>05.06.2026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smtClean="0"/>
              <a:t>Click to edit Master text styles</a:t>
            </a:r>
          </a:p>
        </p:txBody>
      </p:sp>
      <p:sp>
        <p:nvSpPr>
          <p:cNvPr id="4" name="Date Placeholder 3"/>
          <p:cNvSpPr>
            <a:spLocks noGrp="1"/>
          </p:cNvSpPr>
          <p:nvPr>
            <p:ph type="dt" sz="half" idx="2"/>
          </p:nvPr>
        </p:nvSpPr>
        <p:spPr/>
        <p:txBody>
          <a:bodyPr/>
          <a:lstStyle/>
          <a:p>
            <a:fld id="{D6560A8D-D86B-408E-8B70-E53AB4838BDF}" type="datetimeFigureOut">
              <a:rPr lang="en-US" smtClean="0"/>
              <a:t>6/5/2026</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09C07BF-9E05-4D9F-8679-DB4D25AED748}"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9C07BF-9E05-4D9F-8679-DB4D25AED748}" type="datetimeFigureOut">
              <a:rPr lang="ru-RU" smtClean="0"/>
              <a:t>05.06.2026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6FAC732A-FBD9-473E-BFF4-D63BD367E3AE}" type="slidenum">
              <a:rPr lang="ru-RU" smtClean="0"/>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a:p>
        </p:txBody>
      </p:sp>
      <p:sp>
        <p:nvSpPr>
          <p:cNvPr id="10" name="Полилиния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09C07BF-9E05-4D9F-8679-DB4D25AED748}"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09C07BF-9E05-4D9F-8679-DB4D25AED748}" type="datetimeFigureOut">
              <a:rPr lang="ru-RU" smtClean="0"/>
              <a:t>05.06.2026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C732A-FBD9-473E-BFF4-D63BD367E3AE}" type="slidenum">
              <a:rPr lang="ru-RU" smtClean="0"/>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3"/>
          </p:nvPr>
        </p:nvSpPr>
        <p:spPr/>
        <p:txBody>
          <a:bodyPr/>
          <a:lstStyle/>
          <a:p>
            <a:fld id="{64A89DB6-6394-4D4F-9086-CECD79572A5A}" type="datetimeFigureOut">
              <a:rPr lang="en-US" smtClean="0"/>
              <a:t>6/5/2026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4" name="Content Placeholder 3"/>
          <p:cNvSpPr>
            <a:spLocks noGrp="1"/>
          </p:cNvSpPr>
          <p:nvPr>
            <p:ph sz="half" idx="2"/>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6" name="Content Placeholder 5"/>
          <p:cNvSpPr>
            <a:spLocks noGrp="1"/>
          </p:cNvSpPr>
          <p:nvPr>
            <p:ph sz="quarter" idx="4"/>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5"/>
          </p:nvPr>
        </p:nvSpPr>
        <p:spPr/>
        <p:txBody>
          <a:bodyPr/>
          <a:lstStyle/>
          <a:p>
            <a:fld id="{40070283-D7CF-4E1E-A8C0-B545BD0A2239}" type="datetimeFigureOut">
              <a:rPr lang="en-US" smtClean="0"/>
              <a:t>6/5/2026</a:t>
            </a:fld>
            <a:endParaRPr lang="en-US"/>
          </a:p>
        </p:txBody>
      </p:sp>
      <p:sp>
        <p:nvSpPr>
          <p:cNvPr id="8" name="Footer Placeholder 7"/>
          <p:cNvSpPr>
            <a:spLocks noGrp="1"/>
          </p:cNvSpPr>
          <p:nvPr>
            <p:ph type="ftr" sz="quarter" idx="6"/>
          </p:nvPr>
        </p:nvSpPr>
        <p:spPr/>
        <p:txBody>
          <a:bodyPr/>
          <a:lstStyle/>
          <a:p>
            <a:endParaRPr lang="en-US"/>
          </a:p>
        </p:txBody>
      </p:sp>
      <p:sp>
        <p:nvSpPr>
          <p:cNvPr id="9" name="Slide Number Placeholder 8"/>
          <p:cNvSpPr>
            <a:spLocks noGrp="1"/>
          </p:cNvSpPr>
          <p:nvPr>
            <p:ph type="sldNum" sz="quarter" idx="7"/>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
          </p:nvPr>
        </p:nvSpPr>
        <p:spPr/>
        <p:txBody>
          <a:bodyPr/>
          <a:lstStyle/>
          <a:p>
            <a:fld id="{06E39485-4763-4F41-8E2A-4A1F4BB0497D}" type="datetimeFigureOut">
              <a:rPr lang="en-US" smtClean="0"/>
              <a:t>6/5/2026</a:t>
            </a:fld>
            <a:endParaRPr lang="en-US"/>
          </a:p>
        </p:txBody>
      </p:sp>
      <p:sp>
        <p:nvSpPr>
          <p:cNvPr id="4" name="Footer Placeholder 3"/>
          <p:cNvSpPr>
            <a:spLocks noGrp="1"/>
          </p:cNvSpPr>
          <p:nvPr>
            <p:ph type="ftr" sz="quarter" idx="2"/>
          </p:nvPr>
        </p:nvSpPr>
        <p:spPr/>
        <p:txBody>
          <a:bodyPr/>
          <a:lstStyle/>
          <a:p>
            <a:endParaRPr lang="en-US"/>
          </a:p>
        </p:txBody>
      </p:sp>
      <p:sp>
        <p:nvSpPr>
          <p:cNvPr id="5" name="Slide Number Placeholder 4"/>
          <p:cNvSpPr>
            <a:spLocks noGrp="1"/>
          </p:cNvSpPr>
          <p:nvPr>
            <p:ph type="sldNum" sz="quarter" idx="3"/>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p>
            <a:fld id="{256BB401-CCE4-4E3C-BAE6-CDAE6C7DAE5C}" type="datetimeFigureOut">
              <a:rPr lang="en-US" smtClean="0"/>
              <a:t>6/5/2026</a:t>
            </a:fld>
            <a:endParaRPr lang="en-US"/>
          </a:p>
        </p:txBody>
      </p:sp>
      <p:sp>
        <p:nvSpPr>
          <p:cNvPr id="3" name="Footer Placeholder 2"/>
          <p:cNvSpPr>
            <a:spLocks noGrp="1"/>
          </p:cNvSpPr>
          <p:nvPr>
            <p:ph type="ftr" sz="quarter" idx="1"/>
          </p:nvPr>
        </p:nvSpPr>
        <p:spPr/>
        <p:txBody>
          <a:bodyPr/>
          <a:lstStyle/>
          <a:p>
            <a:endParaRPr lang="en-US"/>
          </a:p>
        </p:txBody>
      </p:sp>
      <p:sp>
        <p:nvSpPr>
          <p:cNvPr id="4" name="Slide Number Placeholder 3"/>
          <p:cNvSpPr>
            <a:spLocks noGrp="1"/>
          </p:cNvSpPr>
          <p:nvPr>
            <p:ph type="sldNum" sz="quarter" idx="2"/>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p:cNvSpPr>
            <a:spLocks noGrp="1"/>
          </p:cNvSpPr>
          <p:nvPr>
            <p:ph type="dt" sz="half" idx="3"/>
          </p:nvPr>
        </p:nvSpPr>
        <p:spPr/>
        <p:txBody>
          <a:bodyPr/>
          <a:lstStyle/>
          <a:p>
            <a:fld id="{A962FB9C-4327-4B20-B8CC-85066CD4073B}" type="datetimeFigureOut">
              <a:rPr lang="en-US" smtClean="0"/>
              <a:t>6/5/2026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p:cNvSpPr>
            <a:spLocks noGrp="1"/>
          </p:cNvSpPr>
          <p:nvPr>
            <p:ph type="dt" sz="half" idx="3"/>
          </p:nvPr>
        </p:nvSpPr>
        <p:spPr/>
        <p:txBody>
          <a:bodyPr/>
          <a:lstStyle/>
          <a:p>
            <a:fld id="{9EDE84F9-488E-4E2F-8A33-DEB149915B22}" type="datetimeFigureOut">
              <a:rPr lang="en-US" smtClean="0"/>
              <a:t>6/5/2026</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t>6/5/2026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6E8C51-0E2F-41F1-8FF1-A9E1895B158E}" type="datetimeFigureOut">
              <a:rPr lang="ru-RU" smtClean="0"/>
              <a:t>05.06.2026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defPPr>
              <a:defRPr lang="ru-RU"/>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56B68D3-AF78-4122-81E9-993634046AF6}" type="slidenum">
              <a:rPr lang="ru-RU" smtClean="0"/>
              <a:t>‹#›</a:t>
            </a:fld>
            <a:endParaRPr lang="ru-RU"/>
          </a:p>
        </p:txBody>
      </p:sp>
    </p:spTree>
    <p:extLst>
      <p:ext uri="{BB962C8B-B14F-4D97-AF65-F5344CB8AC3E}">
        <p14:creationId xmlns:p14="http://schemas.microsoft.com/office/powerpoint/2010/main" val="261869782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defPPr>
              <a:defRPr lang="ru-RU"/>
            </a:defPPr>
            <a:lvl1pPr marL="0" algn="l"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9C07BF-9E05-4D9F-8679-DB4D25AED748}" type="datetimeFigureOut">
              <a:rPr lang="ru-RU" smtClean="0"/>
              <a:t>05.06.2026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defPPr>
              <a:defRPr lang="ru-RU"/>
            </a:defPPr>
            <a:lvl1pPr marL="0" algn="l"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defPPr>
              <a:defRPr lang="ru-RU"/>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AC732A-FBD9-473E-BFF4-D63BD367E3AE}" type="slidenum">
              <a:rPr lang="ru-RU" smtClean="0"/>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kumimoji="0" lang="en-US"/>
            </a:p>
          </p:txBody>
        </p:sp>
        <p:sp>
          <p:nvSpPr>
            <p:cNvPr id="13" name="Полилиния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kumimoji="0" lang="en-US"/>
            </a:p>
          </p:txBody>
        </p:sp>
      </p:grpSp>
    </p:spTree>
  </p:cSld>
  <p:clrMap bg1="lt1" tx1="dk1" bg2="lt2" tx2="dk2" accent1="accent1" accent2="accent2" accent3="accent3" accent4="accent4" accent5="accent5" accent6="accent6" hlink="hlink" folHlink="folHlink"/>
  <p:sldLayoutIdLst>
    <p:sldLayoutId id="2147483672"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27113" y="528810"/>
            <a:ext cx="10686362" cy="5651653"/>
          </a:xfrm>
        </p:spPr>
        <p:style>
          <a:lnRef idx="1">
            <a:schemeClr val="accent6"/>
          </a:lnRef>
          <a:fillRef idx="2">
            <a:schemeClr val="accent6"/>
          </a:fillRef>
          <a:effectRef idx="1">
            <a:schemeClr val="accent6"/>
          </a:effectRef>
          <a:fontRef idx="minor">
            <a:schemeClr val="dk1"/>
          </a:fontRef>
        </p:style>
        <p:txBody>
          <a:bodyPr/>
          <a:lstStyle>
            <a:lvl1pPr>
              <a:defRPr>
                <a:solidFill>
                  <a:srgbClr val="000000"/>
                </a:solidFill>
                <a:latin typeface="Calibri"/>
              </a:defRPr>
            </a:lvl1pPr>
            <a:lvl2pPr>
              <a:defRPr>
                <a:solidFill>
                  <a:srgbClr val="000000"/>
                </a:solidFill>
                <a:latin typeface="Calibri"/>
              </a:defRPr>
            </a:lvl2pPr>
            <a:lvl3pPr>
              <a:defRPr>
                <a:solidFill>
                  <a:srgbClr val="000000"/>
                </a:solidFill>
                <a:latin typeface="Calibri"/>
              </a:defRPr>
            </a:lvl3pPr>
            <a:lvl4pPr>
              <a:defRPr>
                <a:solidFill>
                  <a:srgbClr val="000000"/>
                </a:solidFill>
                <a:latin typeface="Calibri"/>
              </a:defRPr>
            </a:lvl4pPr>
            <a:lvl5pPr>
              <a:defRPr>
                <a:solidFill>
                  <a:srgbClr val="000000"/>
                </a:solidFill>
                <a:latin typeface="Calibri"/>
              </a:defRPr>
            </a:lvl5pPr>
            <a:lvl6pPr>
              <a:defRPr>
                <a:solidFill>
                  <a:srgbClr val="000000"/>
                </a:solidFill>
                <a:latin typeface="Calibri"/>
              </a:defRPr>
            </a:lvl6pPr>
            <a:lvl7pPr>
              <a:defRPr>
                <a:solidFill>
                  <a:srgbClr val="000000"/>
                </a:solidFill>
                <a:latin typeface="Calibri"/>
              </a:defRPr>
            </a:lvl7pPr>
            <a:lvl8pPr>
              <a:defRPr>
                <a:solidFill>
                  <a:srgbClr val="000000"/>
                </a:solidFill>
                <a:latin typeface="Calibri"/>
              </a:defRPr>
            </a:lvl8pPr>
            <a:lvl9pPr>
              <a:defRPr>
                <a:solidFill>
                  <a:srgbClr val="000000"/>
                </a:solidFill>
                <a:latin typeface="Calibri"/>
              </a:defRPr>
            </a:lvl9pPr>
          </a:lstStyle>
          <a:p>
            <a:endParaRPr lang="uz-Cyrl-UZ" b="1" smtClean="0"/>
          </a:p>
          <a:p>
            <a:endParaRPr lang="uz-Cyrl-UZ" b="1" smtClean="0"/>
          </a:p>
          <a:p>
            <a:endParaRPr lang="uz-Cyrl-UZ" b="1"/>
          </a:p>
          <a:p>
            <a:endParaRPr lang="uz-Cyrl-UZ" b="1" smtClean="0"/>
          </a:p>
          <a:p>
            <a:r>
              <a:rPr lang="uz-Cyrl-UZ" sz="4800" b="1" smtClean="0">
                <a:latin typeface="Cambria" panose="02040503050406030204" pitchFamily="18" charset="0"/>
                <a:ea typeface="Cambria" panose="02040503050406030204" pitchFamily="18" charset="0"/>
              </a:rPr>
              <a:t>MUMTOZ </a:t>
            </a:r>
            <a:r>
              <a:rPr lang="uz-Cyrl-UZ" sz="4800" b="1">
                <a:latin typeface="Cambria" panose="02040503050406030204" pitchFamily="18" charset="0"/>
                <a:ea typeface="Cambria" panose="02040503050406030204" pitchFamily="18" charset="0"/>
              </a:rPr>
              <a:t>POETIKA</a:t>
            </a:r>
            <a:r>
              <a:rPr lang="en-US" sz="4800" b="1">
                <a:latin typeface="Cambria" panose="02040503050406030204" pitchFamily="18" charset="0"/>
                <a:ea typeface="Cambria" panose="02040503050406030204" pitchFamily="18" charset="0"/>
              </a:rPr>
              <a:t> VA TASAVVUF ASOSLARI</a:t>
            </a:r>
            <a:endParaRPr lang="ru-RU" sz="480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7891012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857250"/>
          <a:ext cx="8229600" cy="5467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8229600" cy="5467368"/>
          </a:xfrm>
        </p:spPr>
        <p:txBody>
          <a:bodyPr numCol="1">
            <a:normAutofit/>
          </a:bodyPr>
          <a:lstStyle/>
          <a:p>
            <a:pPr marL="0" indent="0" algn="ctr">
              <a:buNone/>
            </a:pPr>
            <a:r>
              <a:rPr lang="en-US" sz="3600" b="1" err="1" smtClean="0"/>
              <a:t>Turkiy poetikaga doir ilk manba: </a:t>
            </a:r>
            <a:r>
              <a:rPr lang="en-US" sz="3600" b="1" smtClean="0">
                <a:solidFill>
                  <a:srgbClr val="00B050"/>
                </a:solidFill>
              </a:rPr>
              <a:t>“Funun ul-balog’a” da  </a:t>
            </a:r>
            <a:r>
              <a:rPr lang="en-US" sz="3600" b="1" smtClean="0">
                <a:solidFill>
                  <a:srgbClr val="C00000"/>
                </a:solidFill>
              </a:rPr>
              <a:t>10 </a:t>
            </a:r>
            <a:r>
              <a:rPr lang="en-US" sz="3600" b="1" err="1" smtClean="0">
                <a:solidFill>
                  <a:srgbClr val="00B050"/>
                </a:solidFill>
              </a:rPr>
              <a:t>ta she’r nav’i keltiriladi:</a:t>
            </a:r>
          </a:p>
          <a:p>
            <a:pPr marL="742950" indent="-742950" algn="just">
              <a:buNone/>
            </a:pPr>
            <a:r>
              <a:rPr lang="en-US" sz="3600" b="1" smtClean="0"/>
              <a:t>1.Qasida 		6. Tarji’</a:t>
            </a:r>
          </a:p>
          <a:p>
            <a:pPr marL="742950" indent="-742950" algn="just">
              <a:buNone/>
            </a:pPr>
            <a:r>
              <a:rPr lang="en-US" sz="3600" b="1" smtClean="0"/>
              <a:t>2. G’azal			7. Musammat</a:t>
            </a:r>
          </a:p>
          <a:p>
            <a:pPr marL="742950" indent="-742950" algn="just">
              <a:buNone/>
            </a:pPr>
            <a:r>
              <a:rPr lang="en-US" sz="3600" b="1" smtClean="0"/>
              <a:t>3. Qit’a			8. Mustazod</a:t>
            </a:r>
          </a:p>
          <a:p>
            <a:pPr marL="742950" indent="-742950" algn="just">
              <a:buNone/>
            </a:pPr>
            <a:r>
              <a:rPr lang="en-US" sz="3600" b="1" smtClean="0"/>
              <a:t>4. Ruboiy		9. Mutatavval</a:t>
            </a:r>
          </a:p>
          <a:p>
            <a:pPr marL="742950" indent="-742950" algn="just">
              <a:buNone/>
            </a:pPr>
            <a:r>
              <a:rPr lang="en-US" sz="3600" b="1" smtClean="0"/>
              <a:t>5. Masnaviy		10. Fard</a:t>
            </a:r>
          </a:p>
          <a:p>
            <a:pPr lvl="1" algn="ctr">
              <a:buNone/>
            </a:pPr>
            <a:endParaRPr lang="en-US" sz="3400" b="1" smtClean="0">
              <a:solidFill>
                <a:srgbClr val="00B050"/>
              </a:solidFill>
            </a:endParaRPr>
          </a:p>
          <a:p>
            <a:pPr algn="ctr"/>
            <a:endParaRPr lang="en-US" sz="3600" b="1" smtClean="0">
              <a:solidFill>
                <a:srgbClr val="00B050"/>
              </a:solidFill>
            </a:endParaRPr>
          </a:p>
        </p:txBody>
      </p:sp>
    </p:spTree>
  </p:cSld>
  <p:clrMapOvr>
    <a:masterClrMapping/>
  </p:clrMapOvr>
  <p:transition>
    <p:cover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err="1" smtClean="0">
                <a:solidFill>
                  <a:srgbClr val="FF0000"/>
                </a:solidFill>
                <a:latin typeface="Times New Roman" pitchFamily="18" charset="0"/>
                <a:cs typeface="Times New Roman" panose="02020603050405020304" pitchFamily="18" charset="0"/>
              </a:rPr>
              <a:t>Mumtoz she’r shakllarining tuzilishi</a:t>
            </a:r>
            <a:endParaRPr lang="ru-RU" b="1">
              <a:solidFill>
                <a:srgbClr val="FF0000"/>
              </a:solidFill>
              <a:latin typeface="Times New Roman" pitchFamily="18" charset="0"/>
              <a:cs typeface="Times New Roman" panose="02020603050405020304"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059497182"/>
              </p:ext>
            </p:extLst>
          </p:nvPr>
        </p:nvGraphicFramePr>
        <p:xfrm>
          <a:off x="428596" y="2000240"/>
          <a:ext cx="8229600"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5400" b="1" err="1" smtClean="0">
                <a:solidFill>
                  <a:srgbClr val="FF0000"/>
                </a:solidFill>
              </a:rPr>
              <a:t>Baytga asoslangan she’r shakllari:</a:t>
            </a:r>
            <a:endParaRPr lang="ru-RU" sz="5400" b="1">
              <a:solidFill>
                <a:srgbClr val="FF0000"/>
              </a:solidFill>
            </a:endParaRPr>
          </a:p>
        </p:txBody>
      </p:sp>
      <p:sp>
        <p:nvSpPr>
          <p:cNvPr id="3" name="Содержимое 2"/>
          <p:cNvSpPr>
            <a:spLocks noGrp="1"/>
          </p:cNvSpPr>
          <p:nvPr>
            <p:ph idx="1"/>
          </p:nvPr>
        </p:nvSpPr>
        <p:spPr/>
        <p:txBody>
          <a:bodyPr>
            <a:normAutofit/>
          </a:bodyPr>
          <a:lstStyle/>
          <a:p>
            <a:pPr>
              <a:buFont typeface="Arial" pitchFamily="34" charset="0"/>
              <a:buChar char="•"/>
            </a:pPr>
            <a:r>
              <a:rPr lang="en-US" sz="4800" b="1" err="1" smtClean="0"/>
              <a:t>G‘azal                  Fard</a:t>
            </a:r>
            <a:endParaRPr lang="en-US" sz="4800" b="1" smtClean="0"/>
          </a:p>
          <a:p>
            <a:r>
              <a:rPr lang="en-US" sz="4800" b="1" err="1" smtClean="0"/>
              <a:t>Qasida                Muammo</a:t>
            </a:r>
            <a:endParaRPr lang="en-US" sz="4800" b="1" smtClean="0"/>
          </a:p>
          <a:p>
            <a:r>
              <a:rPr lang="en-US" sz="4800" b="1" err="1" smtClean="0"/>
              <a:t>Mustazod           Lug’z </a:t>
            </a:r>
            <a:endParaRPr lang="uz-Cyrl-UZ" sz="4800" b="1" smtClean="0"/>
          </a:p>
          <a:p>
            <a:r>
              <a:rPr lang="uz-Cyrl-UZ" sz="4800" b="1" smtClean="0"/>
              <a:t> </a:t>
            </a:r>
            <a:r>
              <a:rPr lang="en-US" sz="4800" b="1" err="1" smtClean="0"/>
              <a:t>Ruboiy                Ta’rix</a:t>
            </a:r>
            <a:endParaRPr lang="en-US" sz="4800" b="1" smtClean="0"/>
          </a:p>
          <a:p>
            <a:r>
              <a:rPr lang="en-US" sz="4800" b="1" smtClean="0"/>
              <a:t> Tuyuq                     </a:t>
            </a:r>
          </a:p>
          <a:p>
            <a:pPr>
              <a:buNone/>
            </a:pPr>
            <a:endParaRPr lang="en-US" smtClean="0"/>
          </a:p>
        </p:txBody>
      </p:sp>
    </p:spTree>
  </p:cSld>
  <p:clrMapOvr>
    <a:masterClrMapping/>
  </p:clrMapOvr>
  <p:transition>
    <p:strips dir="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6000" b="1" err="1" smtClean="0">
                <a:latin typeface="Times New Roman" pitchFamily="18" charset="0"/>
                <a:cs typeface="Times New Roman" panose="02020603050405020304" pitchFamily="18" charset="0"/>
              </a:rPr>
              <a:t>G’azal</a:t>
            </a:r>
            <a:endParaRPr lang="ru-RU" sz="6000" b="1">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lstStyle/>
          <a:p>
            <a:pPr marL="0" indent="0" algn="just">
              <a:buNone/>
            </a:pPr>
            <a:r>
              <a:rPr lang="en-US" sz="2800" smtClean="0">
                <a:latin typeface="Times New Roman" pitchFamily="18" charset="0"/>
                <a:cs typeface="Times New Roman" panose="02020603050405020304" pitchFamily="18" charset="0"/>
              </a:rPr>
              <a:t>	(ar.) – </a:t>
            </a:r>
            <a:r>
              <a:rPr lang="en-US" sz="2800" b="1" err="1" smtClean="0">
                <a:latin typeface="Times New Roman" pitchFamily="18" charset="0"/>
                <a:cs typeface="Times New Roman" panose="02020603050405020304" pitchFamily="18" charset="0"/>
              </a:rPr>
              <a:t>oshiqona so‘z, ishq izhor qilish, ayollarni madh etish</a:t>
            </a:r>
            <a:r>
              <a:rPr lang="en-US" sz="2800" smtClean="0">
                <a:latin typeface="Times New Roman" pitchFamily="18" charset="0"/>
                <a:cs typeface="Times New Roman" panose="02020603050405020304" pitchFamily="18" charset="0"/>
              </a:rPr>
              <a:t> ma’nolarini bildirib, Sharq mumtoz she’riyatida keng tarqalgan lirik janr hisoblanadi. G‘azal  3 baytdan 19 (21) baytgacha hajmda bo‘ladi va </a:t>
            </a:r>
            <a:r>
              <a:rPr lang="en-US" sz="2800" i="1" smtClean="0">
                <a:latin typeface="Times New Roman" pitchFamily="18" charset="0"/>
                <a:cs typeface="Times New Roman" panose="02020603050405020304" pitchFamily="18" charset="0"/>
              </a:rPr>
              <a:t>a-a, b-a, d-a, e-a</a:t>
            </a:r>
            <a:r>
              <a:rPr lang="en-US" sz="2800" smtClean="0">
                <a:latin typeface="Times New Roman" pitchFamily="18" charset="0"/>
                <a:cs typeface="Times New Roman" panose="02020603050405020304" pitchFamily="18" charset="0"/>
              </a:rPr>
              <a:t>…  tarzida  qofiyalanadi. Turkiy adabiyotda  5-10 baytli g‘azallar ko‘p uchraydi.  Adabiyotshunoslikda g‘azal janri haqida ilk ma’lumot Shams Qays Roziyning “Al-mo‘jam” asarida (13-a.) keltirilgan.  </a:t>
            </a:r>
            <a:endParaRPr lang="ru-RU" sz="2800" smtClean="0">
              <a:latin typeface="Times New Roman" pitchFamily="18" charset="0"/>
              <a:cs typeface="Times New Roman" panose="02020603050405020304" pitchFamily="18" charset="0"/>
            </a:endParaRPr>
          </a:p>
          <a:p>
            <a:endParaRPr lang="ru-RU"/>
          </a:p>
        </p:txBody>
      </p:sp>
    </p:spTree>
  </p:cSld>
  <p:clrMapOvr>
    <a:masterClrMapping/>
  </p:clrMapOvr>
  <p:transition>
    <p:wheel spokes="3"/>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780696"/>
          </a:xfrm>
        </p:spPr>
        <p:txBody>
          <a:bodyPr>
            <a:normAutofit fontScale="90000"/>
          </a:bodyPr>
          <a:lstStyle/>
          <a:p>
            <a:pPr algn="ctr"/>
            <a:r>
              <a:rPr lang="en-US" sz="6000" b="1" err="1" smtClean="0">
                <a:latin typeface="Times New Roman" pitchFamily="18" charset="0"/>
                <a:cs typeface="Times New Roman" panose="02020603050405020304" pitchFamily="18" charset="0"/>
              </a:rPr>
              <a:t>G’azal turlari:</a:t>
            </a:r>
            <a:endParaRPr lang="ru-RU" sz="6000" b="1">
              <a:latin typeface="Times New Roman" pitchFamily="18" charset="0"/>
              <a:cs typeface="Times New Roman" panose="02020603050405020304" pitchFamily="18" charset="0"/>
            </a:endParaRPr>
          </a:p>
        </p:txBody>
      </p:sp>
      <p:sp>
        <p:nvSpPr>
          <p:cNvPr id="3" name="Содержимое 2"/>
          <p:cNvSpPr>
            <a:spLocks noGrp="1"/>
          </p:cNvSpPr>
          <p:nvPr>
            <p:ph idx="1"/>
          </p:nvPr>
        </p:nvSpPr>
        <p:spPr>
          <a:xfrm>
            <a:off x="457200" y="1484784"/>
            <a:ext cx="8507288" cy="5373216"/>
          </a:xfrm>
        </p:spPr>
        <p:txBody>
          <a:bodyPr>
            <a:normAutofit fontScale="85000" lnSpcReduction="20000"/>
          </a:bodyPr>
          <a:lstStyle/>
          <a:p>
            <a:pPr lvl="0">
              <a:buNone/>
            </a:pPr>
            <a:r>
              <a:rPr lang="en-US" b="1" i="1" smtClean="0">
                <a:latin typeface="Times New Roman" pitchFamily="18" charset="0"/>
                <a:cs typeface="Times New Roman" panose="02020603050405020304" pitchFamily="18" charset="0"/>
              </a:rPr>
              <a:t>1.Oddiy</a:t>
            </a:r>
            <a:r>
              <a:rPr lang="en-US" b="1" smtClean="0">
                <a:latin typeface="Times New Roman" pitchFamily="18" charset="0"/>
                <a:cs typeface="Times New Roman" panose="02020603050405020304" pitchFamily="18" charset="0"/>
              </a:rPr>
              <a:t> yoki </a:t>
            </a:r>
            <a:r>
              <a:rPr lang="en-US" b="1" i="1" err="1" smtClean="0">
                <a:latin typeface="Times New Roman" pitchFamily="18" charset="0"/>
                <a:cs typeface="Times New Roman" panose="02020603050405020304" pitchFamily="18" charset="0"/>
              </a:rPr>
              <a:t>odatiy</a:t>
            </a:r>
            <a:r>
              <a:rPr lang="en-US" b="1" smtClean="0">
                <a:latin typeface="Times New Roman" pitchFamily="18" charset="0"/>
                <a:cs typeface="Times New Roman" panose="02020603050405020304" pitchFamily="18" charset="0"/>
              </a:rPr>
              <a:t> </a:t>
            </a:r>
            <a:r>
              <a:rPr lang="en-US" b="1" i="1" err="1" smtClean="0">
                <a:latin typeface="Times New Roman" pitchFamily="18" charset="0"/>
                <a:cs typeface="Times New Roman" panose="02020603050405020304" pitchFamily="18" charset="0"/>
              </a:rPr>
              <a:t>g’azal</a:t>
            </a:r>
            <a:r>
              <a:rPr lang="en-US" b="1" smtClean="0">
                <a:latin typeface="Times New Roman" pitchFamily="18" charset="0"/>
                <a:cs typeface="Times New Roman" panose="02020603050405020304" pitchFamily="18" charset="0"/>
              </a:rPr>
              <a:t> (qofiyalanishi: </a:t>
            </a:r>
            <a:r>
              <a:rPr lang="en-US" b="1" i="1" smtClean="0">
                <a:latin typeface="Times New Roman" pitchFamily="18" charset="0"/>
                <a:cs typeface="Times New Roman" panose="02020603050405020304" pitchFamily="18" charset="0"/>
              </a:rPr>
              <a:t>a-a, b-a, d-a, e-a</a:t>
            </a:r>
            <a:r>
              <a:rPr lang="en-US" b="1" smtClean="0">
                <a:latin typeface="Times New Roman" pitchFamily="18" charset="0"/>
                <a:cs typeface="Times New Roman" panose="02020603050405020304" pitchFamily="18" charset="0"/>
              </a:rPr>
              <a:t>…)</a:t>
            </a:r>
            <a:endParaRPr lang="ru-RU" b="1" smtClean="0">
              <a:latin typeface="Times New Roman" pitchFamily="18" charset="0"/>
              <a:cs typeface="Times New Roman" panose="02020603050405020304" pitchFamily="18" charset="0"/>
            </a:endParaRPr>
          </a:p>
          <a:p>
            <a:pPr lvl="0">
              <a:buNone/>
            </a:pPr>
            <a:r>
              <a:rPr lang="en-US" b="1" i="1" smtClean="0">
                <a:latin typeface="Times New Roman" pitchFamily="18" charset="0"/>
                <a:cs typeface="Times New Roman" panose="02020603050405020304" pitchFamily="18" charset="0"/>
              </a:rPr>
              <a:t>2. G‘azali husni matla’</a:t>
            </a:r>
            <a:r>
              <a:rPr lang="en-US" b="1" smtClean="0">
                <a:latin typeface="Times New Roman" pitchFamily="18" charset="0"/>
                <a:cs typeface="Times New Roman" panose="02020603050405020304" pitchFamily="18" charset="0"/>
              </a:rPr>
              <a:t> (qofiyalanishi: </a:t>
            </a:r>
            <a:r>
              <a:rPr lang="en-US" b="1" i="1" smtClean="0">
                <a:latin typeface="Times New Roman" pitchFamily="18" charset="0"/>
                <a:cs typeface="Times New Roman" panose="02020603050405020304" pitchFamily="18" charset="0"/>
              </a:rPr>
              <a:t>a-a, a-a, b-a, d-a</a:t>
            </a:r>
            <a:r>
              <a:rPr lang="en-US" b="1" smtClean="0">
                <a:latin typeface="Times New Roman" pitchFamily="18" charset="0"/>
                <a:cs typeface="Times New Roman" panose="02020603050405020304" pitchFamily="18" charset="0"/>
              </a:rPr>
              <a:t>…) </a:t>
            </a:r>
            <a:endParaRPr lang="ru-RU" b="1" smtClean="0">
              <a:latin typeface="Times New Roman" pitchFamily="18" charset="0"/>
              <a:cs typeface="Times New Roman" panose="02020603050405020304" pitchFamily="18" charset="0"/>
            </a:endParaRPr>
          </a:p>
          <a:p>
            <a:pPr lvl="0">
              <a:buNone/>
            </a:pPr>
            <a:r>
              <a:rPr lang="en-US" b="1" i="1" smtClean="0">
                <a:latin typeface="Times New Roman" pitchFamily="18" charset="0"/>
                <a:cs typeface="Times New Roman" panose="02020603050405020304" pitchFamily="18" charset="0"/>
              </a:rPr>
              <a:t>3. G‘azali qit’a</a:t>
            </a:r>
            <a:r>
              <a:rPr lang="en-US" b="1" smtClean="0">
                <a:latin typeface="Times New Roman" pitchFamily="18" charset="0"/>
                <a:cs typeface="Times New Roman" panose="02020603050405020304" pitchFamily="18" charset="0"/>
              </a:rPr>
              <a:t> (qofiyalanishi: </a:t>
            </a:r>
            <a:r>
              <a:rPr lang="en-US" b="1" i="1" smtClean="0">
                <a:latin typeface="Times New Roman" pitchFamily="18" charset="0"/>
                <a:cs typeface="Times New Roman" panose="02020603050405020304" pitchFamily="18" charset="0"/>
              </a:rPr>
              <a:t>b-a, d-a, e-a</a:t>
            </a:r>
            <a:r>
              <a:rPr lang="en-US" b="1" smtClean="0">
                <a:latin typeface="Times New Roman" pitchFamily="18" charset="0"/>
                <a:cs typeface="Times New Roman" panose="02020603050405020304" pitchFamily="18" charset="0"/>
              </a:rPr>
              <a:t>…) – Almaiy, Hamza, Sobir Abdulla</a:t>
            </a:r>
            <a:endParaRPr lang="ru-RU" b="1" smtClean="0">
              <a:latin typeface="Times New Roman" pitchFamily="18" charset="0"/>
              <a:cs typeface="Times New Roman" panose="02020603050405020304" pitchFamily="18" charset="0"/>
            </a:endParaRPr>
          </a:p>
          <a:p>
            <a:pPr lvl="0">
              <a:buNone/>
            </a:pPr>
            <a:r>
              <a:rPr lang="en-US" b="1" i="1" smtClean="0">
                <a:latin typeface="Times New Roman" pitchFamily="18" charset="0"/>
                <a:cs typeface="Times New Roman" panose="02020603050405020304" pitchFamily="18" charset="0"/>
              </a:rPr>
              <a:t>4. G’azali musajja’</a:t>
            </a:r>
            <a:r>
              <a:rPr lang="en-US" b="1" smtClean="0">
                <a:latin typeface="Times New Roman" pitchFamily="18" charset="0"/>
                <a:cs typeface="Times New Roman" panose="02020603050405020304" pitchFamily="18" charset="0"/>
              </a:rPr>
              <a:t> (ikkinchi baytdan boshlab ichki qofiya qo‘llaniladigan) – Navoiy, Bobur</a:t>
            </a:r>
            <a:endParaRPr lang="ru-RU" b="1" smtClean="0">
              <a:latin typeface="Times New Roman" pitchFamily="18" charset="0"/>
              <a:cs typeface="Times New Roman" panose="02020603050405020304" pitchFamily="18" charset="0"/>
            </a:endParaRPr>
          </a:p>
          <a:p>
            <a:pPr lvl="0">
              <a:buNone/>
            </a:pPr>
            <a:r>
              <a:rPr lang="en-US" b="1" i="1" smtClean="0">
                <a:latin typeface="Times New Roman" pitchFamily="18" charset="0"/>
                <a:cs typeface="Times New Roman" panose="02020603050405020304" pitchFamily="18" charset="0"/>
              </a:rPr>
              <a:t>5. G‘azali</a:t>
            </a:r>
            <a:r>
              <a:rPr lang="en-US" b="1" smtClean="0">
                <a:latin typeface="Times New Roman" pitchFamily="18" charset="0"/>
                <a:cs typeface="Times New Roman" panose="02020603050405020304" pitchFamily="18" charset="0"/>
              </a:rPr>
              <a:t> </a:t>
            </a:r>
            <a:r>
              <a:rPr lang="en-US" b="1" i="1" err="1" smtClean="0">
                <a:latin typeface="Times New Roman" pitchFamily="18" charset="0"/>
                <a:cs typeface="Times New Roman" panose="02020603050405020304" pitchFamily="18" charset="0"/>
              </a:rPr>
              <a:t>mulamma’</a:t>
            </a:r>
            <a:r>
              <a:rPr lang="en-US" b="1" smtClean="0">
                <a:latin typeface="Times New Roman" pitchFamily="18" charset="0"/>
                <a:cs typeface="Times New Roman" panose="02020603050405020304" pitchFamily="18" charset="0"/>
              </a:rPr>
              <a:t> (misralari ikki va undan ortiq tilda bitiladigan) – Navoiy, Mashrab</a:t>
            </a:r>
            <a:endParaRPr lang="ru-RU" b="1" smtClean="0">
              <a:latin typeface="Times New Roman" pitchFamily="18" charset="0"/>
              <a:cs typeface="Times New Roman" panose="02020603050405020304" pitchFamily="18" charset="0"/>
            </a:endParaRPr>
          </a:p>
          <a:p>
            <a:pPr lvl="0">
              <a:buNone/>
            </a:pPr>
            <a:r>
              <a:rPr lang="en-US" b="1" i="1" smtClean="0">
                <a:latin typeface="Times New Roman" pitchFamily="18" charset="0"/>
                <a:cs typeface="Times New Roman" panose="02020603050405020304" pitchFamily="18" charset="0"/>
              </a:rPr>
              <a:t>6. G‘azali</a:t>
            </a:r>
            <a:r>
              <a:rPr lang="en-US" b="1" smtClean="0">
                <a:latin typeface="Times New Roman" pitchFamily="18" charset="0"/>
                <a:cs typeface="Times New Roman" panose="02020603050405020304" pitchFamily="18" charset="0"/>
              </a:rPr>
              <a:t> </a:t>
            </a:r>
            <a:r>
              <a:rPr lang="en-US" b="1" i="1" err="1" smtClean="0">
                <a:latin typeface="Times New Roman" pitchFamily="18" charset="0"/>
                <a:cs typeface="Times New Roman" panose="02020603050405020304" pitchFamily="18" charset="0"/>
              </a:rPr>
              <a:t>muvashshah</a:t>
            </a:r>
            <a:r>
              <a:rPr lang="en-US" b="1" smtClean="0">
                <a:latin typeface="Times New Roman" pitchFamily="18" charset="0"/>
                <a:cs typeface="Times New Roman" panose="02020603050405020304" pitchFamily="18" charset="0"/>
              </a:rPr>
              <a:t> (bayt yoki misralarining bosh harflaridan muayyan ism yoki so‘z kelib chiqadigan) – Munis, Ogahiy, Uvaysiy, Nodira, Muqimiy</a:t>
            </a:r>
            <a:endParaRPr lang="ru-RU" b="1" smtClean="0">
              <a:latin typeface="Times New Roman" pitchFamily="18" charset="0"/>
              <a:cs typeface="Times New Roman" panose="02020603050405020304" pitchFamily="18" charset="0"/>
            </a:endParaRPr>
          </a:p>
          <a:p>
            <a:pPr lvl="0">
              <a:buNone/>
            </a:pPr>
            <a:r>
              <a:rPr lang="en-US" b="1" i="1" smtClean="0">
                <a:latin typeface="Times New Roman" pitchFamily="18" charset="0"/>
                <a:cs typeface="Times New Roman" panose="02020603050405020304" pitchFamily="18" charset="0"/>
              </a:rPr>
              <a:t>7. G‘azali</a:t>
            </a:r>
            <a:r>
              <a:rPr lang="en-US" b="1" smtClean="0">
                <a:latin typeface="Times New Roman" pitchFamily="18" charset="0"/>
                <a:cs typeface="Times New Roman" panose="02020603050405020304" pitchFamily="18" charset="0"/>
              </a:rPr>
              <a:t> </a:t>
            </a:r>
            <a:r>
              <a:rPr lang="en-US" b="1" i="1" err="1" smtClean="0">
                <a:latin typeface="Times New Roman" pitchFamily="18" charset="0"/>
                <a:cs typeface="Times New Roman" panose="02020603050405020304" pitchFamily="18" charset="0"/>
              </a:rPr>
              <a:t>mushoira</a:t>
            </a:r>
            <a:r>
              <a:rPr lang="en-US" b="1" smtClean="0">
                <a:latin typeface="Times New Roman" pitchFamily="18" charset="0"/>
                <a:cs typeface="Times New Roman" panose="02020603050405020304" pitchFamily="18" charset="0"/>
              </a:rPr>
              <a:t> (ikki yoki undan ortiq shoirning badiha yo‘li bilan g’azal aytishiga asoslangan) – Fazliy va Mahzuna</a:t>
            </a:r>
            <a:endParaRPr lang="ru-RU" b="1" smtClean="0">
              <a:latin typeface="Times New Roman" pitchFamily="18" charset="0"/>
              <a:cs typeface="Times New Roman" panose="02020603050405020304" pitchFamily="18" charset="0"/>
            </a:endParaRPr>
          </a:p>
          <a:p>
            <a:pPr lvl="0">
              <a:buNone/>
            </a:pPr>
            <a:r>
              <a:rPr lang="en-US" b="1" i="1" smtClean="0">
                <a:latin typeface="Times New Roman" pitchFamily="18" charset="0"/>
                <a:cs typeface="Times New Roman" panose="02020603050405020304" pitchFamily="18" charset="0"/>
              </a:rPr>
              <a:t>8. G‘azali</a:t>
            </a:r>
            <a:r>
              <a:rPr lang="en-US" b="1" smtClean="0">
                <a:latin typeface="Times New Roman" pitchFamily="18" charset="0"/>
                <a:cs typeface="Times New Roman" panose="02020603050405020304" pitchFamily="18" charset="0"/>
              </a:rPr>
              <a:t> </a:t>
            </a:r>
            <a:r>
              <a:rPr lang="en-US" b="1" i="1" err="1" smtClean="0">
                <a:latin typeface="Times New Roman" pitchFamily="18" charset="0"/>
                <a:cs typeface="Times New Roman" panose="02020603050405020304" pitchFamily="18" charset="0"/>
              </a:rPr>
              <a:t>zulqofiyatayn</a:t>
            </a:r>
            <a:r>
              <a:rPr lang="en-US" b="1" smtClean="0">
                <a:latin typeface="Times New Roman" pitchFamily="18" charset="0"/>
                <a:cs typeface="Times New Roman" panose="02020603050405020304" pitchFamily="18" charset="0"/>
              </a:rPr>
              <a:t> (zulqofiyatayn san’ati – ikki qofiyalilikka asoslangan)</a:t>
            </a:r>
            <a:endParaRPr lang="ru-RU" b="1" smtClean="0">
              <a:latin typeface="Times New Roman" pitchFamily="18" charset="0"/>
              <a:cs typeface="Times New Roman" panose="02020603050405020304" pitchFamily="18" charset="0"/>
            </a:endParaRPr>
          </a:p>
          <a:p>
            <a:pPr lvl="0">
              <a:buNone/>
            </a:pPr>
            <a:r>
              <a:rPr lang="en-US" b="1" i="1" smtClean="0">
                <a:latin typeface="Times New Roman" pitchFamily="18" charset="0"/>
                <a:cs typeface="Times New Roman" panose="02020603050405020304" pitchFamily="18" charset="0"/>
              </a:rPr>
              <a:t>9. G‘azali zebqofiya</a:t>
            </a:r>
            <a:r>
              <a:rPr lang="en-US" b="1" smtClean="0">
                <a:latin typeface="Times New Roman" pitchFamily="18" charset="0"/>
                <a:cs typeface="Times New Roman" panose="02020603050405020304" pitchFamily="18" charset="0"/>
              </a:rPr>
              <a:t> (qofiyalanishi: </a:t>
            </a:r>
            <a:r>
              <a:rPr lang="en-US" b="1" i="1" smtClean="0">
                <a:latin typeface="Times New Roman" pitchFamily="18" charset="0"/>
                <a:cs typeface="Times New Roman" panose="02020603050405020304" pitchFamily="18" charset="0"/>
              </a:rPr>
              <a:t>a-a, a-a, a-a, a-a</a:t>
            </a:r>
            <a:r>
              <a:rPr lang="en-US" b="1" smtClean="0">
                <a:latin typeface="Times New Roman" pitchFamily="18" charset="0"/>
                <a:cs typeface="Times New Roman" panose="02020603050405020304" pitchFamily="18" charset="0"/>
              </a:rPr>
              <a:t>…) – Sayfi Saroyi</a:t>
            </a:r>
          </a:p>
          <a:p>
            <a:pPr lvl="0">
              <a:buNone/>
            </a:pPr>
            <a:r>
              <a:rPr lang="en-US" b="1" smtClean="0">
                <a:latin typeface="Times New Roman" pitchFamily="18" charset="0"/>
                <a:cs typeface="Times New Roman" panose="02020603050405020304" pitchFamily="18" charset="0"/>
              </a:rPr>
              <a:t>10. </a:t>
            </a:r>
            <a:r>
              <a:rPr lang="en-US" b="1" i="1" err="1">
                <a:latin typeface="Times New Roman" pitchFamily="18" charset="0"/>
                <a:cs typeface="Times New Roman" panose="02020603050405020304" pitchFamily="18" charset="0"/>
              </a:rPr>
              <a:t>G‘azali zulradifayn </a:t>
            </a:r>
            <a:r>
              <a:rPr lang="en-US" b="1">
                <a:latin typeface="Times New Roman" pitchFamily="18" charset="0"/>
                <a:cs typeface="Times New Roman" panose="02020603050405020304" pitchFamily="18" charset="0"/>
              </a:rPr>
              <a:t>(ikki radifga asoslangan)</a:t>
            </a:r>
            <a:r>
              <a:rPr lang="en-US">
                <a:latin typeface="Times New Roman" pitchFamily="18" charset="0"/>
                <a:cs typeface="Times New Roman" panose="02020603050405020304" pitchFamily="18" charset="0"/>
              </a:rPr>
              <a:t> –  </a:t>
            </a:r>
            <a:r>
              <a:rPr lang="en-US" b="1" err="1">
                <a:latin typeface="Times New Roman" pitchFamily="18" charset="0"/>
                <a:cs typeface="Times New Roman" panose="02020603050405020304" pitchFamily="18" charset="0"/>
              </a:rPr>
              <a:t>Alisher Navoiy</a:t>
            </a:r>
            <a:endParaRPr lang="en-US" b="1" smtClean="0">
              <a:latin typeface="Times New Roman" pitchFamily="18" charset="0"/>
              <a:cs typeface="Times New Roman" panose="02020603050405020304" pitchFamily="18" charset="0"/>
            </a:endParaRPr>
          </a:p>
          <a:p>
            <a:pPr lvl="0">
              <a:buNone/>
            </a:pPr>
            <a:endParaRPr lang="ru-RU" b="1" smtClean="0">
              <a:latin typeface="Times New Roman" pitchFamily="18" charset="0"/>
              <a:cs typeface="Times New Roman" panose="02020603050405020304" pitchFamily="18" charset="0"/>
            </a:endParaRPr>
          </a:p>
          <a:p>
            <a:endParaRPr lang="ru-RU" b="1"/>
          </a:p>
        </p:txBody>
      </p:sp>
    </p:spTree>
  </p:cSld>
  <p:clrMapOvr>
    <a:masterClrMapping/>
  </p:clrMapOvr>
  <p:transition>
    <p:whee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6000" b="1" err="1" smtClean="0">
                <a:latin typeface="Times New Roman" pitchFamily="18" charset="0"/>
                <a:cs typeface="Times New Roman" panose="02020603050405020304" pitchFamily="18" charset="0"/>
              </a:rPr>
              <a:t>Oddiy g’azal </a:t>
            </a:r>
            <a:endParaRPr lang="ru-RU" sz="6000" b="1">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normAutofit/>
          </a:bodyPr>
          <a:lstStyle/>
          <a:p>
            <a:pPr>
              <a:buNone/>
            </a:pPr>
            <a:endParaRPr lang="en-US" sz="2800" b="1" smtClean="0"/>
          </a:p>
          <a:p>
            <a:pPr>
              <a:buNone/>
            </a:pPr>
            <a:r>
              <a:rPr lang="en-US" sz="2400" b="1" err="1" smtClean="0"/>
              <a:t>Kecha kelgumdur debon ul sarvi  g’ulro‘  kelmadi, </a:t>
            </a:r>
            <a:r>
              <a:rPr lang="en-US" sz="2400" b="1" smtClean="0">
                <a:solidFill>
                  <a:srgbClr val="0070C0"/>
                </a:solidFill>
              </a:rPr>
              <a:t>- a</a:t>
            </a:r>
          </a:p>
          <a:p>
            <a:pPr>
              <a:buNone/>
            </a:pPr>
            <a:r>
              <a:rPr lang="en-US" sz="2400" b="1" err="1" smtClean="0"/>
              <a:t>Ko’zlarimg’a kecha tong otquncha uyqu kelmadi </a:t>
            </a:r>
            <a:r>
              <a:rPr lang="en-US" sz="2400" b="1" smtClean="0">
                <a:solidFill>
                  <a:srgbClr val="0070C0"/>
                </a:solidFill>
              </a:rPr>
              <a:t>-a</a:t>
            </a:r>
          </a:p>
          <a:p>
            <a:pPr>
              <a:buNone/>
            </a:pPr>
            <a:r>
              <a:rPr lang="en-US" sz="2400" b="1" smtClean="0"/>
              <a:t>	</a:t>
            </a:r>
          </a:p>
          <a:p>
            <a:pPr>
              <a:buNone/>
            </a:pPr>
            <a:r>
              <a:rPr lang="en-US" sz="2400" b="1" err="1" smtClean="0"/>
              <a:t>Lahza-lahza chiqdim-u, chektim yo‘lida intizor </a:t>
            </a:r>
            <a:r>
              <a:rPr lang="en-US" sz="2400" b="1" smtClean="0">
                <a:solidFill>
                  <a:srgbClr val="0070C0"/>
                </a:solidFill>
              </a:rPr>
              <a:t>-b</a:t>
            </a:r>
          </a:p>
          <a:p>
            <a:pPr>
              <a:buNone/>
            </a:pPr>
            <a:r>
              <a:rPr lang="en-US" sz="2400" b="1" err="1" smtClean="0"/>
              <a:t>Vahki kun kundin batarrak mubtalo bo‘ldim sanga. </a:t>
            </a:r>
            <a:r>
              <a:rPr lang="en-US" sz="2400" b="1" smtClean="0">
                <a:solidFill>
                  <a:srgbClr val="0070C0"/>
                </a:solidFill>
              </a:rPr>
              <a:t>- a</a:t>
            </a:r>
          </a:p>
          <a:p>
            <a:pPr>
              <a:buNone/>
            </a:pPr>
            <a:endParaRPr lang="en-US" sz="2400" b="1" smtClean="0"/>
          </a:p>
          <a:p>
            <a:pPr>
              <a:buNone/>
            </a:pPr>
            <a:r>
              <a:rPr lang="en-US" sz="2400" b="1" err="1" smtClean="0"/>
              <a:t>Oraziydek oydin erkonda gar etti ehtiyot,</a:t>
            </a:r>
            <a:r>
              <a:rPr lang="en-US" sz="2400" b="1" smtClean="0">
                <a:solidFill>
                  <a:srgbClr val="0070C0"/>
                </a:solidFill>
              </a:rPr>
              <a:t>- d</a:t>
            </a:r>
          </a:p>
          <a:p>
            <a:pPr>
              <a:buNone/>
            </a:pPr>
            <a:r>
              <a:rPr lang="en-US" sz="2400" b="1" err="1" smtClean="0"/>
              <a:t>Ro‘zg’orimdek ham o‘lg’onda qorong’u kelmadi </a:t>
            </a:r>
            <a:r>
              <a:rPr lang="en-US" sz="2400" b="1" smtClean="0">
                <a:solidFill>
                  <a:srgbClr val="0070C0"/>
                </a:solidFill>
              </a:rPr>
              <a:t>- a</a:t>
            </a:r>
          </a:p>
          <a:p>
            <a:pPr>
              <a:buNone/>
            </a:pPr>
            <a:endParaRPr lang="en-US" sz="2800" b="1" smtClean="0"/>
          </a:p>
        </p:txBody>
      </p:sp>
    </p:spTree>
  </p:cSld>
  <p:clrMapOvr>
    <a:masterClrMapping/>
  </p:clrMapOvr>
  <p:transition>
    <p:newsfla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err="1" smtClean="0">
                <a:latin typeface="Times New Roman" pitchFamily="18" charset="0"/>
                <a:cs typeface="Times New Roman" panose="02020603050405020304" pitchFamily="18" charset="0"/>
              </a:rPr>
              <a:t>G’azali husni matla’</a:t>
            </a:r>
            <a:endParaRPr lang="ru-RU" b="1">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normAutofit/>
          </a:bodyPr>
          <a:lstStyle/>
          <a:p>
            <a:pPr>
              <a:buNone/>
            </a:pPr>
            <a:r>
              <a:rPr lang="en-US" sz="2400" b="1" err="1" smtClean="0">
                <a:latin typeface="Times New Roman" pitchFamily="18" charset="0"/>
                <a:cs typeface="Times New Roman" panose="02020603050405020304" pitchFamily="18" charset="0"/>
              </a:rPr>
              <a:t>Tun oqshom bo‘ldi-yu kelmas mening sham’i </a:t>
            </a:r>
            <a:r>
              <a:rPr lang="en-US" sz="2400" b="1" err="1" smtClean="0">
                <a:solidFill>
                  <a:srgbClr val="FF0000"/>
                </a:solidFill>
                <a:latin typeface="Times New Roman" pitchFamily="18" charset="0"/>
                <a:cs typeface="Times New Roman" panose="02020603050405020304" pitchFamily="18" charset="0"/>
              </a:rPr>
              <a:t>shabistonim</a:t>
            </a:r>
            <a:r>
              <a:rPr lang="en-US" sz="2400" b="1">
                <a:latin typeface="Times New Roman" pitchFamily="18" charset="0"/>
                <a:cs typeface="Times New Roman" panose="02020603050405020304" pitchFamily="18" charset="0"/>
              </a:rPr>
              <a:t> </a:t>
            </a:r>
            <a:r>
              <a:rPr lang="en-US" sz="2400" b="1" smtClean="0">
                <a:latin typeface="Times New Roman" pitchFamily="18" charset="0"/>
                <a:cs typeface="Times New Roman" panose="02020603050405020304" pitchFamily="18" charset="0"/>
              </a:rPr>
              <a:t> a </a:t>
            </a:r>
            <a:endParaRPr lang="en-US" sz="2400" b="1" smtClean="0">
              <a:solidFill>
                <a:srgbClr val="00B050"/>
              </a:solidFill>
              <a:latin typeface="Times New Roman" pitchFamily="18" charset="0"/>
              <a:cs typeface="Times New Roman" panose="02020603050405020304" pitchFamily="18" charset="0"/>
            </a:endParaRPr>
          </a:p>
          <a:p>
            <a:pPr>
              <a:buNone/>
            </a:pPr>
            <a:r>
              <a:rPr lang="en-US" sz="2400" b="1" smtClean="0">
                <a:latin typeface="Times New Roman" pitchFamily="18" charset="0"/>
                <a:cs typeface="Times New Roman" panose="02020603050405020304" pitchFamily="18" charset="0"/>
              </a:rPr>
              <a:t>Bu anduh o‘tidin har dam kuyar parvonadek </a:t>
            </a:r>
            <a:r>
              <a:rPr lang="en-US" sz="2400" b="1" err="1" smtClean="0">
                <a:solidFill>
                  <a:srgbClr val="FF0000"/>
                </a:solidFill>
                <a:latin typeface="Times New Roman" pitchFamily="18" charset="0"/>
                <a:cs typeface="Times New Roman" panose="02020603050405020304" pitchFamily="18" charset="0"/>
              </a:rPr>
              <a:t>jonim</a:t>
            </a:r>
            <a:r>
              <a:rPr lang="en-US" sz="2400" b="1" smtClean="0">
                <a:latin typeface="Times New Roman" pitchFamily="18" charset="0"/>
                <a:cs typeface="Times New Roman" panose="02020603050405020304" pitchFamily="18" charset="0"/>
              </a:rPr>
              <a:t>.            a</a:t>
            </a:r>
            <a:endParaRPr lang="en-US" sz="2400" b="1" smtClean="0">
              <a:solidFill>
                <a:srgbClr val="00B050"/>
              </a:solidFill>
              <a:latin typeface="Times New Roman" pitchFamily="18" charset="0"/>
              <a:cs typeface="Times New Roman" panose="02020603050405020304" pitchFamily="18" charset="0"/>
            </a:endParaRPr>
          </a:p>
          <a:p>
            <a:pPr>
              <a:buNone/>
            </a:pPr>
            <a:endParaRPr lang="en-US" sz="2400" b="1" smtClean="0">
              <a:latin typeface="Times New Roman" pitchFamily="18" charset="0"/>
              <a:cs typeface="Times New Roman" panose="02020603050405020304" pitchFamily="18" charset="0"/>
            </a:endParaRPr>
          </a:p>
          <a:p>
            <a:pPr>
              <a:buNone/>
            </a:pPr>
            <a:r>
              <a:rPr lang="en-US" sz="2400" b="1" smtClean="0">
                <a:latin typeface="Times New Roman" pitchFamily="18" charset="0"/>
                <a:cs typeface="Times New Roman" panose="02020603050405020304" pitchFamily="18" charset="0"/>
              </a:rPr>
              <a:t>Ne  g’am ko‘rguzsa ko‘ksum porasin  choki  </a:t>
            </a:r>
            <a:r>
              <a:rPr lang="en-US" sz="2400" b="1" err="1" smtClean="0">
                <a:solidFill>
                  <a:srgbClr val="FF0000"/>
                </a:solidFill>
                <a:latin typeface="Times New Roman" pitchFamily="18" charset="0"/>
                <a:cs typeface="Times New Roman" panose="02020603050405020304" pitchFamily="18" charset="0"/>
              </a:rPr>
              <a:t>giribonim</a:t>
            </a:r>
            <a:r>
              <a:rPr lang="en-US" sz="2400" b="1" smtClean="0">
                <a:latin typeface="Times New Roman" pitchFamily="18" charset="0"/>
                <a:cs typeface="Times New Roman" panose="02020603050405020304" pitchFamily="18" charset="0"/>
              </a:rPr>
              <a:t>,        a</a:t>
            </a:r>
            <a:endParaRPr lang="en-US" sz="2400" b="1" smtClean="0">
              <a:solidFill>
                <a:srgbClr val="00B050"/>
              </a:solidFill>
              <a:latin typeface="Times New Roman" pitchFamily="18" charset="0"/>
              <a:cs typeface="Times New Roman" panose="02020603050405020304" pitchFamily="18" charset="0"/>
            </a:endParaRPr>
          </a:p>
          <a:p>
            <a:pPr>
              <a:buNone/>
            </a:pPr>
            <a:r>
              <a:rPr lang="en-US" sz="2400" b="1" err="1" smtClean="0">
                <a:latin typeface="Times New Roman" pitchFamily="18" charset="0"/>
                <a:cs typeface="Times New Roman" panose="02020603050405020304" pitchFamily="18" charset="0"/>
              </a:rPr>
              <a:t>Ko‘runmas bo‘lsa  ko‘ksum  yarasidin  dog’i  </a:t>
            </a:r>
            <a:r>
              <a:rPr lang="en-US" sz="2400" b="1" err="1" smtClean="0">
                <a:solidFill>
                  <a:srgbClr val="FF0000"/>
                </a:solidFill>
                <a:latin typeface="Times New Roman" pitchFamily="18" charset="0"/>
                <a:cs typeface="Times New Roman" panose="02020603050405020304" pitchFamily="18" charset="0"/>
              </a:rPr>
              <a:t>pinhonim</a:t>
            </a:r>
            <a:r>
              <a:rPr lang="en-US" sz="2400" b="1" smtClean="0">
                <a:latin typeface="Times New Roman" pitchFamily="18" charset="0"/>
                <a:cs typeface="Times New Roman" panose="02020603050405020304" pitchFamily="18" charset="0"/>
              </a:rPr>
              <a:t>.       a</a:t>
            </a:r>
            <a:endParaRPr lang="en-US" sz="2400" b="1" smtClean="0">
              <a:solidFill>
                <a:srgbClr val="00B050"/>
              </a:solidFill>
              <a:latin typeface="Times New Roman" pitchFamily="18" charset="0"/>
              <a:cs typeface="Times New Roman" panose="02020603050405020304" pitchFamily="18" charset="0"/>
            </a:endParaRPr>
          </a:p>
          <a:p>
            <a:pPr>
              <a:buNone/>
            </a:pPr>
            <a:endParaRPr lang="en-US" sz="2400" b="1" smtClean="0">
              <a:latin typeface="Times New Roman" pitchFamily="18" charset="0"/>
              <a:cs typeface="Times New Roman" panose="02020603050405020304" pitchFamily="18" charset="0"/>
            </a:endParaRPr>
          </a:p>
          <a:p>
            <a:pPr>
              <a:buNone/>
            </a:pPr>
            <a:r>
              <a:rPr lang="en-US" sz="2400" b="1" err="1" smtClean="0">
                <a:latin typeface="Times New Roman" pitchFamily="18" charset="0"/>
                <a:cs typeface="Times New Roman" panose="02020603050405020304" pitchFamily="18" charset="0"/>
              </a:rPr>
              <a:t>G’amidin durri  maknundek, sirishkim oqti  Jayxundek,     b</a:t>
            </a:r>
            <a:endParaRPr lang="en-US" sz="2400" b="1" smtClean="0">
              <a:solidFill>
                <a:srgbClr val="00B050"/>
              </a:solidFill>
              <a:latin typeface="Times New Roman" pitchFamily="18" charset="0"/>
              <a:cs typeface="Times New Roman" panose="02020603050405020304" pitchFamily="18" charset="0"/>
            </a:endParaRPr>
          </a:p>
          <a:p>
            <a:pPr>
              <a:buNone/>
            </a:pPr>
            <a:r>
              <a:rPr lang="en-US" sz="2400" b="1" err="1" smtClean="0">
                <a:latin typeface="Times New Roman" pitchFamily="18" charset="0"/>
                <a:cs typeface="Times New Roman" panose="02020603050405020304" pitchFamily="18" charset="0"/>
              </a:rPr>
              <a:t>Muzyyan  qildi  gardundek  jahonni  ashki  g’altonim…       a</a:t>
            </a:r>
            <a:endParaRPr lang="en-US" sz="2400" b="1" smtClean="0">
              <a:solidFill>
                <a:srgbClr val="00B050"/>
              </a:solidFill>
              <a:latin typeface="Times New Roman" pitchFamily="18" charset="0"/>
              <a:cs typeface="Times New Roman" panose="02020603050405020304" pitchFamily="18" charset="0"/>
            </a:endParaRPr>
          </a:p>
        </p:txBody>
      </p:sp>
    </p:spTree>
  </p:cSld>
  <p:clrMapOvr>
    <a:masterClrMapping/>
  </p:clrMapOvr>
  <p:transition>
    <p:cover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936104"/>
          </a:xfrm>
        </p:spPr>
        <p:txBody>
          <a:bodyPr/>
          <a:lstStyle/>
          <a:p>
            <a:pPr algn="ctr"/>
            <a:r>
              <a:rPr lang="en-US" b="1" i="1" err="1"/>
              <a:t>G‘azali qit’a</a:t>
            </a:r>
            <a:endParaRPr lang="ru-RU"/>
          </a:p>
        </p:txBody>
      </p:sp>
      <p:sp>
        <p:nvSpPr>
          <p:cNvPr id="3" name="Объект 2"/>
          <p:cNvSpPr>
            <a:spLocks noGrp="1"/>
          </p:cNvSpPr>
          <p:nvPr>
            <p:ph idx="1"/>
          </p:nvPr>
        </p:nvSpPr>
        <p:spPr>
          <a:xfrm>
            <a:off x="457200" y="1196752"/>
            <a:ext cx="8229600" cy="5661248"/>
          </a:xfrm>
        </p:spPr>
        <p:txBody>
          <a:bodyPr>
            <a:normAutofit fontScale="92500" lnSpcReduction="10000"/>
          </a:bodyPr>
          <a:lstStyle/>
          <a:p>
            <a:pPr marL="0" indent="0">
              <a:buNone/>
            </a:pPr>
            <a:r>
              <a:rPr lang="uz-Latn-UZ" b="1"/>
              <a:t>“Chordevon” gulshani ichra kezibon bir necha oy</a:t>
            </a:r>
            <a:r>
              <a:rPr lang="uz-Latn-UZ" b="1" smtClean="0"/>
              <a:t>,</a:t>
            </a:r>
            <a:r>
              <a:rPr lang="en-US" b="1" smtClean="0"/>
              <a:t>       </a:t>
            </a:r>
            <a:r>
              <a:rPr lang="en-US" b="1" smtClean="0">
                <a:solidFill>
                  <a:srgbClr val="FF0000"/>
                </a:solidFill>
              </a:rPr>
              <a:t>b</a:t>
            </a:r>
            <a:endParaRPr lang="ru-RU" b="1">
              <a:solidFill>
                <a:srgbClr val="FF0000"/>
              </a:solidFill>
            </a:endParaRPr>
          </a:p>
          <a:p>
            <a:pPr marL="0" indent="0">
              <a:buNone/>
            </a:pPr>
            <a:r>
              <a:rPr lang="uz-Latn-UZ" b="1"/>
              <a:t>Qilishib sayr-u tamosho, tunu kun ishlar edik</a:t>
            </a:r>
            <a:r>
              <a:rPr lang="uz-Latn-UZ" b="1" smtClean="0"/>
              <a:t>.</a:t>
            </a:r>
            <a:r>
              <a:rPr lang="en-US" b="1" smtClean="0"/>
              <a:t>             </a:t>
            </a:r>
            <a:r>
              <a:rPr lang="en-US" b="1" smtClean="0">
                <a:solidFill>
                  <a:srgbClr val="FF0000"/>
                </a:solidFill>
              </a:rPr>
              <a:t>a</a:t>
            </a:r>
            <a:endParaRPr lang="ru-RU" b="1">
              <a:solidFill>
                <a:srgbClr val="FF0000"/>
              </a:solidFill>
            </a:endParaRPr>
          </a:p>
          <a:p>
            <a:pPr marL="0" indent="0">
              <a:buNone/>
            </a:pPr>
            <a:r>
              <a:rPr lang="uz-Latn-UZ" b="1">
                <a:solidFill>
                  <a:srgbClr val="FF0000"/>
                </a:solidFill>
              </a:rPr>
              <a:t> </a:t>
            </a:r>
            <a:r>
              <a:rPr lang="en-US" b="1" smtClean="0">
                <a:solidFill>
                  <a:srgbClr val="FF0000"/>
                </a:solidFill>
              </a:rPr>
              <a:t>         </a:t>
            </a:r>
            <a:endParaRPr lang="ru-RU" b="1">
              <a:solidFill>
                <a:srgbClr val="FF0000"/>
              </a:solidFill>
            </a:endParaRPr>
          </a:p>
          <a:p>
            <a:pPr marL="0" indent="0">
              <a:buNone/>
            </a:pPr>
            <a:r>
              <a:rPr lang="uz-Latn-UZ" b="1"/>
              <a:t>Bilibon lahzada har satrini biz bir maktab</a:t>
            </a:r>
            <a:r>
              <a:rPr lang="uz-Latn-UZ" b="1" smtClean="0"/>
              <a:t>,</a:t>
            </a:r>
            <a:r>
              <a:rPr lang="en-US" b="1" smtClean="0"/>
              <a:t>                     </a:t>
            </a:r>
            <a:r>
              <a:rPr lang="en-US" b="1" smtClean="0">
                <a:solidFill>
                  <a:srgbClr val="FF0000"/>
                </a:solidFill>
              </a:rPr>
              <a:t>d</a:t>
            </a:r>
            <a:r>
              <a:rPr lang="en-US" b="1" smtClean="0"/>
              <a:t>    </a:t>
            </a:r>
            <a:endParaRPr lang="ru-RU" b="1"/>
          </a:p>
          <a:p>
            <a:pPr marL="0" indent="0">
              <a:buNone/>
            </a:pPr>
            <a:r>
              <a:rPr lang="uz-Latn-UZ" b="1"/>
              <a:t>She’riyat bobida zo‘r kasbu funun ishlar edik</a:t>
            </a:r>
            <a:r>
              <a:rPr lang="uz-Latn-UZ" b="1" smtClean="0"/>
              <a:t>.</a:t>
            </a:r>
            <a:r>
              <a:rPr lang="en-US" b="1" smtClean="0"/>
              <a:t>                 </a:t>
            </a:r>
            <a:r>
              <a:rPr lang="en-US" b="1" smtClean="0">
                <a:solidFill>
                  <a:srgbClr val="FF0000"/>
                </a:solidFill>
              </a:rPr>
              <a:t>a</a:t>
            </a:r>
            <a:endParaRPr lang="ru-RU" b="1">
              <a:solidFill>
                <a:srgbClr val="FF0000"/>
              </a:solidFill>
            </a:endParaRPr>
          </a:p>
          <a:p>
            <a:pPr marL="0" indent="0">
              <a:buNone/>
            </a:pPr>
            <a:r>
              <a:rPr lang="uz-Latn-UZ" b="1"/>
              <a:t> </a:t>
            </a:r>
            <a:endParaRPr lang="ru-RU" b="1"/>
          </a:p>
          <a:p>
            <a:pPr marL="0" indent="0">
              <a:buNone/>
            </a:pPr>
            <a:r>
              <a:rPr lang="uz-Latn-UZ" b="1"/>
              <a:t>Goh jilolar beribon dilga kitob sayqalidin,</a:t>
            </a:r>
            <a:endParaRPr lang="ru-RU" b="1"/>
          </a:p>
          <a:p>
            <a:pPr marL="0" indent="0">
              <a:buNone/>
            </a:pPr>
            <a:r>
              <a:rPr lang="uz-Latn-UZ" b="1"/>
              <a:t>Olibon ruh, umrlarni uzun ishlar edik.</a:t>
            </a:r>
            <a:endParaRPr lang="ru-RU" b="1"/>
          </a:p>
          <a:p>
            <a:pPr marL="0" indent="0">
              <a:buNone/>
            </a:pPr>
            <a:r>
              <a:rPr lang="uz-Latn-UZ" b="1"/>
              <a:t> </a:t>
            </a:r>
            <a:endParaRPr lang="ru-RU" b="1"/>
          </a:p>
          <a:p>
            <a:pPr marL="0" indent="0">
              <a:buNone/>
            </a:pPr>
            <a:r>
              <a:rPr lang="uz-Latn-UZ" b="1"/>
              <a:t>Gohi bayt ila minib ko’kka – falak toqig’a biz,</a:t>
            </a:r>
            <a:endParaRPr lang="ru-RU" b="1"/>
          </a:p>
          <a:p>
            <a:pPr marL="0" indent="0">
              <a:buNone/>
            </a:pPr>
            <a:r>
              <a:rPr lang="uz-Latn-UZ" b="1"/>
              <a:t>Gahi “dayr” ichra “xarobot”u junun ishlar edik.</a:t>
            </a:r>
            <a:endParaRPr lang="ru-RU" b="1"/>
          </a:p>
          <a:p>
            <a:pPr marL="0" indent="0">
              <a:buNone/>
            </a:pPr>
            <a:r>
              <a:rPr lang="uz-Latn-UZ" b="1"/>
              <a:t> </a:t>
            </a:r>
            <a:endParaRPr lang="ru-RU" b="1"/>
          </a:p>
          <a:p>
            <a:pPr marL="0" indent="0">
              <a:buNone/>
            </a:pPr>
            <a:r>
              <a:rPr lang="uz-Latn-UZ" b="1"/>
              <a:t>Gahi so’z dengizida biz qilibon g’avvoslik,</a:t>
            </a:r>
            <a:endParaRPr lang="ru-RU" b="1"/>
          </a:p>
          <a:p>
            <a:pPr marL="0" indent="0">
              <a:buNone/>
            </a:pPr>
            <a:r>
              <a:rPr lang="uz-Latn-UZ" b="1"/>
              <a:t>Gahi osmonga g’azal ila sutun ishlar </a:t>
            </a:r>
            <a:r>
              <a:rPr lang="uz-Latn-UZ" b="1" smtClean="0"/>
              <a:t>edik…</a:t>
            </a:r>
            <a:endParaRPr lang="ru-RU" b="1"/>
          </a:p>
          <a:p>
            <a:pPr marL="0" indent="0">
              <a:buNone/>
            </a:pPr>
            <a:endParaRPr lang="ru-RU"/>
          </a:p>
        </p:txBody>
      </p:sp>
    </p:spTree>
    <p:extLst>
      <p:ext uri="{BB962C8B-B14F-4D97-AF65-F5344CB8AC3E}">
        <p14:creationId xmlns:p14="http://schemas.microsoft.com/office/powerpoint/2010/main" val="135313099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864096"/>
          </a:xfrm>
        </p:spPr>
        <p:txBody>
          <a:bodyPr/>
          <a:lstStyle/>
          <a:p>
            <a:r>
              <a:rPr lang="en-US" sz="4400" b="1" smtClean="0">
                <a:latin typeface="Times New Roman" pitchFamily="18" charset="0"/>
                <a:cs typeface="Times New Roman" panose="02020603050405020304" pitchFamily="18" charset="0"/>
              </a:rPr>
              <a:t>		G’azali musajja’</a:t>
            </a:r>
            <a:endParaRPr lang="ru-RU" sz="4400" b="1">
              <a:latin typeface="Times New Roman" pitchFamily="18" charset="0"/>
              <a:cs typeface="Times New Roman" panose="02020603050405020304" pitchFamily="18" charset="0"/>
            </a:endParaRPr>
          </a:p>
        </p:txBody>
      </p:sp>
      <p:sp>
        <p:nvSpPr>
          <p:cNvPr id="3" name="Содержимое 2"/>
          <p:cNvSpPr>
            <a:spLocks noGrp="1"/>
          </p:cNvSpPr>
          <p:nvPr>
            <p:ph idx="1"/>
          </p:nvPr>
        </p:nvSpPr>
        <p:spPr>
          <a:xfrm>
            <a:off x="0" y="1935480"/>
            <a:ext cx="9144000" cy="4389120"/>
          </a:xfrm>
        </p:spPr>
        <p:txBody>
          <a:bodyPr>
            <a:noAutofit/>
          </a:bodyPr>
          <a:lstStyle/>
          <a:p>
            <a:pPr lvl="2">
              <a:buNone/>
            </a:pPr>
            <a:r>
              <a:rPr lang="en-US" sz="2400" b="1" err="1" smtClean="0">
                <a:latin typeface="Times New Roman" pitchFamily="18" charset="0"/>
                <a:cs typeface="Times New Roman" panose="02020603050405020304" pitchFamily="18" charset="0"/>
              </a:rPr>
              <a:t>Qaro zulfung firoqida parishon ro’zgorim bor,</a:t>
            </a:r>
          </a:p>
          <a:p>
            <a:pPr lvl="2">
              <a:buNone/>
            </a:pPr>
            <a:r>
              <a:rPr lang="en-US" sz="2400" b="1" err="1" smtClean="0">
                <a:latin typeface="Times New Roman" pitchFamily="18" charset="0"/>
                <a:cs typeface="Times New Roman" panose="02020603050405020304" pitchFamily="18" charset="0"/>
              </a:rPr>
              <a:t>Yuzungnung ishtiyoqida ne sabr-u ne qarorim bor.</a:t>
            </a:r>
          </a:p>
          <a:p>
            <a:pPr lvl="2">
              <a:buNone/>
            </a:pPr>
            <a:endParaRPr lang="en-US" sz="2400" b="1" smtClean="0">
              <a:latin typeface="Times New Roman" pitchFamily="18" charset="0"/>
              <a:cs typeface="Times New Roman" panose="02020603050405020304" pitchFamily="18" charset="0"/>
            </a:endParaRPr>
          </a:p>
          <a:p>
            <a:pPr lvl="2">
              <a:buNone/>
            </a:pPr>
            <a:r>
              <a:rPr lang="en-US" sz="2400" b="1" err="1" smtClean="0">
                <a:latin typeface="Times New Roman" pitchFamily="18" charset="0"/>
                <a:cs typeface="Times New Roman" panose="02020603050405020304" pitchFamily="18" charset="0"/>
              </a:rPr>
              <a:t>Labing bag’rimni </a:t>
            </a:r>
            <a:r>
              <a:rPr lang="en-US" sz="2400" b="1" err="1" smtClean="0">
                <a:solidFill>
                  <a:srgbClr val="FF0000"/>
                </a:solidFill>
                <a:latin typeface="Times New Roman" pitchFamily="18" charset="0"/>
                <a:cs typeface="Times New Roman" panose="02020603050405020304" pitchFamily="18" charset="0"/>
              </a:rPr>
              <a:t>qon qildi</a:t>
            </a:r>
            <a:r>
              <a:rPr lang="en-US" sz="2400" b="1" smtClean="0">
                <a:latin typeface="Times New Roman" pitchFamily="18" charset="0"/>
                <a:cs typeface="Times New Roman" panose="02020603050405020304" pitchFamily="18" charset="0"/>
              </a:rPr>
              <a:t> | ko’zumdin qon </a:t>
            </a:r>
            <a:r>
              <a:rPr lang="en-US" sz="2400" b="1" err="1" smtClean="0">
                <a:solidFill>
                  <a:srgbClr val="FF0000"/>
                </a:solidFill>
                <a:latin typeface="Times New Roman" pitchFamily="18" charset="0"/>
                <a:cs typeface="Times New Roman" panose="02020603050405020304" pitchFamily="18" charset="0"/>
              </a:rPr>
              <a:t>ravon qildi</a:t>
            </a:r>
            <a:r>
              <a:rPr lang="en-US" sz="2400" b="1" smtClean="0">
                <a:latin typeface="Times New Roman" pitchFamily="18" charset="0"/>
                <a:cs typeface="Times New Roman" panose="02020603050405020304" pitchFamily="18" charset="0"/>
              </a:rPr>
              <a:t>,</a:t>
            </a:r>
          </a:p>
          <a:p>
            <a:pPr lvl="2">
              <a:buNone/>
            </a:pPr>
            <a:r>
              <a:rPr lang="en-US" sz="2400" b="1" err="1" smtClean="0">
                <a:latin typeface="Times New Roman" pitchFamily="18" charset="0"/>
                <a:cs typeface="Times New Roman" panose="02020603050405020304" pitchFamily="18" charset="0"/>
              </a:rPr>
              <a:t>Nega holim </a:t>
            </a:r>
            <a:r>
              <a:rPr lang="en-US" sz="2400" b="1" err="1" smtClean="0">
                <a:solidFill>
                  <a:srgbClr val="FF0000"/>
                </a:solidFill>
                <a:latin typeface="Times New Roman" pitchFamily="18" charset="0"/>
                <a:cs typeface="Times New Roman" panose="02020603050405020304" pitchFamily="18" charset="0"/>
              </a:rPr>
              <a:t>yamon qildi </a:t>
            </a:r>
            <a:r>
              <a:rPr lang="en-US" sz="2400" b="1" smtClean="0">
                <a:latin typeface="Times New Roman" pitchFamily="18" charset="0"/>
                <a:cs typeface="Times New Roman" panose="02020603050405020304" pitchFamily="18" charset="0"/>
              </a:rPr>
              <a:t>      | men ondin bir  so‘rorim bor.</a:t>
            </a:r>
          </a:p>
          <a:p>
            <a:pPr lvl="2" indent="-72000">
              <a:buNone/>
            </a:pPr>
            <a:endParaRPr lang="en-US" sz="2400" b="1" smtClean="0">
              <a:latin typeface="Times New Roman" pitchFamily="18" charset="0"/>
              <a:cs typeface="Times New Roman" panose="02020603050405020304" pitchFamily="18" charset="0"/>
            </a:endParaRPr>
          </a:p>
          <a:p>
            <a:pPr lvl="2">
              <a:buNone/>
            </a:pPr>
            <a:r>
              <a:rPr lang="en-US" sz="2400" b="1" err="1" smtClean="0">
                <a:latin typeface="Times New Roman" pitchFamily="18" charset="0"/>
                <a:cs typeface="Times New Roman" panose="02020603050405020304" pitchFamily="18" charset="0"/>
              </a:rPr>
              <a:t>Jahondin manga </a:t>
            </a:r>
            <a:r>
              <a:rPr lang="en-US" sz="2400" b="1" err="1" smtClean="0">
                <a:solidFill>
                  <a:srgbClr val="FF0000"/>
                </a:solidFill>
                <a:latin typeface="Times New Roman" pitchFamily="18" charset="0"/>
                <a:cs typeface="Times New Roman" panose="02020603050405020304" pitchFamily="18" charset="0"/>
              </a:rPr>
              <a:t>g’am bo‘lsa</a:t>
            </a:r>
            <a:r>
              <a:rPr lang="en-US" sz="2400" b="1" smtClean="0">
                <a:latin typeface="Times New Roman" pitchFamily="18" charset="0"/>
                <a:cs typeface="Times New Roman" panose="02020603050405020304" pitchFamily="18" charset="0"/>
              </a:rPr>
              <a:t>   | ulusdin gar </a:t>
            </a:r>
            <a:r>
              <a:rPr lang="en-US" sz="2400" b="1" err="1" smtClean="0">
                <a:solidFill>
                  <a:srgbClr val="FF0000"/>
                </a:solidFill>
                <a:latin typeface="Times New Roman" pitchFamily="18" charset="0"/>
                <a:cs typeface="Times New Roman" panose="02020603050405020304" pitchFamily="18" charset="0"/>
              </a:rPr>
              <a:t>alam bo‘lsa</a:t>
            </a:r>
            <a:r>
              <a:rPr lang="en-US" sz="2400" b="1" smtClean="0">
                <a:latin typeface="Times New Roman" pitchFamily="18" charset="0"/>
                <a:cs typeface="Times New Roman" panose="02020603050405020304" pitchFamily="18" charset="0"/>
              </a:rPr>
              <a:t>,</a:t>
            </a:r>
          </a:p>
          <a:p>
            <a:pPr lvl="2">
              <a:buNone/>
            </a:pPr>
            <a:r>
              <a:rPr lang="en-US" sz="2400" b="1" smtClean="0">
                <a:latin typeface="Times New Roman" pitchFamily="18" charset="0"/>
                <a:cs typeface="Times New Roman" panose="02020603050405020304" pitchFamily="18" charset="0"/>
              </a:rPr>
              <a:t>Ne g’am yuz muncha </a:t>
            </a:r>
            <a:r>
              <a:rPr lang="en-US" sz="2400" b="1" smtClean="0">
                <a:solidFill>
                  <a:srgbClr val="FF0000"/>
                </a:solidFill>
                <a:latin typeface="Times New Roman" pitchFamily="18" charset="0"/>
                <a:cs typeface="Times New Roman" panose="02020603050405020304" pitchFamily="18" charset="0"/>
              </a:rPr>
              <a:t>ham bo‘lsa</a:t>
            </a:r>
            <a:r>
              <a:rPr lang="en-US" sz="2400" b="1" err="1" smtClean="0">
                <a:latin typeface="Times New Roman" pitchFamily="18" charset="0"/>
                <a:cs typeface="Times New Roman" panose="02020603050405020304" pitchFamily="18" charset="0"/>
              </a:rPr>
              <a:t>|seningdek g’amgusorim bor…</a:t>
            </a:r>
          </a:p>
          <a:p>
            <a:pPr lvl="2">
              <a:buNone/>
            </a:pPr>
            <a:endParaRPr lang="en-US" sz="2400" b="1" smtClean="0">
              <a:latin typeface="Times New Roman" pitchFamily="18" charset="0"/>
              <a:cs typeface="Times New Roman" panose="02020603050405020304" pitchFamily="18" charset="0"/>
            </a:endParaRPr>
          </a:p>
          <a:p>
            <a:pPr lvl="2">
              <a:buNone/>
            </a:pPr>
            <a:r>
              <a:rPr lang="en-US" sz="2400" b="1" err="1" smtClean="0">
                <a:latin typeface="Times New Roman" pitchFamily="18" charset="0"/>
                <a:cs typeface="Times New Roman" panose="02020603050405020304" pitchFamily="18" charset="0"/>
              </a:rPr>
              <a:t>Fig’onim oshti </a:t>
            </a:r>
            <a:r>
              <a:rPr lang="en-US" sz="2400" b="1" err="1" smtClean="0">
                <a:solidFill>
                  <a:srgbClr val="FF0000"/>
                </a:solidFill>
                <a:latin typeface="Times New Roman" pitchFamily="18" charset="0"/>
                <a:cs typeface="Times New Roman" panose="02020603050405020304" pitchFamily="18" charset="0"/>
              </a:rPr>
              <a:t>bulbuldin</a:t>
            </a:r>
            <a:r>
              <a:rPr lang="en-US" sz="2400" b="1" smtClean="0">
                <a:latin typeface="Times New Roman" pitchFamily="18" charset="0"/>
                <a:cs typeface="Times New Roman" panose="02020603050405020304" pitchFamily="18" charset="0"/>
              </a:rPr>
              <a:t>    | g’ami yo‘q zarra bu</a:t>
            </a:r>
            <a:r>
              <a:rPr lang="en-US" sz="2400" b="1" smtClean="0">
                <a:solidFill>
                  <a:srgbClr val="FF0000"/>
                </a:solidFill>
                <a:latin typeface="Times New Roman" pitchFamily="18" charset="0"/>
                <a:cs typeface="Times New Roman" panose="02020603050405020304" pitchFamily="18" charset="0"/>
              </a:rPr>
              <a:t> quldin</a:t>
            </a:r>
          </a:p>
          <a:p>
            <a:pPr lvl="2">
              <a:buNone/>
            </a:pPr>
            <a:r>
              <a:rPr lang="en-US" sz="2400" b="1" smtClean="0">
                <a:latin typeface="Times New Roman" pitchFamily="18" charset="0"/>
                <a:cs typeface="Times New Roman" panose="02020603050405020304" pitchFamily="18" charset="0"/>
              </a:rPr>
              <a:t>Base, Bobur, o‘shal </a:t>
            </a:r>
            <a:r>
              <a:rPr lang="en-US" sz="2400" b="1" err="1" smtClean="0">
                <a:solidFill>
                  <a:srgbClr val="FF0000"/>
                </a:solidFill>
                <a:latin typeface="Times New Roman" pitchFamily="18" charset="0"/>
                <a:cs typeface="Times New Roman" panose="02020603050405020304" pitchFamily="18" charset="0"/>
              </a:rPr>
              <a:t>guldin</a:t>
            </a:r>
            <a:r>
              <a:rPr lang="en-US" sz="2400" b="1" smtClean="0">
                <a:latin typeface="Times New Roman" pitchFamily="18" charset="0"/>
                <a:cs typeface="Times New Roman" panose="02020603050405020304" pitchFamily="18" charset="0"/>
              </a:rPr>
              <a:t>  |  ko‘ngulda xorxorim bor.</a:t>
            </a:r>
          </a:p>
          <a:p>
            <a:endParaRPr lang="en-US" sz="2800" b="1" smtClean="0">
              <a:latin typeface="Times New Roman" pitchFamily="18" charset="0"/>
              <a:cs typeface="Times New Roman" panose="02020603050405020304" pitchFamily="18" charset="0"/>
            </a:endParaRPr>
          </a:p>
          <a:p>
            <a:endParaRPr lang="ru-RU" sz="2000">
              <a:latin typeface="Times New Roman" pitchFamily="18" charset="0"/>
              <a:cs typeface="Times New Roman" panose="02020603050405020304"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865288737"/>
              </p:ext>
            </p:extLst>
          </p:nvPr>
        </p:nvGraphicFramePr>
        <p:xfrm>
          <a:off x="539825" y="484743"/>
          <a:ext cx="10763482" cy="6216109"/>
        </p:xfrm>
        <a:graphic>
          <a:graphicData uri="http://schemas.openxmlformats.org/drawingml/2006/table">
            <a:tbl>
              <a:tblPr firstRow="1" firstCol="1" bandRow="1">
                <a:tableStyleId>{7DF18680-E054-41AD-8BC1-D1AEF772440D}</a:tableStyleId>
              </a:tblPr>
              <a:tblGrid>
                <a:gridCol w="1040344"/>
                <a:gridCol w="247855"/>
                <a:gridCol w="1062689"/>
                <a:gridCol w="621983"/>
                <a:gridCol w="959331"/>
                <a:gridCol w="525047"/>
                <a:gridCol w="837562"/>
                <a:gridCol w="837562"/>
                <a:gridCol w="247855"/>
                <a:gridCol w="837562"/>
                <a:gridCol w="837562"/>
                <a:gridCol w="1250474"/>
                <a:gridCol w="1457656"/>
              </a:tblGrid>
              <a:tr h="1571315">
                <a:tc gridSpan="2">
                  <a:txBody>
                    <a:bodyPr/>
                    <a:lstStyle/>
                    <a:p>
                      <a:pPr marL="67945" algn="ctr">
                        <a:lnSpc>
                          <a:spcPct val="115000"/>
                        </a:lnSpc>
                        <a:spcAft>
                          <a:spcPct val="0"/>
                        </a:spcAft>
                      </a:pPr>
                      <a:r>
                        <a:rPr lang="uz-Cyrl-UZ" sz="2000" dirty="0">
                          <a:effectLst/>
                          <a:latin typeface="Cambria" panose="02040503050406030204" pitchFamily="18" charset="0"/>
                          <a:ea typeface="Cambria" panose="02040503050406030204" pitchFamily="18" charset="0"/>
                        </a:rPr>
                        <a:t/>
                      </a:r>
                      <a:br>
                        <a:rPr lang="uz-Cyrl-UZ" sz="2000" dirty="0">
                          <a:effectLst/>
                          <a:latin typeface="Cambria" panose="02040503050406030204" pitchFamily="18" charset="0"/>
                          <a:ea typeface="Cambria" panose="02040503050406030204" pitchFamily="18" charset="0"/>
                        </a:rPr>
                      </a:br>
                      <a:r>
                        <a:rPr lang="en-US" sz="2000" dirty="0">
                          <a:effectLst/>
                          <a:latin typeface="Cambria" panose="02040503050406030204" pitchFamily="18" charset="0"/>
                          <a:ea typeface="Cambria" panose="02040503050406030204" pitchFamily="18" charset="0"/>
                        </a:rPr>
                        <a:t>Fan</a:t>
                      </a:r>
                      <a:r>
                        <a:rPr lang="uz-Cyrl-UZ" sz="2000" dirty="0">
                          <a:effectLst/>
                          <a:latin typeface="Cambria" panose="02040503050406030204" pitchFamily="18" charset="0"/>
                          <a:ea typeface="Cambria" panose="02040503050406030204" pitchFamily="18" charset="0"/>
                        </a:rPr>
                        <a:t>/</a:t>
                      </a:r>
                      <a:r>
                        <a:rPr lang="en-US" sz="2000" dirty="0" err="1">
                          <a:effectLst/>
                          <a:latin typeface="Cambria" panose="02040503050406030204" pitchFamily="18" charset="0"/>
                          <a:ea typeface="Cambria" panose="02040503050406030204" pitchFamily="18" charset="0"/>
                        </a:rPr>
                        <a:t>modul</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kodi</a:t>
                      </a:r>
                      <a:endParaRPr lang="ru-RU" sz="2000" dirty="0">
                        <a:effectLst/>
                        <a:latin typeface="Cambria" panose="02040503050406030204" pitchFamily="18" charset="0"/>
                        <a:ea typeface="Cambria" panose="02040503050406030204" pitchFamily="18" charset="0"/>
                      </a:endParaRPr>
                    </a:p>
                    <a:p>
                      <a:pPr marL="67945" algn="ctr">
                        <a:lnSpc>
                          <a:spcPct val="115000"/>
                        </a:lnSpc>
                        <a:spcAft>
                          <a:spcPct val="0"/>
                        </a:spcAft>
                      </a:pPr>
                      <a:r>
                        <a:rPr lang="en-US" sz="2000" dirty="0">
                          <a:effectLst/>
                          <a:latin typeface="Cambria" panose="02040503050406030204" pitchFamily="18" charset="0"/>
                          <a:ea typeface="Cambria" panose="02040503050406030204" pitchFamily="18" charset="0"/>
                        </a:rPr>
                        <a:t>MPTA 2305</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gridSpan="2">
                  <a:txBody>
                    <a:bodyPr/>
                    <a:lstStyle/>
                    <a:p>
                      <a:pPr marL="67945" algn="ctr">
                        <a:lnSpc>
                          <a:spcPct val="115000"/>
                        </a:lnSpc>
                        <a:spcAft>
                          <a:spcPct val="0"/>
                        </a:spcAft>
                      </a:pPr>
                      <a:r>
                        <a:rPr lang="en-US" sz="2000">
                          <a:effectLst/>
                          <a:latin typeface="Cambria" panose="02040503050406030204" pitchFamily="18" charset="0"/>
                          <a:ea typeface="Cambria" panose="02040503050406030204" pitchFamily="18" charset="0"/>
                        </a:rPr>
                        <a:t>Fan</a:t>
                      </a:r>
                      <a:r>
                        <a:rPr lang="uz-Cyrl-UZ" sz="2000">
                          <a:effectLst/>
                          <a:latin typeface="Cambria" panose="02040503050406030204" pitchFamily="18" charset="0"/>
                          <a:ea typeface="Cambria" panose="02040503050406030204" pitchFamily="18" charset="0"/>
                        </a:rPr>
                        <a:t>/</a:t>
                      </a:r>
                      <a:r>
                        <a:rPr lang="en-US" sz="2000" err="1">
                          <a:effectLst/>
                          <a:latin typeface="Cambria" panose="02040503050406030204" pitchFamily="18" charset="0"/>
                          <a:ea typeface="Cambria" panose="02040503050406030204" pitchFamily="18" charset="0"/>
                        </a:rPr>
                        <a:t>modul turi</a:t>
                      </a:r>
                      <a:endParaRPr lang="ru-RU" sz="2000">
                        <a:effectLst/>
                        <a:latin typeface="Cambria" panose="02040503050406030204" pitchFamily="18" charset="0"/>
                        <a:ea typeface="Cambria" panose="02040503050406030204" pitchFamily="18" charset="0"/>
                      </a:endParaRPr>
                    </a:p>
                    <a:p>
                      <a:pPr marL="67945" algn="ctr">
                        <a:lnSpc>
                          <a:spcPct val="115000"/>
                        </a:lnSpc>
                        <a:spcAft>
                          <a:spcPct val="0"/>
                        </a:spcAft>
                      </a:pPr>
                      <a:r>
                        <a:rPr lang="en-US" sz="2000" u="sng" err="1">
                          <a:effectLst/>
                          <a:latin typeface="Cambria" panose="02040503050406030204" pitchFamily="18" charset="0"/>
                          <a:ea typeface="Cambria" panose="02040503050406030204" pitchFamily="18" charset="0"/>
                        </a:rPr>
                        <a:t>tanlov</a:t>
                      </a:r>
                      <a:endParaRPr lang="ru-RU" sz="200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gridSpan="4">
                  <a:txBody>
                    <a:bodyPr/>
                    <a:lstStyle/>
                    <a:p>
                      <a:pPr marL="67945" algn="ctr">
                        <a:lnSpc>
                          <a:spcPct val="115000"/>
                        </a:lnSpc>
                        <a:spcAft>
                          <a:spcPct val="0"/>
                        </a:spcAft>
                      </a:pPr>
                      <a:r>
                        <a:rPr lang="en-US" sz="2000" err="1">
                          <a:effectLst/>
                          <a:latin typeface="Cambria" panose="02040503050406030204" pitchFamily="18" charset="0"/>
                          <a:ea typeface="Cambria" panose="02040503050406030204" pitchFamily="18" charset="0"/>
                        </a:rPr>
                        <a:t>Ta’lim tili</a:t>
                      </a:r>
                      <a:endParaRPr lang="ru-RU" sz="2000">
                        <a:effectLst/>
                        <a:latin typeface="Cambria" panose="02040503050406030204" pitchFamily="18" charset="0"/>
                        <a:ea typeface="Cambria" panose="02040503050406030204" pitchFamily="18" charset="0"/>
                      </a:endParaRPr>
                    </a:p>
                    <a:p>
                      <a:pPr marL="67945" algn="ctr">
                        <a:lnSpc>
                          <a:spcPct val="115000"/>
                        </a:lnSpc>
                        <a:spcAft>
                          <a:spcPct val="0"/>
                        </a:spcAft>
                      </a:pPr>
                      <a:r>
                        <a:rPr lang="en-US" sz="2000" u="sng" err="1">
                          <a:effectLst/>
                          <a:latin typeface="Cambria" panose="02040503050406030204" pitchFamily="18" charset="0"/>
                          <a:ea typeface="Cambria" panose="02040503050406030204" pitchFamily="18" charset="0"/>
                        </a:rPr>
                        <a:t>o‘zbek</a:t>
                      </a:r>
                      <a:endParaRPr lang="ru-RU" sz="200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marL="67945" algn="ctr">
                        <a:lnSpc>
                          <a:spcPct val="115000"/>
                        </a:lnSpc>
                        <a:spcAft>
                          <a:spcPct val="0"/>
                        </a:spcAft>
                      </a:pPr>
                      <a:r>
                        <a:rPr lang="en-US" sz="2000" dirty="0" err="1">
                          <a:effectLst/>
                          <a:latin typeface="Cambria" panose="02040503050406030204" pitchFamily="18" charset="0"/>
                          <a:ea typeface="Cambria" panose="02040503050406030204" pitchFamily="18" charset="0"/>
                        </a:rPr>
                        <a:t>Ishlab</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chiqilgan</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o‘quv</a:t>
                      </a:r>
                      <a:r>
                        <a:rPr lang="en-US" sz="2000" dirty="0">
                          <a:effectLst/>
                          <a:latin typeface="Cambria" panose="02040503050406030204" pitchFamily="18" charset="0"/>
                          <a:ea typeface="Cambria" panose="02040503050406030204" pitchFamily="18" charset="0"/>
                        </a:rPr>
                        <a:t> </a:t>
                      </a:r>
                      <a:r>
                        <a:rPr lang="en-US" sz="2000" dirty="0" err="1">
                          <a:effectLst/>
                          <a:latin typeface="Cambria" panose="02040503050406030204" pitchFamily="18" charset="0"/>
                          <a:ea typeface="Cambria" panose="02040503050406030204" pitchFamily="18" charset="0"/>
                        </a:rPr>
                        <a:t>yili</a:t>
                      </a:r>
                      <a:endParaRPr lang="ru-RU" sz="2000" dirty="0">
                        <a:effectLst/>
                        <a:latin typeface="Cambria" panose="02040503050406030204" pitchFamily="18" charset="0"/>
                        <a:ea typeface="Cambria" panose="02040503050406030204" pitchFamily="18" charset="0"/>
                      </a:endParaRPr>
                    </a:p>
                    <a:p>
                      <a:pPr marL="67945" algn="ctr">
                        <a:lnSpc>
                          <a:spcPct val="115000"/>
                        </a:lnSpc>
                        <a:spcAft>
                          <a:spcPct val="0"/>
                        </a:spcAft>
                      </a:pPr>
                      <a:r>
                        <a:rPr lang="uz-Cyrl-UZ" sz="2000" dirty="0" smtClean="0">
                          <a:effectLst/>
                          <a:latin typeface="Cambria" panose="02040503050406030204" pitchFamily="18" charset="0"/>
                          <a:ea typeface="Cambria" panose="02040503050406030204" pitchFamily="18" charset="0"/>
                        </a:rPr>
                        <a:t>202</a:t>
                      </a:r>
                      <a:r>
                        <a:rPr lang="ru-RU" sz="2000" dirty="0" smtClean="0">
                          <a:effectLst/>
                          <a:latin typeface="Cambria" panose="02040503050406030204" pitchFamily="18" charset="0"/>
                          <a:ea typeface="Cambria" panose="02040503050406030204" pitchFamily="18" charset="0"/>
                        </a:rPr>
                        <a:t>6</a:t>
                      </a:r>
                      <a:r>
                        <a:rPr lang="uz-Cyrl-UZ" sz="2000" dirty="0" smtClean="0">
                          <a:effectLst/>
                          <a:latin typeface="Cambria" panose="02040503050406030204" pitchFamily="18" charset="0"/>
                          <a:ea typeface="Cambria" panose="02040503050406030204" pitchFamily="18" charset="0"/>
                        </a:rPr>
                        <a:t>/202</a:t>
                      </a:r>
                      <a:r>
                        <a:rPr lang="ru-RU" sz="2000" dirty="0" smtClean="0">
                          <a:effectLst/>
                          <a:latin typeface="Cambria" panose="02040503050406030204" pitchFamily="18" charset="0"/>
                          <a:ea typeface="Cambria" panose="02040503050406030204" pitchFamily="18" charset="0"/>
                        </a:rPr>
                        <a:t>7</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4732">
                <a:tc rowSpan="2">
                  <a:txBody>
                    <a:bodyPr/>
                    <a:lstStyle/>
                    <a:p>
                      <a:pPr marL="71755" marR="71755" algn="ctr">
                        <a:lnSpc>
                          <a:spcPct val="115000"/>
                        </a:lnSpc>
                        <a:spcAft>
                          <a:spcPct val="0"/>
                        </a:spcAft>
                      </a:pPr>
                      <a:r>
                        <a:rPr lang="en-US" sz="1400" err="1">
                          <a:effectLst/>
                        </a:rPr>
                        <a:t>Semestr </a:t>
                      </a:r>
                      <a:endParaRPr lang="ru-RU" sz="1400">
                        <a:effectLst/>
                        <a:latin typeface="Cambria" panose="02040503050406030204" pitchFamily="18" charset="0"/>
                        <a:ea typeface="Cambria" panose="02040503050406030204" pitchFamily="18" charset="0"/>
                        <a:cs typeface="Arial" pitchFamily="34" charset="0"/>
                      </a:endParaRPr>
                    </a:p>
                  </a:txBody>
                  <a:tcPr marL="0" marR="0" marT="0" marB="0" vert="vert270" anchor="ctr"/>
                </a:tc>
                <a:tc rowSpan="2" gridSpan="2">
                  <a:txBody>
                    <a:bodyPr/>
                    <a:lstStyle/>
                    <a:p>
                      <a:pPr marL="67945" algn="ctr">
                        <a:lnSpc>
                          <a:spcPct val="115000"/>
                        </a:lnSpc>
                        <a:spcAft>
                          <a:spcPct val="0"/>
                        </a:spcAft>
                      </a:pPr>
                      <a:r>
                        <a:rPr lang="en-US" sz="1600" dirty="0" err="1">
                          <a:effectLst/>
                          <a:latin typeface="Cambria" panose="02040503050406030204" pitchFamily="18" charset="0"/>
                          <a:ea typeface="Cambria" panose="02040503050406030204" pitchFamily="18" charset="0"/>
                        </a:rPr>
                        <a:t>Har</a:t>
                      </a:r>
                      <a:r>
                        <a:rPr lang="en-US" sz="1600" dirty="0">
                          <a:effectLst/>
                          <a:latin typeface="Cambria" panose="02040503050406030204" pitchFamily="18" charset="0"/>
                          <a:ea typeface="Cambria" panose="02040503050406030204" pitchFamily="18" charset="0"/>
                        </a:rPr>
                        <a:t> </a:t>
                      </a:r>
                      <a:r>
                        <a:rPr lang="en-US" sz="1600" dirty="0" err="1">
                          <a:effectLst/>
                          <a:latin typeface="Cambria" panose="02040503050406030204" pitchFamily="18" charset="0"/>
                          <a:ea typeface="Cambria" panose="02040503050406030204" pitchFamily="18" charset="0"/>
                        </a:rPr>
                        <a:t>bir</a:t>
                      </a:r>
                      <a:r>
                        <a:rPr lang="en-US" sz="1600" dirty="0">
                          <a:effectLst/>
                          <a:latin typeface="Cambria" panose="02040503050406030204" pitchFamily="18" charset="0"/>
                          <a:ea typeface="Cambria" panose="02040503050406030204" pitchFamily="18" charset="0"/>
                        </a:rPr>
                        <a:t> </a:t>
                      </a:r>
                      <a:r>
                        <a:rPr lang="en-US" sz="1600" dirty="0" err="1">
                          <a:effectLst/>
                          <a:latin typeface="Cambria" panose="02040503050406030204" pitchFamily="18" charset="0"/>
                          <a:ea typeface="Cambria" panose="02040503050406030204" pitchFamily="18" charset="0"/>
                        </a:rPr>
                        <a:t>semestrdagi</a:t>
                      </a:r>
                      <a:r>
                        <a:rPr lang="en-US" sz="1600" dirty="0">
                          <a:effectLst/>
                          <a:latin typeface="Cambria" panose="02040503050406030204" pitchFamily="18" charset="0"/>
                          <a:ea typeface="Cambria" panose="02040503050406030204" pitchFamily="18" charset="0"/>
                        </a:rPr>
                        <a:t> </a:t>
                      </a:r>
                      <a:r>
                        <a:rPr lang="en-US" sz="1600" dirty="0" err="1">
                          <a:effectLst/>
                          <a:latin typeface="Cambria" panose="02040503050406030204" pitchFamily="18" charset="0"/>
                          <a:ea typeface="Cambria" panose="02040503050406030204" pitchFamily="18" charset="0"/>
                        </a:rPr>
                        <a:t>modulning</a:t>
                      </a:r>
                      <a:r>
                        <a:rPr lang="en-US" sz="1600" dirty="0">
                          <a:effectLst/>
                          <a:latin typeface="Cambria" panose="02040503050406030204" pitchFamily="18" charset="0"/>
                          <a:ea typeface="Cambria" panose="02040503050406030204" pitchFamily="18" charset="0"/>
                        </a:rPr>
                        <a:t> </a:t>
                      </a:r>
                      <a:r>
                        <a:rPr lang="en-US" sz="1600" dirty="0" err="1">
                          <a:effectLst/>
                          <a:latin typeface="Cambria" panose="02040503050406030204" pitchFamily="18" charset="0"/>
                          <a:ea typeface="Cambria" panose="02040503050406030204" pitchFamily="18" charset="0"/>
                        </a:rPr>
                        <a:t>nomi</a:t>
                      </a:r>
                      <a:endParaRPr lang="ru-RU" sz="1600" dirty="0">
                        <a:effectLst/>
                        <a:latin typeface="Cambria" panose="02040503050406030204" pitchFamily="18" charset="0"/>
                        <a:ea typeface="Cambria" panose="02040503050406030204" pitchFamily="18" charset="0"/>
                      </a:endParaRPr>
                    </a:p>
                    <a:p>
                      <a:pPr marL="67945" algn="ctr">
                        <a:lnSpc>
                          <a:spcPct val="115000"/>
                        </a:lnSpc>
                        <a:spcAft>
                          <a:spcPct val="0"/>
                        </a:spcAft>
                      </a:pPr>
                      <a:r>
                        <a:rPr lang="en-US" sz="1600" dirty="0">
                          <a:effectLst/>
                          <a:latin typeface="Cambria" panose="02040503050406030204" pitchFamily="18" charset="0"/>
                          <a:ea typeface="Cambria" panose="02040503050406030204" pitchFamily="18" charset="0"/>
                        </a:rPr>
                        <a:t>MPTA 2305</a:t>
                      </a:r>
                      <a:endParaRPr lang="ru-RU" sz="1600" dirty="0">
                        <a:effectLst/>
                        <a:latin typeface="Cambria" panose="02040503050406030204" pitchFamily="18" charset="0"/>
                        <a:ea typeface="Cambria" panose="02040503050406030204" pitchFamily="18" charset="0"/>
                        <a:cs typeface="Arial" pitchFamily="34" charset="0"/>
                      </a:endParaRPr>
                    </a:p>
                  </a:txBody>
                  <a:tcPr marL="0" marR="0" marT="0" marB="0" anchor="ctr"/>
                </a:tc>
                <a:tc rowSpan="2" hMerge="1">
                  <a:txBody>
                    <a:bodyPr/>
                    <a:lstStyle/>
                    <a:p>
                      <a:endParaRPr lang="ru-RU"/>
                    </a:p>
                  </a:txBody>
                  <a:tcPr/>
                </a:tc>
                <a:tc rowSpan="2">
                  <a:txBody>
                    <a:bodyPr/>
                    <a:lstStyle/>
                    <a:p>
                      <a:pPr marL="71755" marR="71755" algn="ctr">
                        <a:lnSpc>
                          <a:spcPct val="115000"/>
                        </a:lnSpc>
                        <a:spcAft>
                          <a:spcPct val="0"/>
                        </a:spcAft>
                      </a:pPr>
                      <a:r>
                        <a:rPr lang="uz-Cyrl-UZ" sz="1600" dirty="0">
                          <a:effectLst/>
                          <a:latin typeface="Cambria" panose="02040503050406030204" pitchFamily="18" charset="0"/>
                          <a:ea typeface="Cambria" panose="02040503050406030204" pitchFamily="18" charset="0"/>
                        </a:rPr>
                        <a:t>ECTS - </a:t>
                      </a:r>
                      <a:r>
                        <a:rPr lang="en-US" sz="1600" dirty="0" err="1">
                          <a:effectLst/>
                          <a:latin typeface="Cambria" panose="02040503050406030204" pitchFamily="18" charset="0"/>
                          <a:ea typeface="Cambria" panose="02040503050406030204" pitchFamily="18" charset="0"/>
                        </a:rPr>
                        <a:t>Kreditlar</a:t>
                      </a:r>
                      <a:endParaRPr lang="ru-RU" sz="1600" dirty="0">
                        <a:effectLst/>
                        <a:latin typeface="Cambria" panose="02040503050406030204" pitchFamily="18" charset="0"/>
                        <a:ea typeface="Cambria" panose="02040503050406030204" pitchFamily="18" charset="0"/>
                      </a:endParaRPr>
                    </a:p>
                    <a:p>
                      <a:pPr marL="71755" marR="71755" algn="ctr">
                        <a:lnSpc>
                          <a:spcPct val="115000"/>
                        </a:lnSpc>
                        <a:spcAft>
                          <a:spcPct val="0"/>
                        </a:spcAft>
                      </a:pPr>
                      <a:r>
                        <a:rPr lang="en-US" sz="1600" dirty="0">
                          <a:effectLst/>
                          <a:latin typeface="Cambria" panose="02040503050406030204" pitchFamily="18" charset="0"/>
                          <a:ea typeface="Cambria" panose="02040503050406030204" pitchFamily="18" charset="0"/>
                        </a:rPr>
                        <a:t> </a:t>
                      </a:r>
                      <a:endParaRPr lang="ru-RU" sz="1600" dirty="0">
                        <a:effectLst/>
                        <a:latin typeface="Cambria" panose="02040503050406030204" pitchFamily="18" charset="0"/>
                        <a:ea typeface="Cambria" panose="02040503050406030204" pitchFamily="18" charset="0"/>
                        <a:cs typeface="Arial" pitchFamily="34" charset="0"/>
                      </a:endParaRPr>
                    </a:p>
                  </a:txBody>
                  <a:tcPr marL="0" marR="0" marT="0" marB="0" vert="vert270" anchor="ctr"/>
                </a:tc>
                <a:tc rowSpan="2">
                  <a:txBody>
                    <a:bodyPr/>
                    <a:lstStyle/>
                    <a:p>
                      <a:pPr marL="71755" marR="71755" algn="ctr">
                        <a:lnSpc>
                          <a:spcPct val="115000"/>
                        </a:lnSpc>
                        <a:spcAft>
                          <a:spcPct val="0"/>
                        </a:spcAft>
                      </a:pPr>
                      <a:r>
                        <a:rPr lang="en-US" sz="1600" dirty="0" err="1">
                          <a:effectLst/>
                          <a:latin typeface="Cambria" panose="02040503050406030204" pitchFamily="18" charset="0"/>
                          <a:ea typeface="Cambria" panose="02040503050406030204" pitchFamily="18" charset="0"/>
                        </a:rPr>
                        <a:t>Haftalik</a:t>
                      </a:r>
                      <a:r>
                        <a:rPr lang="en-US" sz="1600" dirty="0">
                          <a:effectLst/>
                          <a:latin typeface="Cambria" panose="02040503050406030204" pitchFamily="18" charset="0"/>
                          <a:ea typeface="Cambria" panose="02040503050406030204" pitchFamily="18" charset="0"/>
                        </a:rPr>
                        <a:t> </a:t>
                      </a:r>
                      <a:r>
                        <a:rPr lang="en-US" sz="1600" dirty="0" err="1">
                          <a:effectLst/>
                          <a:latin typeface="Cambria" panose="02040503050406030204" pitchFamily="18" charset="0"/>
                          <a:ea typeface="Cambria" panose="02040503050406030204" pitchFamily="18" charset="0"/>
                        </a:rPr>
                        <a:t>dars</a:t>
                      </a:r>
                      <a:r>
                        <a:rPr lang="en-US" sz="1600" dirty="0">
                          <a:effectLst/>
                          <a:latin typeface="Cambria" panose="02040503050406030204" pitchFamily="18" charset="0"/>
                          <a:ea typeface="Cambria" panose="02040503050406030204" pitchFamily="18" charset="0"/>
                        </a:rPr>
                        <a:t> </a:t>
                      </a:r>
                      <a:r>
                        <a:rPr lang="en-US" sz="1600" dirty="0" err="1">
                          <a:effectLst/>
                          <a:latin typeface="Cambria" panose="02040503050406030204" pitchFamily="18" charset="0"/>
                          <a:ea typeface="Cambria" panose="02040503050406030204" pitchFamily="18" charset="0"/>
                        </a:rPr>
                        <a:t>soatlari</a:t>
                      </a:r>
                      <a:endParaRPr lang="ru-RU" sz="1600" dirty="0">
                        <a:effectLst/>
                        <a:latin typeface="Cambria" panose="02040503050406030204" pitchFamily="18" charset="0"/>
                        <a:ea typeface="Cambria" panose="02040503050406030204" pitchFamily="18" charset="0"/>
                        <a:cs typeface="Arial" pitchFamily="34" charset="0"/>
                      </a:endParaRPr>
                    </a:p>
                  </a:txBody>
                  <a:tcPr marL="0" marR="0" marT="0" marB="0" vert="vert270" anchor="ctr"/>
                </a:tc>
                <a:tc gridSpan="6">
                  <a:txBody>
                    <a:bodyPr/>
                    <a:lstStyle/>
                    <a:p>
                      <a:pPr marL="67945" algn="ctr">
                        <a:lnSpc>
                          <a:spcPct val="115000"/>
                        </a:lnSpc>
                        <a:spcAft>
                          <a:spcPct val="0"/>
                        </a:spcAft>
                      </a:pPr>
                      <a:r>
                        <a:rPr lang="en-US" sz="1400">
                          <a:effectLst/>
                        </a:rPr>
                        <a:t>O‘quv mashg‘ulotlari</a:t>
                      </a:r>
                      <a:r>
                        <a:rPr lang="uz-Cyrl-UZ" sz="1400">
                          <a:effectLst/>
                        </a:rPr>
                        <a:t> (</a:t>
                      </a:r>
                      <a:r>
                        <a:rPr lang="en-US" sz="1400">
                          <a:effectLst/>
                        </a:rPr>
                        <a:t>soat</a:t>
                      </a:r>
                      <a:r>
                        <a:rPr lang="uz-Cyrl-UZ" sz="1400">
                          <a:effectLst/>
                        </a:rPr>
                        <a:t>)</a:t>
                      </a:r>
                      <a:endParaRPr lang="ru-RU" sz="1400">
                        <a:effectLst/>
                        <a:latin typeface="Cambria" panose="02040503050406030204" pitchFamily="18" charset="0"/>
                        <a:ea typeface="Cambria" panose="02040503050406030204" pitchFamily="18" charset="0"/>
                        <a:cs typeface="Arial" pitchFamily="34" charset="0"/>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marL="71755" marR="71755" algn="ctr">
                        <a:lnSpc>
                          <a:spcPct val="115000"/>
                        </a:lnSpc>
                        <a:spcAft>
                          <a:spcPct val="0"/>
                        </a:spcAft>
                      </a:pPr>
                      <a:r>
                        <a:rPr lang="en-US" sz="1600" err="1">
                          <a:effectLst/>
                          <a:latin typeface="Cambria" panose="02040503050406030204" pitchFamily="18" charset="0"/>
                          <a:ea typeface="Cambria" panose="02040503050406030204" pitchFamily="18" charset="0"/>
                        </a:rPr>
                        <a:t>Mustaqil ta’lim</a:t>
                      </a:r>
                      <a:endParaRPr lang="ru-RU" sz="1600">
                        <a:effectLst/>
                        <a:latin typeface="Cambria" panose="02040503050406030204" pitchFamily="18" charset="0"/>
                        <a:ea typeface="Cambria" panose="02040503050406030204" pitchFamily="18" charset="0"/>
                      </a:endParaRPr>
                    </a:p>
                    <a:p>
                      <a:pPr marL="71755" marR="71755" algn="ctr">
                        <a:lnSpc>
                          <a:spcPct val="115000"/>
                        </a:lnSpc>
                        <a:spcAft>
                          <a:spcPct val="0"/>
                        </a:spcAft>
                      </a:pPr>
                      <a:r>
                        <a:rPr lang="uz-Cyrl-UZ" sz="1600">
                          <a:effectLst/>
                          <a:latin typeface="Cambria" panose="02040503050406030204" pitchFamily="18" charset="0"/>
                          <a:ea typeface="Cambria" panose="02040503050406030204" pitchFamily="18" charset="0"/>
                        </a:rPr>
                        <a:t> (</a:t>
                      </a:r>
                      <a:r>
                        <a:rPr lang="en-US" sz="1600" err="1">
                          <a:effectLst/>
                          <a:latin typeface="Cambria" panose="02040503050406030204" pitchFamily="18" charset="0"/>
                          <a:ea typeface="Cambria" panose="02040503050406030204" pitchFamily="18" charset="0"/>
                        </a:rPr>
                        <a:t>soat</a:t>
                      </a:r>
                      <a:r>
                        <a:rPr lang="uz-Cyrl-UZ" sz="1600">
                          <a:effectLst/>
                          <a:latin typeface="Cambria" panose="02040503050406030204" pitchFamily="18" charset="0"/>
                          <a:ea typeface="Cambria" panose="02040503050406030204" pitchFamily="18" charset="0"/>
                        </a:rPr>
                        <a:t>)</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rowSpan="2">
                  <a:txBody>
                    <a:bodyPr/>
                    <a:lstStyle/>
                    <a:p>
                      <a:pPr marL="71755" marR="71755" algn="ctr">
                        <a:lnSpc>
                          <a:spcPct val="115000"/>
                        </a:lnSpc>
                        <a:spcAft>
                          <a:spcPct val="0"/>
                        </a:spcAft>
                      </a:pPr>
                      <a:r>
                        <a:rPr lang="en-US" sz="1600">
                          <a:effectLst/>
                          <a:latin typeface="Cambria" panose="02040503050406030204" pitchFamily="18" charset="0"/>
                          <a:ea typeface="Cambria" panose="02040503050406030204" pitchFamily="18" charset="0"/>
                        </a:rPr>
                        <a:t>Jami yuklama</a:t>
                      </a:r>
                      <a:endParaRPr lang="ru-RU" sz="1600">
                        <a:effectLst/>
                        <a:latin typeface="Cambria" panose="02040503050406030204" pitchFamily="18" charset="0"/>
                        <a:ea typeface="Cambria" panose="02040503050406030204" pitchFamily="18" charset="0"/>
                      </a:endParaRPr>
                    </a:p>
                    <a:p>
                      <a:pPr marL="71755" marR="71755" algn="ctr">
                        <a:lnSpc>
                          <a:spcPct val="115000"/>
                        </a:lnSpc>
                        <a:spcAft>
                          <a:spcPct val="0"/>
                        </a:spcAft>
                      </a:pPr>
                      <a:r>
                        <a:rPr lang="uz-Cyrl-UZ" sz="1600">
                          <a:effectLst/>
                          <a:latin typeface="Cambria" panose="02040503050406030204" pitchFamily="18" charset="0"/>
                          <a:ea typeface="Cambria" panose="02040503050406030204" pitchFamily="18" charset="0"/>
                        </a:rPr>
                        <a:t>(</a:t>
                      </a:r>
                      <a:r>
                        <a:rPr lang="en-US" sz="1600">
                          <a:effectLst/>
                          <a:latin typeface="Cambria" panose="02040503050406030204" pitchFamily="18" charset="0"/>
                          <a:ea typeface="Cambria" panose="02040503050406030204" pitchFamily="18" charset="0"/>
                        </a:rPr>
                        <a:t>soat</a:t>
                      </a:r>
                      <a:r>
                        <a:rPr lang="uz-Cyrl-UZ" sz="1600">
                          <a:effectLst/>
                          <a:latin typeface="Cambria" panose="02040503050406030204" pitchFamily="18" charset="0"/>
                          <a:ea typeface="Cambria" panose="02040503050406030204" pitchFamily="18" charset="0"/>
                        </a:rPr>
                        <a:t>)</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r>
              <a:tr h="1666239">
                <a:tc vMerge="1">
                  <a:txBody>
                    <a:bodyPr/>
                    <a:lstStyle/>
                    <a:p>
                      <a:endParaRPr lang="ru-RU"/>
                    </a:p>
                  </a:txBody>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67945" marR="71755" algn="ctr">
                        <a:spcAft>
                          <a:spcPct val="0"/>
                        </a:spcAft>
                      </a:pPr>
                      <a:r>
                        <a:rPr lang="en-US" sz="1600">
                          <a:effectLst/>
                          <a:latin typeface="Cambria" panose="02040503050406030204" pitchFamily="18" charset="0"/>
                          <a:ea typeface="Cambria" panose="02040503050406030204" pitchFamily="18" charset="0"/>
                        </a:rPr>
                        <a:t>Jami:</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a:txBody>
                    <a:bodyPr/>
                    <a:lstStyle/>
                    <a:p>
                      <a:pPr marL="71755" marR="71755" algn="ctr">
                        <a:lnSpc>
                          <a:spcPct val="115000"/>
                        </a:lnSpc>
                        <a:spcAft>
                          <a:spcPct val="0"/>
                        </a:spcAft>
                      </a:pPr>
                      <a:r>
                        <a:rPr lang="en-US" sz="1600">
                          <a:effectLst/>
                          <a:latin typeface="Cambria" panose="02040503050406030204" pitchFamily="18" charset="0"/>
                          <a:ea typeface="Cambria" panose="02040503050406030204" pitchFamily="18" charset="0"/>
                        </a:rPr>
                        <a:t>ma’ruza</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gridSpan="2">
                  <a:txBody>
                    <a:bodyPr/>
                    <a:lstStyle/>
                    <a:p>
                      <a:pPr marL="71755" marR="71755" algn="ctr">
                        <a:lnSpc>
                          <a:spcPct val="115000"/>
                        </a:lnSpc>
                        <a:spcAft>
                          <a:spcPct val="0"/>
                        </a:spcAft>
                      </a:pPr>
                      <a:r>
                        <a:rPr lang="fr-FR" sz="1600">
                          <a:effectLst/>
                          <a:latin typeface="Cambria" panose="02040503050406030204" pitchFamily="18" charset="0"/>
                          <a:ea typeface="Cambria" panose="02040503050406030204" pitchFamily="18" charset="0"/>
                        </a:rPr>
                        <a:t>seminar</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hMerge="1">
                  <a:txBody>
                    <a:bodyPr/>
                    <a:lstStyle/>
                    <a:p>
                      <a:endParaRPr lang="ru-RU"/>
                    </a:p>
                  </a:txBody>
                  <a:tcPr/>
                </a:tc>
                <a:tc>
                  <a:txBody>
                    <a:bodyPr/>
                    <a:lstStyle/>
                    <a:p>
                      <a:pPr marL="71755" marR="71755" algn="ctr">
                        <a:lnSpc>
                          <a:spcPct val="115000"/>
                        </a:lnSpc>
                        <a:spcAft>
                          <a:spcPct val="0"/>
                        </a:spcAft>
                      </a:pPr>
                      <a:r>
                        <a:rPr lang="en-US" sz="1600" err="1">
                          <a:effectLst/>
                          <a:latin typeface="Cambria" panose="02040503050406030204" pitchFamily="18" charset="0"/>
                          <a:ea typeface="Cambria" panose="02040503050406030204" pitchFamily="18" charset="0"/>
                        </a:rPr>
                        <a:t>amaliy</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a:txBody>
                    <a:bodyPr/>
                    <a:lstStyle/>
                    <a:p>
                      <a:pPr marL="71755" marR="71755" algn="ctr">
                        <a:lnSpc>
                          <a:spcPct val="115000"/>
                        </a:lnSpc>
                        <a:spcAft>
                          <a:spcPct val="0"/>
                        </a:spcAft>
                      </a:pPr>
                      <a:r>
                        <a:rPr lang="en-US" sz="1600" err="1">
                          <a:effectLst/>
                          <a:latin typeface="Cambria" panose="02040503050406030204" pitchFamily="18" charset="0"/>
                          <a:ea typeface="Cambria" panose="02040503050406030204" pitchFamily="18" charset="0"/>
                        </a:rPr>
                        <a:t>laboratoriya</a:t>
                      </a:r>
                      <a:endParaRPr lang="ru-RU" sz="1600">
                        <a:effectLst/>
                        <a:latin typeface="Cambria" panose="02040503050406030204" pitchFamily="18" charset="0"/>
                        <a:ea typeface="Cambria" panose="02040503050406030204" pitchFamily="18" charset="0"/>
                        <a:cs typeface="Arial" pitchFamily="34" charset="0"/>
                      </a:endParaRPr>
                    </a:p>
                  </a:txBody>
                  <a:tcPr marL="0" marR="0" marT="0" marB="0" vert="vert270"/>
                </a:tc>
                <a:tc vMerge="1">
                  <a:txBody>
                    <a:bodyPr/>
                    <a:lstStyle/>
                    <a:p>
                      <a:endParaRPr lang="ru-RU"/>
                    </a:p>
                  </a:txBody>
                  <a:tcPr/>
                </a:tc>
                <a:tc vMerge="1">
                  <a:txBody>
                    <a:bodyPr/>
                    <a:lstStyle/>
                    <a:p>
                      <a:endParaRPr lang="ru-RU"/>
                    </a:p>
                  </a:txBody>
                  <a:tcPr/>
                </a:tc>
              </a:tr>
              <a:tr h="2355605">
                <a:tc>
                  <a:txBody>
                    <a:bodyPr/>
                    <a:lstStyle/>
                    <a:p>
                      <a:pPr algn="ctr">
                        <a:lnSpc>
                          <a:spcPct val="115000"/>
                        </a:lnSpc>
                        <a:spcAft>
                          <a:spcPct val="0"/>
                        </a:spcAft>
                      </a:pPr>
                      <a:r>
                        <a:rPr lang="uz-Cyrl-UZ" sz="1400">
                          <a:effectLst/>
                        </a:rPr>
                        <a:t>3</a:t>
                      </a:r>
                      <a:endParaRPr lang="ru-RU" sz="1400">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tc>
                <a:tc gridSpan="2">
                  <a:txBody>
                    <a:bodyPr/>
                    <a:lstStyle/>
                    <a:p>
                      <a:pPr marL="67945" algn="ctr">
                        <a:spcAft>
                          <a:spcPct val="0"/>
                        </a:spcAft>
                      </a:pPr>
                      <a:r>
                        <a:rPr lang="uz-Cyrl-UZ" sz="1400">
                          <a:effectLst/>
                          <a:latin typeface="Cambria" panose="02040503050406030204" pitchFamily="18" charset="0"/>
                          <a:ea typeface="Cambria" panose="02040503050406030204" pitchFamily="18" charset="0"/>
                        </a:rPr>
                        <a:t>Aruz tizimi haqida umumiy ma’lumot</a:t>
                      </a:r>
                      <a:endParaRPr lang="ru-RU" sz="1400">
                        <a:effectLst/>
                        <a:latin typeface="Cambria" panose="02040503050406030204" pitchFamily="18" charset="0"/>
                        <a:ea typeface="Cambria" panose="02040503050406030204" pitchFamily="18" charset="0"/>
                      </a:endParaRPr>
                    </a:p>
                    <a:p>
                      <a:pPr marL="67945" algn="just">
                        <a:spcAft>
                          <a:spcPct val="0"/>
                        </a:spcAft>
                      </a:pPr>
                      <a:r>
                        <a:rPr lang="uz-Latn-UZ" sz="1400">
                          <a:effectLst/>
                          <a:latin typeface="Cambria" panose="02040503050406030204" pitchFamily="18" charset="0"/>
                          <a:ea typeface="Cambria" panose="02040503050406030204" pitchFamily="18" charset="0"/>
                        </a:rPr>
                        <a:t>Tasavvuf va badiiy ijod masalalari </a:t>
                      </a:r>
                      <a:endParaRPr lang="ru-RU" sz="1400">
                        <a:effectLst/>
                        <a:latin typeface="Cambria" panose="02040503050406030204" pitchFamily="18" charset="0"/>
                        <a:ea typeface="Cambria" panose="02040503050406030204" pitchFamily="18" charset="0"/>
                        <a:cs typeface="Arial" pitchFamily="34" charset="0"/>
                      </a:endParaRPr>
                    </a:p>
                  </a:txBody>
                  <a:tcPr marL="0" marR="0" marT="0" marB="0"/>
                </a:tc>
                <a:tc hMerge="1">
                  <a:txBody>
                    <a:bodyPr/>
                    <a:lstStyle/>
                    <a:p>
                      <a:endParaRPr lang="ru-RU"/>
                    </a:p>
                  </a:txBody>
                  <a:tcPr/>
                </a:tc>
                <a:tc>
                  <a:txBody>
                    <a:bodyPr/>
                    <a:lstStyle/>
                    <a:p>
                      <a:pPr marL="67945" algn="ctr">
                        <a:spcAft>
                          <a:spcPct val="0"/>
                        </a:spcAft>
                      </a:pPr>
                      <a:r>
                        <a:rPr lang="en-US" sz="2000">
                          <a:effectLst/>
                          <a:latin typeface="Cambria" panose="02040503050406030204" pitchFamily="18" charset="0"/>
                          <a:ea typeface="Cambria" panose="02040503050406030204" pitchFamily="18" charset="0"/>
                        </a:rPr>
                        <a:t>5</a:t>
                      </a:r>
                      <a:endParaRPr lang="ru-RU" sz="2000">
                        <a:effectLst/>
                        <a:latin typeface="Cambria" panose="02040503050406030204" pitchFamily="18" charset="0"/>
                        <a:ea typeface="Cambria" panose="02040503050406030204" pitchFamily="18" charset="0"/>
                        <a:cs typeface="Arial" pitchFamily="34" charset="0"/>
                      </a:endParaRPr>
                    </a:p>
                  </a:txBody>
                  <a:tcPr marL="0" marR="0" marT="0" marB="0" anchor="ctr"/>
                </a:tc>
                <a:tc>
                  <a:txBody>
                    <a:bodyPr/>
                    <a:lstStyle/>
                    <a:p>
                      <a:pPr marL="67945" algn="ctr">
                        <a:spcAft>
                          <a:spcPct val="0"/>
                        </a:spcAft>
                      </a:pPr>
                      <a:r>
                        <a:rPr lang="en-US" sz="2000" dirty="0">
                          <a:effectLst/>
                          <a:latin typeface="Cambria" panose="02040503050406030204" pitchFamily="18" charset="0"/>
                          <a:ea typeface="Cambria" panose="02040503050406030204" pitchFamily="18" charset="0"/>
                        </a:rPr>
                        <a:t>4</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nchor="ctr"/>
                </a:tc>
                <a:tc>
                  <a:txBody>
                    <a:bodyPr/>
                    <a:lstStyle/>
                    <a:p>
                      <a:pPr marL="2540" algn="ctr">
                        <a:spcAft>
                          <a:spcPct val="0"/>
                        </a:spcAft>
                      </a:pPr>
                      <a:r>
                        <a:rPr lang="en-US" sz="2000" dirty="0">
                          <a:effectLst/>
                          <a:latin typeface="Cambria" panose="02040503050406030204" pitchFamily="18" charset="0"/>
                          <a:ea typeface="Cambria" panose="02040503050406030204" pitchFamily="18" charset="0"/>
                        </a:rPr>
                        <a:t>60</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nchor="ctr"/>
                </a:tc>
                <a:tc>
                  <a:txBody>
                    <a:bodyPr/>
                    <a:lstStyle/>
                    <a:p>
                      <a:pPr marL="2540" algn="ctr">
                        <a:spcAft>
                          <a:spcPct val="0"/>
                        </a:spcAft>
                      </a:pPr>
                      <a:r>
                        <a:rPr lang="ru-RU" sz="2000" dirty="0" smtClean="0">
                          <a:effectLst/>
                          <a:latin typeface="Cambria" panose="02040503050406030204" pitchFamily="18" charset="0"/>
                          <a:ea typeface="Cambria" panose="02040503050406030204" pitchFamily="18" charset="0"/>
                        </a:rPr>
                        <a:t>2</a:t>
                      </a:r>
                      <a:r>
                        <a:rPr lang="en-US" sz="2000" dirty="0" smtClean="0">
                          <a:effectLst/>
                          <a:latin typeface="Cambria" panose="02040503050406030204" pitchFamily="18" charset="0"/>
                          <a:ea typeface="Cambria" panose="02040503050406030204" pitchFamily="18" charset="0"/>
                        </a:rPr>
                        <a:t>0</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nchor="ctr"/>
                </a:tc>
                <a:tc gridSpan="2">
                  <a:txBody>
                    <a:bodyPr/>
                    <a:lstStyle/>
                    <a:p>
                      <a:pPr marL="2540" algn="ctr">
                        <a:spcAft>
                          <a:spcPct val="0"/>
                        </a:spcAft>
                      </a:pPr>
                      <a:r>
                        <a:rPr lang="en-US" sz="2000" smtClean="0">
                          <a:effectLst/>
                          <a:latin typeface="Cambria" panose="02040503050406030204" pitchFamily="18" charset="0"/>
                          <a:ea typeface="Cambria" panose="02040503050406030204" pitchFamily="18" charset="0"/>
                        </a:rPr>
                        <a:t>20</a:t>
                      </a:r>
                      <a:r>
                        <a:rPr lang="en-US" sz="2000" dirty="0">
                          <a:effectLst/>
                          <a:latin typeface="Cambria" panose="02040503050406030204" pitchFamily="18" charset="0"/>
                          <a:ea typeface="Cambria" panose="02040503050406030204" pitchFamily="18" charset="0"/>
                        </a:rPr>
                        <a:t> </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nchor="ctr"/>
                </a:tc>
                <a:tc hMerge="1">
                  <a:txBody>
                    <a:bodyPr/>
                    <a:lstStyle/>
                    <a:p>
                      <a:endParaRPr lang="ru-RU"/>
                    </a:p>
                  </a:txBody>
                  <a:tcPr/>
                </a:tc>
                <a:tc>
                  <a:txBody>
                    <a:bodyPr/>
                    <a:lstStyle/>
                    <a:p>
                      <a:pPr marL="2540" algn="ctr">
                        <a:spcAft>
                          <a:spcPct val="0"/>
                        </a:spcAft>
                      </a:pPr>
                      <a:r>
                        <a:rPr lang="ru-RU" sz="2000" dirty="0" smtClean="0">
                          <a:effectLst/>
                          <a:latin typeface="Cambria" panose="02040503050406030204" pitchFamily="18" charset="0"/>
                          <a:ea typeface="Cambria" panose="02040503050406030204" pitchFamily="18" charset="0"/>
                        </a:rPr>
                        <a:t>2</a:t>
                      </a:r>
                      <a:r>
                        <a:rPr lang="en-US" sz="2000" dirty="0" smtClean="0">
                          <a:effectLst/>
                          <a:latin typeface="Cambria" panose="02040503050406030204" pitchFamily="18" charset="0"/>
                          <a:ea typeface="Cambria" panose="02040503050406030204" pitchFamily="18" charset="0"/>
                        </a:rPr>
                        <a:t>0</a:t>
                      </a:r>
                      <a:endParaRPr lang="ru-RU" sz="2000" dirty="0">
                        <a:effectLst/>
                        <a:latin typeface="Cambria" panose="02040503050406030204" pitchFamily="18" charset="0"/>
                        <a:ea typeface="Cambria" panose="02040503050406030204" pitchFamily="18" charset="0"/>
                        <a:cs typeface="Arial" pitchFamily="34" charset="0"/>
                      </a:endParaRPr>
                    </a:p>
                  </a:txBody>
                  <a:tcPr marL="0" marR="0" marT="0" marB="0" anchor="ctr"/>
                </a:tc>
                <a:tc>
                  <a:txBody>
                    <a:bodyPr/>
                    <a:lstStyle/>
                    <a:p>
                      <a:pPr marL="2540" marR="88900" algn="ctr">
                        <a:spcBef>
                          <a:spcPts val="200"/>
                        </a:spcBef>
                        <a:spcAft>
                          <a:spcPts val="200"/>
                        </a:spcAft>
                      </a:pPr>
                      <a:r>
                        <a:rPr lang="en-US" sz="2000" dirty="0">
                          <a:effectLst/>
                          <a:latin typeface="Cambria" panose="02040503050406030204" pitchFamily="18" charset="0"/>
                          <a:ea typeface="Cambria" panose="02040503050406030204" pitchFamily="18" charset="0"/>
                        </a:rPr>
                        <a:t>0</a:t>
                      </a:r>
                      <a:endParaRPr lang="ru-RU" sz="2000" dirty="0">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nchor="ctr"/>
                </a:tc>
                <a:tc>
                  <a:txBody>
                    <a:bodyPr/>
                    <a:lstStyle/>
                    <a:p>
                      <a:pPr marL="2540" marR="88900" algn="ctr">
                        <a:spcBef>
                          <a:spcPts val="200"/>
                        </a:spcBef>
                        <a:spcAft>
                          <a:spcPts val="200"/>
                        </a:spcAft>
                      </a:pPr>
                      <a:r>
                        <a:rPr lang="en-US" sz="2000" dirty="0">
                          <a:effectLst/>
                          <a:latin typeface="Cambria" panose="02040503050406030204" pitchFamily="18" charset="0"/>
                          <a:ea typeface="Cambria" panose="02040503050406030204" pitchFamily="18" charset="0"/>
                        </a:rPr>
                        <a:t>90</a:t>
                      </a:r>
                      <a:endParaRPr lang="ru-RU" sz="2000" dirty="0">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nchor="ctr"/>
                </a:tc>
                <a:tc>
                  <a:txBody>
                    <a:bodyPr/>
                    <a:lstStyle/>
                    <a:p>
                      <a:pPr marL="2540" marR="88900" algn="ctr">
                        <a:spcBef>
                          <a:spcPts val="200"/>
                        </a:spcBef>
                        <a:spcAft>
                          <a:spcPts val="200"/>
                        </a:spcAft>
                      </a:pPr>
                      <a:r>
                        <a:rPr lang="en-US" sz="2000" dirty="0">
                          <a:effectLst/>
                          <a:latin typeface="Cambria" panose="02040503050406030204" pitchFamily="18" charset="0"/>
                          <a:ea typeface="Cambria" panose="02040503050406030204" pitchFamily="18" charset="0"/>
                        </a:rPr>
                        <a:t>150</a:t>
                      </a:r>
                      <a:endParaRPr lang="ru-RU" sz="2000" dirty="0">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nchor="ctr"/>
                </a:tc>
              </a:tr>
              <a:tr h="196301">
                <a:tc>
                  <a:txBody>
                    <a:bodyPr/>
                    <a:lstStyle/>
                    <a:p>
                      <a:pPr algn="ctr">
                        <a:lnSpc>
                          <a:spcPct val="115000"/>
                        </a:lnSpc>
                        <a:spcAft>
                          <a:spcPct val="0"/>
                        </a:spcAft>
                      </a:pPr>
                      <a:r>
                        <a:rPr lang="ru-RU" sz="200">
                          <a:effectLst/>
                        </a:rPr>
                        <a:t> </a:t>
                      </a:r>
                      <a:endParaRPr lang="ru-RU" sz="200">
                        <a:effectLst/>
                        <a:latin typeface="TimesUZ"/>
                        <a:ea typeface="Times New Roman" panose="02020603050405020304" pitchFamily="18" charset="0"/>
                        <a:cs typeface="Times New Roman" panose="02020603050405020304" pitchFamily="18" charset="0"/>
                      </a:endParaRPr>
                    </a:p>
                  </a:txBody>
                  <a:tcPr marL="0" marR="0" marT="0" marB="0"/>
                </a:tc>
                <a:tc gridSpan="2">
                  <a:txBody>
                    <a:bodyPr/>
                    <a:lstStyle/>
                    <a:p>
                      <a:pPr marL="67945" algn="ctr">
                        <a:spcAft>
                          <a:spcPct val="0"/>
                        </a:spcAft>
                      </a:pPr>
                      <a:r>
                        <a:rPr lang="en-US" sz="200">
                          <a:effectLst/>
                        </a:rPr>
                        <a:t>Jami:</a:t>
                      </a:r>
                      <a:endParaRPr lang="ru-RU" sz="200">
                        <a:effectLst/>
                        <a:latin typeface="Arial" pitchFamily="34" charset="0"/>
                        <a:ea typeface="Times New Roman" panose="02020603050405020304" pitchFamily="18" charset="0"/>
                        <a:cs typeface="Arial" pitchFamily="34" charset="0"/>
                      </a:endParaRPr>
                    </a:p>
                  </a:txBody>
                  <a:tcPr marL="0" marR="0" marT="0" marB="0"/>
                </a:tc>
                <a:tc hMerge="1">
                  <a:txBody>
                    <a:bodyPr/>
                    <a:lstStyle/>
                    <a:p>
                      <a:endParaRPr lang="ru-RU"/>
                    </a:p>
                  </a:txBody>
                  <a:tcPr/>
                </a:tc>
                <a:tc>
                  <a:txBody>
                    <a:bodyPr/>
                    <a:lstStyle/>
                    <a:p>
                      <a:pPr marL="67945" algn="ctr">
                        <a:spcAft>
                          <a:spcPct val="0"/>
                        </a:spcAft>
                      </a:pPr>
                      <a:r>
                        <a:rPr lang="en-US" sz="200">
                          <a:effectLst/>
                        </a:rPr>
                        <a:t>5</a:t>
                      </a:r>
                      <a:endParaRPr lang="ru-RU" sz="200">
                        <a:effectLst/>
                        <a:latin typeface="Arial" pitchFamily="34" charset="0"/>
                        <a:ea typeface="Times New Roman" panose="02020603050405020304" pitchFamily="18" charset="0"/>
                        <a:cs typeface="Arial" pitchFamily="34" charset="0"/>
                      </a:endParaRPr>
                    </a:p>
                  </a:txBody>
                  <a:tcPr marL="0" marR="0" marT="0" marB="0" anchor="ctr"/>
                </a:tc>
                <a:tc>
                  <a:txBody>
                    <a:bodyPr/>
                    <a:lstStyle/>
                    <a:p>
                      <a:pPr marL="67945" algn="ctr">
                        <a:spcAft>
                          <a:spcPct val="0"/>
                        </a:spcAft>
                      </a:pPr>
                      <a:r>
                        <a:rPr lang="en-US" sz="200">
                          <a:effectLst/>
                        </a:rPr>
                        <a:t>4</a:t>
                      </a:r>
                      <a:endParaRPr lang="ru-RU" sz="200">
                        <a:effectLst/>
                        <a:latin typeface="Arial" pitchFamily="34" charset="0"/>
                        <a:ea typeface="Times New Roman" panose="02020603050405020304" pitchFamily="18" charset="0"/>
                        <a:cs typeface="Arial" pitchFamily="34" charset="0"/>
                      </a:endParaRPr>
                    </a:p>
                  </a:txBody>
                  <a:tcPr marL="0" marR="0" marT="0" marB="0" anchor="ctr"/>
                </a:tc>
                <a:tc>
                  <a:txBody>
                    <a:bodyPr/>
                    <a:lstStyle/>
                    <a:p>
                      <a:pPr marL="2540" algn="ctr">
                        <a:spcAft>
                          <a:spcPct val="0"/>
                        </a:spcAft>
                      </a:pPr>
                      <a:r>
                        <a:rPr lang="en-US" sz="200">
                          <a:effectLst/>
                        </a:rPr>
                        <a:t>60</a:t>
                      </a:r>
                      <a:endParaRPr lang="ru-RU" sz="200">
                        <a:effectLst/>
                        <a:latin typeface="Arial" pitchFamily="34" charset="0"/>
                        <a:ea typeface="Times New Roman" panose="02020603050405020304" pitchFamily="18" charset="0"/>
                        <a:cs typeface="Arial" pitchFamily="34" charset="0"/>
                      </a:endParaRPr>
                    </a:p>
                  </a:txBody>
                  <a:tcPr marL="0" marR="0" marT="0" marB="0"/>
                </a:tc>
                <a:tc>
                  <a:txBody>
                    <a:bodyPr/>
                    <a:lstStyle/>
                    <a:p>
                      <a:pPr marL="2540" algn="ctr">
                        <a:spcAft>
                          <a:spcPct val="0"/>
                        </a:spcAft>
                      </a:pPr>
                      <a:r>
                        <a:rPr lang="en-US" sz="200">
                          <a:effectLst/>
                        </a:rPr>
                        <a:t>30</a:t>
                      </a:r>
                      <a:endParaRPr lang="ru-RU" sz="200">
                        <a:effectLst/>
                        <a:latin typeface="Arial" pitchFamily="34" charset="0"/>
                        <a:ea typeface="Times New Roman" panose="02020603050405020304" pitchFamily="18" charset="0"/>
                        <a:cs typeface="Arial" pitchFamily="34" charset="0"/>
                      </a:endParaRPr>
                    </a:p>
                  </a:txBody>
                  <a:tcPr marL="0" marR="0" marT="0" marB="0"/>
                </a:tc>
                <a:tc gridSpan="2">
                  <a:txBody>
                    <a:bodyPr/>
                    <a:lstStyle/>
                    <a:p>
                      <a:pPr marL="2540" algn="ctr">
                        <a:spcAft>
                          <a:spcPct val="0"/>
                        </a:spcAft>
                      </a:pPr>
                      <a:r>
                        <a:rPr lang="en-US" sz="200">
                          <a:effectLst/>
                        </a:rPr>
                        <a:t> </a:t>
                      </a:r>
                      <a:endParaRPr lang="ru-RU" sz="200">
                        <a:effectLst/>
                        <a:latin typeface="Arial" pitchFamily="34" charset="0"/>
                        <a:ea typeface="Times New Roman" panose="02020603050405020304" pitchFamily="18" charset="0"/>
                        <a:cs typeface="Arial" pitchFamily="34" charset="0"/>
                      </a:endParaRPr>
                    </a:p>
                  </a:txBody>
                  <a:tcPr marL="0" marR="0" marT="0" marB="0"/>
                </a:tc>
                <a:tc hMerge="1">
                  <a:txBody>
                    <a:bodyPr/>
                    <a:lstStyle/>
                    <a:p>
                      <a:endParaRPr lang="ru-RU"/>
                    </a:p>
                  </a:txBody>
                  <a:tcPr/>
                </a:tc>
                <a:tc>
                  <a:txBody>
                    <a:bodyPr/>
                    <a:lstStyle/>
                    <a:p>
                      <a:pPr marL="2540" algn="ctr">
                        <a:spcAft>
                          <a:spcPct val="0"/>
                        </a:spcAft>
                      </a:pPr>
                      <a:r>
                        <a:rPr lang="en-US" sz="200">
                          <a:effectLst/>
                        </a:rPr>
                        <a:t>30</a:t>
                      </a:r>
                      <a:endParaRPr lang="ru-RU" sz="200">
                        <a:effectLst/>
                        <a:latin typeface="Arial" pitchFamily="34" charset="0"/>
                        <a:ea typeface="Times New Roman" panose="02020603050405020304" pitchFamily="18" charset="0"/>
                        <a:cs typeface="Arial" pitchFamily="34" charset="0"/>
                      </a:endParaRPr>
                    </a:p>
                  </a:txBody>
                  <a:tcPr marL="0" marR="0" marT="0" marB="0"/>
                </a:tc>
                <a:tc>
                  <a:txBody>
                    <a:bodyPr/>
                    <a:lstStyle/>
                    <a:p>
                      <a:pPr marL="2540" marR="88900" algn="ctr">
                        <a:spcBef>
                          <a:spcPts val="200"/>
                        </a:spcBef>
                        <a:spcAft>
                          <a:spcPts val="200"/>
                        </a:spcAft>
                      </a:pPr>
                      <a:r>
                        <a:rPr lang="en-US" sz="200">
                          <a:effectLst/>
                        </a:rPr>
                        <a:t>0</a:t>
                      </a:r>
                      <a:endParaRPr lang="ru-RU" sz="2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marL="2540" marR="88900" algn="ctr">
                        <a:spcBef>
                          <a:spcPts val="200"/>
                        </a:spcBef>
                        <a:spcAft>
                          <a:spcPts val="200"/>
                        </a:spcAft>
                      </a:pPr>
                      <a:r>
                        <a:rPr lang="en-US" sz="200">
                          <a:effectLst/>
                        </a:rPr>
                        <a:t>90</a:t>
                      </a:r>
                      <a:endParaRPr lang="ru-RU" sz="2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marL="2540" marR="88900" algn="ctr">
                        <a:spcBef>
                          <a:spcPts val="200"/>
                        </a:spcBef>
                        <a:spcAft>
                          <a:spcPts val="200"/>
                        </a:spcAft>
                      </a:pPr>
                      <a:r>
                        <a:rPr lang="en-US" sz="200">
                          <a:effectLst/>
                        </a:rPr>
                        <a:t>150</a:t>
                      </a:r>
                      <a:endParaRPr lang="ru-RU" sz="200">
                        <a:effectLst/>
                        <a:latin typeface="TimesUZ"/>
                        <a:ea typeface="Times New Roman" panose="02020603050405020304" pitchFamily="18" charset="0"/>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231338330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err="1" smtClean="0">
                <a:latin typeface="Times New Roman" pitchFamily="18" charset="0"/>
                <a:cs typeface="Times New Roman" panose="02020603050405020304" pitchFamily="18" charset="0"/>
              </a:rPr>
              <a:t>G’azali mulamma’</a:t>
            </a:r>
            <a:endParaRPr lang="ru-RU" b="1">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lstStyle/>
          <a:p>
            <a:pPr>
              <a:buNone/>
            </a:pPr>
            <a:r>
              <a:rPr lang="en-US" b="1" err="1" smtClean="0">
                <a:latin typeface="Times New Roman" pitchFamily="18" charset="0"/>
                <a:cs typeface="Times New Roman" panose="02020603050405020304" pitchFamily="18" charset="0"/>
              </a:rPr>
              <a:t>Ul koni malohatda demon bor  edi bir o</a:t>
            </a:r>
            <a:r>
              <a:rPr lang="uz-Cyrl-UZ" b="1" smtClean="0">
                <a:latin typeface="Times New Roman" pitchFamily="18" charset="0"/>
                <a:cs typeface="Times New Roman" panose="02020603050405020304" pitchFamily="18" charset="0"/>
              </a:rPr>
              <a:t>n</a:t>
            </a:r>
            <a:r>
              <a:rPr lang="en-US" b="1">
                <a:latin typeface="Times New Roman" pitchFamily="18" charset="0"/>
                <a:cs typeface="Times New Roman" panose="02020603050405020304" pitchFamily="18" charset="0"/>
              </a:rPr>
              <a:t> </a:t>
            </a:r>
            <a:r>
              <a:rPr lang="en-US" b="1" smtClean="0">
                <a:latin typeface="Times New Roman" pitchFamily="18" charset="0"/>
                <a:cs typeface="Times New Roman" panose="02020603050405020304" pitchFamily="18" charset="0"/>
              </a:rPr>
              <a:t>(turk) </a:t>
            </a:r>
            <a:endParaRPr lang="ru-RU" b="1" smtClean="0">
              <a:latin typeface="Times New Roman" pitchFamily="18" charset="0"/>
              <a:cs typeface="Times New Roman" panose="02020603050405020304" pitchFamily="18" charset="0"/>
            </a:endParaRPr>
          </a:p>
          <a:p>
            <a:pPr>
              <a:buNone/>
            </a:pPr>
            <a:r>
              <a:rPr lang="en-US" b="1" err="1" smtClean="0">
                <a:solidFill>
                  <a:srgbClr val="FF0000"/>
                </a:solidFill>
                <a:latin typeface="Times New Roman" pitchFamily="18" charset="0"/>
                <a:cs typeface="Times New Roman" panose="02020603050405020304" pitchFamily="18" charset="0"/>
              </a:rPr>
              <a:t>Lav tanzur fi husnih</a:t>
            </a:r>
            <a:r>
              <a:rPr lang="uz-Cyrl-UZ" b="1" smtClean="0">
                <a:solidFill>
                  <a:srgbClr val="FF0000"/>
                </a:solidFill>
                <a:latin typeface="Times New Roman" pitchFamily="18" charset="0"/>
                <a:cs typeface="Times New Roman" panose="02020603050405020304" pitchFamily="18" charset="0"/>
              </a:rPr>
              <a:t>i</a:t>
            </a:r>
            <a:r>
              <a:rPr lang="en-US" b="1" smtClean="0">
                <a:solidFill>
                  <a:srgbClr val="FF0000"/>
                </a:solidFill>
                <a:latin typeface="Times New Roman" pitchFamily="18" charset="0"/>
                <a:cs typeface="Times New Roman" panose="02020603050405020304" pitchFamily="18" charset="0"/>
              </a:rPr>
              <a:t>-l-on kamo kon</a:t>
            </a:r>
            <a:r>
              <a:rPr lang="en-US" b="1">
                <a:solidFill>
                  <a:srgbClr val="FF0000"/>
                </a:solidFill>
                <a:latin typeface="Times New Roman" pitchFamily="18" charset="0"/>
                <a:cs typeface="Times New Roman" panose="02020603050405020304" pitchFamily="18" charset="0"/>
              </a:rPr>
              <a:t> </a:t>
            </a:r>
            <a:r>
              <a:rPr lang="en-US" b="1" smtClean="0">
                <a:solidFill>
                  <a:srgbClr val="FF0000"/>
                </a:solidFill>
                <a:latin typeface="Times New Roman" pitchFamily="18" charset="0"/>
                <a:cs typeface="Times New Roman" panose="02020603050405020304" pitchFamily="18" charset="0"/>
              </a:rPr>
              <a:t>(arab)</a:t>
            </a:r>
            <a:endParaRPr lang="ru-RU" b="1" smtClean="0">
              <a:solidFill>
                <a:srgbClr val="FF0000"/>
              </a:solidFill>
              <a:latin typeface="Times New Roman" pitchFamily="18" charset="0"/>
              <a:cs typeface="Times New Roman" panose="02020603050405020304" pitchFamily="18" charset="0"/>
            </a:endParaRPr>
          </a:p>
          <a:p>
            <a:pPr>
              <a:buNone/>
            </a:pPr>
            <a:endParaRPr lang="en-US" b="1" smtClean="0">
              <a:latin typeface="Times New Roman" pitchFamily="18" charset="0"/>
              <a:cs typeface="Times New Roman" panose="02020603050405020304" pitchFamily="18" charset="0"/>
            </a:endParaRPr>
          </a:p>
          <a:p>
            <a:pPr>
              <a:buNone/>
            </a:pPr>
            <a:r>
              <a:rPr lang="uz-Cyrl-UZ" b="1" smtClean="0">
                <a:solidFill>
                  <a:srgbClr val="FF0000"/>
                </a:solidFill>
                <a:latin typeface="Times New Roman" pitchFamily="18" charset="0"/>
                <a:cs typeface="Times New Roman" panose="02020603050405020304" pitchFamily="18" charset="0"/>
              </a:rPr>
              <a:t>In ihtariqa jismi min nori havoyih</a:t>
            </a:r>
            <a:r>
              <a:rPr lang="en-US" b="1">
                <a:solidFill>
                  <a:srgbClr val="FF0000"/>
                </a:solidFill>
                <a:latin typeface="Times New Roman" pitchFamily="18" charset="0"/>
                <a:cs typeface="Times New Roman" panose="02020603050405020304" pitchFamily="18" charset="0"/>
              </a:rPr>
              <a:t> </a:t>
            </a:r>
            <a:r>
              <a:rPr lang="en-US" b="1" smtClean="0">
                <a:solidFill>
                  <a:srgbClr val="FF0000"/>
                </a:solidFill>
                <a:latin typeface="Times New Roman" pitchFamily="18" charset="0"/>
                <a:cs typeface="Times New Roman" panose="02020603050405020304" pitchFamily="18" charset="0"/>
              </a:rPr>
              <a:t>(arab)</a:t>
            </a:r>
            <a:endParaRPr lang="ru-RU" b="1" smtClean="0">
              <a:solidFill>
                <a:srgbClr val="FF0000"/>
              </a:solidFill>
              <a:latin typeface="Times New Roman" pitchFamily="18" charset="0"/>
              <a:cs typeface="Times New Roman" panose="02020603050405020304" pitchFamily="18" charset="0"/>
            </a:endParaRPr>
          </a:p>
          <a:p>
            <a:pPr>
              <a:buNone/>
            </a:pPr>
            <a:r>
              <a:rPr lang="en-US" b="1" err="1" smtClean="0">
                <a:latin typeface="Times New Roman" pitchFamily="18" charset="0"/>
                <a:cs typeface="Times New Roman" panose="02020603050405020304" pitchFamily="18" charset="0"/>
              </a:rPr>
              <a:t>Kuymasligi xasning choqin etkanda ne imkon (turk)</a:t>
            </a:r>
            <a:endParaRPr lang="ru-RU" b="1" smtClean="0">
              <a:latin typeface="Times New Roman" pitchFamily="18" charset="0"/>
              <a:cs typeface="Times New Roman" panose="02020603050405020304" pitchFamily="18" charset="0"/>
            </a:endParaRPr>
          </a:p>
          <a:p>
            <a:pPr>
              <a:buNone/>
            </a:pPr>
            <a:r>
              <a:rPr lang="uz-Cyrl-UZ" b="1" smtClean="0">
                <a:latin typeface="Times New Roman" pitchFamily="18" charset="0"/>
                <a:cs typeface="Times New Roman" panose="02020603050405020304" pitchFamily="18" charset="0"/>
              </a:rPr>
              <a:t> </a:t>
            </a:r>
            <a:endParaRPr lang="ru-RU" b="1" smtClean="0">
              <a:latin typeface="Times New Roman" pitchFamily="18" charset="0"/>
              <a:cs typeface="Times New Roman" panose="02020603050405020304" pitchFamily="18" charset="0"/>
            </a:endParaRPr>
          </a:p>
          <a:p>
            <a:pPr>
              <a:buNone/>
            </a:pPr>
            <a:r>
              <a:rPr lang="uz-Cyrl-UZ" b="1" smtClean="0">
                <a:latin typeface="Times New Roman" pitchFamily="18" charset="0"/>
                <a:cs typeface="Times New Roman" panose="02020603050405020304" pitchFamily="18" charset="0"/>
              </a:rPr>
              <a:t>O‘lgum susabon hajr biyobonida, rahm et</a:t>
            </a:r>
            <a:r>
              <a:rPr lang="en-US" b="1">
                <a:latin typeface="Times New Roman" pitchFamily="18" charset="0"/>
                <a:cs typeface="Times New Roman" panose="02020603050405020304" pitchFamily="18" charset="0"/>
              </a:rPr>
              <a:t> </a:t>
            </a:r>
            <a:r>
              <a:rPr lang="en-US" b="1" smtClean="0">
                <a:latin typeface="Times New Roman" pitchFamily="18" charset="0"/>
                <a:cs typeface="Times New Roman" panose="02020603050405020304" pitchFamily="18" charset="0"/>
              </a:rPr>
              <a:t>(turk)</a:t>
            </a:r>
            <a:endParaRPr lang="ru-RU" b="1" smtClean="0">
              <a:latin typeface="Times New Roman" pitchFamily="18" charset="0"/>
              <a:cs typeface="Times New Roman" panose="02020603050405020304" pitchFamily="18" charset="0"/>
            </a:endParaRPr>
          </a:p>
          <a:p>
            <a:pPr>
              <a:buNone/>
            </a:pPr>
            <a:r>
              <a:rPr lang="uz-Cyrl-UZ" b="1" smtClean="0">
                <a:solidFill>
                  <a:srgbClr val="FF0000"/>
                </a:solidFill>
                <a:latin typeface="Times New Roman" pitchFamily="18" charset="0"/>
                <a:cs typeface="Times New Roman" panose="02020603050405020304" pitchFamily="18" charset="0"/>
              </a:rPr>
              <a:t>Konat shafahak-aynu hayot ano atshon</a:t>
            </a:r>
            <a:r>
              <a:rPr lang="en-US" b="1" smtClean="0">
                <a:solidFill>
                  <a:srgbClr val="FF0000"/>
                </a:solidFill>
                <a:latin typeface="Times New Roman" pitchFamily="18" charset="0"/>
                <a:cs typeface="Times New Roman" panose="02020603050405020304" pitchFamily="18" charset="0"/>
              </a:rPr>
              <a:t> (arab)</a:t>
            </a:r>
            <a:endParaRPr lang="ru-RU" b="1" smtClean="0">
              <a:solidFill>
                <a:srgbClr val="FF0000"/>
              </a:solidFill>
              <a:latin typeface="Times New Roman" pitchFamily="18" charset="0"/>
              <a:cs typeface="Times New Roman" panose="02020603050405020304" pitchFamily="18" charset="0"/>
            </a:endParaRPr>
          </a:p>
          <a:p>
            <a:endParaRPr lang="ru-RU"/>
          </a:p>
        </p:txBody>
      </p:sp>
    </p:spTree>
  </p:cSld>
  <p:clrMapOvr>
    <a:masterClrMapping/>
  </p:clrMapOvr>
  <p:transition>
    <p:split dir="in"/>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864096"/>
          </a:xfrm>
        </p:spPr>
        <p:txBody>
          <a:bodyPr/>
          <a:lstStyle/>
          <a:p>
            <a:r>
              <a:rPr lang="en-US" i="1" err="1"/>
              <a:t>G‘azali</a:t>
            </a:r>
            <a:r>
              <a:rPr lang="en-US"/>
              <a:t> </a:t>
            </a:r>
            <a:r>
              <a:rPr lang="en-US" i="1" err="1"/>
              <a:t>muvashshah</a:t>
            </a:r>
            <a:r>
              <a:rPr lang="en-US"/>
              <a:t> </a:t>
            </a:r>
            <a:endParaRPr lang="ru-RU"/>
          </a:p>
        </p:txBody>
      </p:sp>
      <p:sp>
        <p:nvSpPr>
          <p:cNvPr id="3" name="Объект 2"/>
          <p:cNvSpPr>
            <a:spLocks noGrp="1"/>
          </p:cNvSpPr>
          <p:nvPr>
            <p:ph idx="1"/>
          </p:nvPr>
        </p:nvSpPr>
        <p:spPr>
          <a:xfrm>
            <a:off x="457200" y="1124744"/>
            <a:ext cx="8229600" cy="5733256"/>
          </a:xfrm>
        </p:spPr>
        <p:txBody>
          <a:bodyPr>
            <a:noAutofit/>
          </a:bodyPr>
          <a:lstStyle/>
          <a:p>
            <a:pPr marL="0" indent="0">
              <a:buNone/>
            </a:pPr>
            <a:r>
              <a:rPr lang="en-US" sz="1500" b="1" err="1">
                <a:solidFill>
                  <a:srgbClr val="FF0000"/>
                </a:solidFill>
                <a:latin typeface="Times New Roman" pitchFamily="18" charset="0"/>
                <a:cs typeface="Times New Roman" panose="02020603050405020304" pitchFamily="18" charset="0"/>
              </a:rPr>
              <a:t>A</a:t>
            </a:r>
            <a:r>
              <a:rPr lang="en-US" sz="1500" b="1" err="1">
                <a:latin typeface="Times New Roman" pitchFamily="18" charset="0"/>
                <a:cs typeface="Times New Roman" panose="02020603050405020304" pitchFamily="18" charset="0"/>
              </a:rPr>
              <a:t>qli hush uchti boshimdin, ey pari, devonaman,</a:t>
            </a:r>
            <a:endParaRPr lang="ru-RU" sz="1500" b="1">
              <a:latin typeface="Times New Roman" pitchFamily="18" charset="0"/>
              <a:cs typeface="Times New Roman" panose="02020603050405020304" pitchFamily="18" charset="0"/>
            </a:endParaRPr>
          </a:p>
          <a:p>
            <a:pPr marL="0" indent="0">
              <a:buNone/>
            </a:pPr>
            <a:r>
              <a:rPr lang="en-US" sz="1500" b="1" err="1">
                <a:latin typeface="Times New Roman" pitchFamily="18" charset="0"/>
                <a:cs typeface="Times New Roman" panose="02020603050405020304" pitchFamily="18" charset="0"/>
              </a:rPr>
              <a:t>Bir iloj qil, el ichra bo‘lmayin afsona man.</a:t>
            </a:r>
            <a:endParaRPr lang="ru-RU" sz="1500" b="1">
              <a:latin typeface="Times New Roman" pitchFamily="18" charset="0"/>
              <a:cs typeface="Times New Roman" panose="02020603050405020304" pitchFamily="18" charset="0"/>
            </a:endParaRPr>
          </a:p>
          <a:p>
            <a:pPr marL="0" indent="0">
              <a:buNone/>
            </a:pPr>
            <a:r>
              <a:rPr lang="en-US" sz="1500" b="1">
                <a:latin typeface="Times New Roman" pitchFamily="18" charset="0"/>
                <a:cs typeface="Times New Roman" panose="02020603050405020304" pitchFamily="18" charset="0"/>
              </a:rPr>
              <a:t> </a:t>
            </a:r>
            <a:endParaRPr lang="ru-RU" sz="1500" b="1">
              <a:latin typeface="Times New Roman" pitchFamily="18" charset="0"/>
              <a:cs typeface="Times New Roman" panose="02020603050405020304" pitchFamily="18" charset="0"/>
            </a:endParaRPr>
          </a:p>
          <a:p>
            <a:pPr marL="0" indent="0">
              <a:buNone/>
            </a:pPr>
            <a:r>
              <a:rPr lang="en-US" sz="1500" b="1">
                <a:solidFill>
                  <a:srgbClr val="FF0000"/>
                </a:solidFill>
                <a:latin typeface="Times New Roman" pitchFamily="18" charset="0"/>
                <a:cs typeface="Times New Roman" panose="02020603050405020304" pitchFamily="18" charset="0"/>
              </a:rPr>
              <a:t>D</a:t>
            </a:r>
            <a:r>
              <a:rPr lang="en-US" sz="1500" b="1">
                <a:latin typeface="Times New Roman" pitchFamily="18" charset="0"/>
                <a:cs typeface="Times New Roman" panose="02020603050405020304" pitchFamily="18" charset="0"/>
              </a:rPr>
              <a:t>ard-u so‘z-u ashk-u ohimni qiyos et sham’din,</a:t>
            </a:r>
            <a:endParaRPr lang="ru-RU" sz="1500" b="1">
              <a:latin typeface="Times New Roman" pitchFamily="18" charset="0"/>
              <a:cs typeface="Times New Roman" panose="02020603050405020304" pitchFamily="18" charset="0"/>
            </a:endParaRPr>
          </a:p>
          <a:p>
            <a:pPr marL="0" indent="0">
              <a:buNone/>
            </a:pPr>
            <a:r>
              <a:rPr lang="en-US" sz="1500" b="1" err="1">
                <a:latin typeface="Times New Roman" pitchFamily="18" charset="0"/>
                <a:cs typeface="Times New Roman" panose="02020603050405020304" pitchFamily="18" charset="0"/>
              </a:rPr>
              <a:t>Shomdin to subhidam hajringda o‘rtab yonaman.</a:t>
            </a:r>
            <a:endParaRPr lang="ru-RU" sz="1500" b="1">
              <a:latin typeface="Times New Roman" pitchFamily="18" charset="0"/>
              <a:cs typeface="Times New Roman" panose="02020603050405020304" pitchFamily="18" charset="0"/>
            </a:endParaRPr>
          </a:p>
          <a:p>
            <a:pPr marL="0" indent="0">
              <a:buNone/>
            </a:pPr>
            <a:r>
              <a:rPr lang="en-US" sz="1500" b="1">
                <a:latin typeface="Times New Roman" pitchFamily="18" charset="0"/>
                <a:cs typeface="Times New Roman" panose="02020603050405020304" pitchFamily="18" charset="0"/>
              </a:rPr>
              <a:t> </a:t>
            </a:r>
            <a:endParaRPr lang="ru-RU" sz="1500" b="1">
              <a:latin typeface="Times New Roman" pitchFamily="18" charset="0"/>
              <a:cs typeface="Times New Roman" panose="02020603050405020304" pitchFamily="18" charset="0"/>
            </a:endParaRPr>
          </a:p>
          <a:p>
            <a:pPr marL="0" indent="0">
              <a:buNone/>
            </a:pPr>
            <a:r>
              <a:rPr lang="en-US" sz="1500" b="1" err="1">
                <a:solidFill>
                  <a:srgbClr val="FF0000"/>
                </a:solidFill>
                <a:latin typeface="Times New Roman" pitchFamily="18" charset="0"/>
                <a:cs typeface="Times New Roman" panose="02020603050405020304" pitchFamily="18" charset="0"/>
              </a:rPr>
              <a:t>U</a:t>
            </a:r>
            <a:r>
              <a:rPr lang="en-US" sz="1500" b="1" err="1">
                <a:latin typeface="Times New Roman" pitchFamily="18" charset="0"/>
                <a:cs typeface="Times New Roman" panose="02020603050405020304" pitchFamily="18" charset="0"/>
              </a:rPr>
              <a:t>l zamonekim, yiroq vaslingdin o‘ldim, to bu dam,</a:t>
            </a:r>
            <a:endParaRPr lang="ru-RU" sz="1500" b="1">
              <a:latin typeface="Times New Roman" pitchFamily="18" charset="0"/>
              <a:cs typeface="Times New Roman" panose="02020603050405020304" pitchFamily="18" charset="0"/>
            </a:endParaRPr>
          </a:p>
          <a:p>
            <a:pPr marL="0" indent="0">
              <a:buNone/>
            </a:pPr>
            <a:r>
              <a:rPr lang="en-US" sz="1500" b="1" err="1">
                <a:latin typeface="Times New Roman" pitchFamily="18" charset="0"/>
                <a:cs typeface="Times New Roman" panose="02020603050405020304" pitchFamily="18" charset="0"/>
              </a:rPr>
              <a:t>Har kecha yodingda ming yo‘l uyqudin uyg‘onaman.</a:t>
            </a:r>
            <a:endParaRPr lang="ru-RU" sz="1500" b="1">
              <a:latin typeface="Times New Roman" pitchFamily="18" charset="0"/>
              <a:cs typeface="Times New Roman" panose="02020603050405020304" pitchFamily="18" charset="0"/>
            </a:endParaRPr>
          </a:p>
          <a:p>
            <a:pPr marL="0" indent="0">
              <a:buNone/>
            </a:pPr>
            <a:r>
              <a:rPr lang="en-US" sz="1500" b="1">
                <a:latin typeface="Times New Roman" pitchFamily="18" charset="0"/>
                <a:cs typeface="Times New Roman" panose="02020603050405020304" pitchFamily="18" charset="0"/>
              </a:rPr>
              <a:t> </a:t>
            </a:r>
            <a:endParaRPr lang="ru-RU" sz="1500" b="1">
              <a:latin typeface="Times New Roman" pitchFamily="18" charset="0"/>
              <a:cs typeface="Times New Roman" panose="02020603050405020304" pitchFamily="18" charset="0"/>
            </a:endParaRPr>
          </a:p>
          <a:p>
            <a:pPr marL="0" indent="0">
              <a:buNone/>
            </a:pPr>
            <a:r>
              <a:rPr lang="en-US" sz="1500" b="1" err="1">
                <a:solidFill>
                  <a:srgbClr val="FF0000"/>
                </a:solidFill>
                <a:latin typeface="Times New Roman" pitchFamily="18" charset="0"/>
                <a:cs typeface="Times New Roman" panose="02020603050405020304" pitchFamily="18" charset="0"/>
              </a:rPr>
              <a:t>L</a:t>
            </a:r>
            <a:r>
              <a:rPr lang="en-US" sz="1500" b="1" err="1">
                <a:latin typeface="Times New Roman" pitchFamily="18" charset="0"/>
                <a:cs typeface="Times New Roman" panose="02020603050405020304" pitchFamily="18" charset="0"/>
              </a:rPr>
              <a:t>ahzai zahri g‘aming, yutmoqqa toqat qolmadi,</a:t>
            </a:r>
            <a:endParaRPr lang="ru-RU" sz="1500" b="1">
              <a:latin typeface="Times New Roman" pitchFamily="18" charset="0"/>
              <a:cs typeface="Times New Roman" panose="02020603050405020304" pitchFamily="18" charset="0"/>
            </a:endParaRPr>
          </a:p>
          <a:p>
            <a:pPr marL="0" indent="0">
              <a:buNone/>
            </a:pPr>
            <a:r>
              <a:rPr lang="en-US" sz="1500" b="1" err="1">
                <a:latin typeface="Times New Roman" pitchFamily="18" charset="0"/>
                <a:cs typeface="Times New Roman" panose="02020603050405020304" pitchFamily="18" charset="0"/>
              </a:rPr>
              <a:t>No‘sh etib vasling mayidin ham qachon bir qonaman.</a:t>
            </a:r>
            <a:endParaRPr lang="ru-RU" sz="1500" b="1">
              <a:latin typeface="Times New Roman" pitchFamily="18" charset="0"/>
              <a:cs typeface="Times New Roman" panose="02020603050405020304" pitchFamily="18" charset="0"/>
            </a:endParaRPr>
          </a:p>
          <a:p>
            <a:pPr marL="0" indent="0">
              <a:buNone/>
            </a:pPr>
            <a:r>
              <a:rPr lang="en-US" sz="1500" b="1">
                <a:latin typeface="Times New Roman" pitchFamily="18" charset="0"/>
                <a:cs typeface="Times New Roman" panose="02020603050405020304" pitchFamily="18" charset="0"/>
              </a:rPr>
              <a:t> </a:t>
            </a:r>
            <a:endParaRPr lang="ru-RU" sz="1500" b="1">
              <a:latin typeface="Times New Roman" pitchFamily="18" charset="0"/>
              <a:cs typeface="Times New Roman" panose="02020603050405020304" pitchFamily="18" charset="0"/>
            </a:endParaRPr>
          </a:p>
          <a:p>
            <a:pPr marL="0" indent="0">
              <a:buNone/>
            </a:pPr>
            <a:r>
              <a:rPr lang="en-US" sz="1500" b="1" err="1">
                <a:solidFill>
                  <a:srgbClr val="FF0000"/>
                </a:solidFill>
                <a:latin typeface="Times New Roman" pitchFamily="18" charset="0"/>
                <a:cs typeface="Times New Roman" panose="02020603050405020304" pitchFamily="18" charset="0"/>
              </a:rPr>
              <a:t>X</a:t>
            </a:r>
            <a:r>
              <a:rPr lang="en-US" sz="1500" b="1" err="1">
                <a:latin typeface="Times New Roman" pitchFamily="18" charset="0"/>
                <a:cs typeface="Times New Roman" panose="02020603050405020304" pitchFamily="18" charset="0"/>
              </a:rPr>
              <a:t>oma mujgon, ko‘z qarosidin yozib rozi dilim,</a:t>
            </a:r>
            <a:endParaRPr lang="ru-RU" sz="1500" b="1">
              <a:latin typeface="Times New Roman" pitchFamily="18" charset="0"/>
              <a:cs typeface="Times New Roman" panose="02020603050405020304" pitchFamily="18" charset="0"/>
            </a:endParaRPr>
          </a:p>
          <a:p>
            <a:pPr marL="0" indent="0">
              <a:buNone/>
            </a:pPr>
            <a:r>
              <a:rPr lang="en-US" sz="1500" b="1" err="1">
                <a:latin typeface="Times New Roman" pitchFamily="18" charset="0"/>
                <a:cs typeface="Times New Roman" panose="02020603050405020304" pitchFamily="18" charset="0"/>
              </a:rPr>
              <a:t>Arzai qildim, eshit ma’yusu mushtoqonaman.</a:t>
            </a:r>
            <a:endParaRPr lang="ru-RU" sz="1500" b="1">
              <a:latin typeface="Times New Roman" pitchFamily="18" charset="0"/>
              <a:cs typeface="Times New Roman" panose="02020603050405020304" pitchFamily="18" charset="0"/>
            </a:endParaRPr>
          </a:p>
          <a:p>
            <a:pPr marL="0" indent="0">
              <a:buNone/>
            </a:pPr>
            <a:r>
              <a:rPr lang="en-US" sz="1500" b="1">
                <a:latin typeface="Times New Roman" pitchFamily="18" charset="0"/>
                <a:cs typeface="Times New Roman" panose="02020603050405020304" pitchFamily="18" charset="0"/>
              </a:rPr>
              <a:t> </a:t>
            </a:r>
            <a:endParaRPr lang="ru-RU" sz="1500" b="1">
              <a:latin typeface="Times New Roman" pitchFamily="18" charset="0"/>
              <a:cs typeface="Times New Roman" panose="02020603050405020304" pitchFamily="18" charset="0"/>
            </a:endParaRPr>
          </a:p>
          <a:p>
            <a:pPr marL="0" indent="0">
              <a:buNone/>
            </a:pPr>
            <a:r>
              <a:rPr lang="en-US" sz="1500" b="1" err="1">
                <a:solidFill>
                  <a:srgbClr val="FF0000"/>
                </a:solidFill>
                <a:latin typeface="Times New Roman" pitchFamily="18" charset="0"/>
                <a:cs typeface="Times New Roman" panose="02020603050405020304" pitchFamily="18" charset="0"/>
              </a:rPr>
              <a:t>O</a:t>
            </a:r>
            <a:r>
              <a:rPr lang="en-US" sz="1500" b="1" err="1">
                <a:latin typeface="Times New Roman" pitchFamily="18" charset="0"/>
                <a:cs typeface="Times New Roman" panose="02020603050405020304" pitchFamily="18" charset="0"/>
              </a:rPr>
              <a:t>hkim, sensiz qaroru sabr-u oromim ketib,</a:t>
            </a:r>
            <a:endParaRPr lang="ru-RU" sz="1500" b="1">
              <a:latin typeface="Times New Roman" pitchFamily="18" charset="0"/>
              <a:cs typeface="Times New Roman" panose="02020603050405020304" pitchFamily="18" charset="0"/>
            </a:endParaRPr>
          </a:p>
          <a:p>
            <a:pPr marL="0" indent="0">
              <a:buNone/>
            </a:pPr>
            <a:r>
              <a:rPr lang="en-US" sz="1500" b="1" err="1">
                <a:latin typeface="Times New Roman" pitchFamily="18" charset="0"/>
                <a:cs typeface="Times New Roman" panose="02020603050405020304" pitchFamily="18" charset="0"/>
              </a:rPr>
              <a:t>Bir ilon chaqqon kishidek har taraf to‘lg‘onaman.</a:t>
            </a:r>
            <a:endParaRPr lang="ru-RU" sz="1500" b="1">
              <a:latin typeface="Times New Roman" pitchFamily="18" charset="0"/>
              <a:cs typeface="Times New Roman" panose="02020603050405020304" pitchFamily="18" charset="0"/>
            </a:endParaRPr>
          </a:p>
          <a:p>
            <a:pPr marL="0" indent="0">
              <a:buNone/>
            </a:pPr>
            <a:r>
              <a:rPr lang="en-US" sz="1500" b="1">
                <a:latin typeface="Times New Roman" pitchFamily="18" charset="0"/>
                <a:cs typeface="Times New Roman" panose="02020603050405020304" pitchFamily="18" charset="0"/>
              </a:rPr>
              <a:t> </a:t>
            </a:r>
            <a:endParaRPr lang="ru-RU" sz="1500" b="1">
              <a:latin typeface="Times New Roman" pitchFamily="18" charset="0"/>
              <a:cs typeface="Times New Roman" panose="02020603050405020304" pitchFamily="18" charset="0"/>
            </a:endParaRPr>
          </a:p>
          <a:p>
            <a:pPr marL="0" indent="0">
              <a:buNone/>
            </a:pPr>
            <a:r>
              <a:rPr lang="en-US" sz="1500" b="1" err="1">
                <a:solidFill>
                  <a:srgbClr val="FF0000"/>
                </a:solidFill>
                <a:latin typeface="Times New Roman" pitchFamily="18" charset="0"/>
                <a:cs typeface="Times New Roman" panose="02020603050405020304" pitchFamily="18" charset="0"/>
              </a:rPr>
              <a:t>N</a:t>
            </a:r>
            <a:r>
              <a:rPr lang="en-US" sz="1500" b="1" err="1">
                <a:latin typeface="Times New Roman" pitchFamily="18" charset="0"/>
                <a:cs typeface="Times New Roman" panose="02020603050405020304" pitchFamily="18" charset="0"/>
              </a:rPr>
              <a:t>avbati jomim to‘la quyg‘il, karamdin, soqiyo,</a:t>
            </a:r>
            <a:endParaRPr lang="ru-RU" sz="1500" b="1">
              <a:latin typeface="Times New Roman" pitchFamily="18" charset="0"/>
              <a:cs typeface="Times New Roman" panose="02020603050405020304" pitchFamily="18" charset="0"/>
            </a:endParaRPr>
          </a:p>
          <a:p>
            <a:pPr marL="0" indent="0">
              <a:buNone/>
            </a:pPr>
            <a:r>
              <a:rPr lang="en-US" sz="1500" b="1" err="1">
                <a:latin typeface="Times New Roman" pitchFamily="18" charset="0"/>
                <a:cs typeface="Times New Roman" panose="02020603050405020304" pitchFamily="18" charset="0"/>
              </a:rPr>
              <a:t>Har qadamda to qilay yuz lag‘zishi </a:t>
            </a:r>
            <a:r>
              <a:rPr lang="en-US" sz="1500" b="1" err="1" smtClean="0">
                <a:latin typeface="Times New Roman" pitchFamily="18" charset="0"/>
                <a:cs typeface="Times New Roman" panose="02020603050405020304" pitchFamily="18" charset="0"/>
              </a:rPr>
              <a:t>mastonaman…</a:t>
            </a:r>
            <a:endParaRPr lang="ru-RU" sz="15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56582701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008112"/>
          </a:xfrm>
        </p:spPr>
        <p:txBody>
          <a:bodyPr/>
          <a:lstStyle/>
          <a:p>
            <a:pPr algn="ctr"/>
            <a:r>
              <a:rPr lang="en-US" b="1" i="1" err="1"/>
              <a:t>G‘azali mushoira</a:t>
            </a:r>
            <a:endParaRPr lang="ru-RU"/>
          </a:p>
        </p:txBody>
      </p:sp>
      <p:sp>
        <p:nvSpPr>
          <p:cNvPr id="3" name="Объект 2"/>
          <p:cNvSpPr>
            <a:spLocks noGrp="1"/>
          </p:cNvSpPr>
          <p:nvPr>
            <p:ph idx="1"/>
          </p:nvPr>
        </p:nvSpPr>
        <p:spPr>
          <a:xfrm>
            <a:off x="179512" y="1412776"/>
            <a:ext cx="8856984" cy="5256584"/>
          </a:xfrm>
        </p:spPr>
        <p:txBody>
          <a:bodyPr>
            <a:normAutofit fontScale="92500"/>
          </a:bodyPr>
          <a:lstStyle/>
          <a:p>
            <a:pPr marL="0" indent="0">
              <a:buNone/>
            </a:pPr>
            <a:r>
              <a:rPr lang="en-US" b="1" i="1" err="1">
                <a:solidFill>
                  <a:srgbClr val="FF0000"/>
                </a:solidFill>
              </a:rPr>
              <a:t>Fazliy</a:t>
            </a:r>
            <a:r>
              <a:rPr lang="en-US" b="1" i="1"/>
              <a:t>:          Yuz ofarin so‘zingga “lubbi lubob” ko‘rmay, </a:t>
            </a:r>
            <a:endParaRPr lang="ru-RU" b="1"/>
          </a:p>
          <a:p>
            <a:pPr marL="0" indent="0">
              <a:buNone/>
            </a:pPr>
            <a:r>
              <a:rPr lang="en-US" b="1" i="1"/>
              <a:t>                 </a:t>
            </a:r>
            <a:r>
              <a:rPr lang="en-US" b="1" i="1" smtClean="0"/>
              <a:t>       Arzu </a:t>
            </a:r>
            <a:r>
              <a:rPr lang="en-US" b="1" i="1" err="1"/>
              <a:t>jamol etarmu oyina, ob ko‘rmay.</a:t>
            </a:r>
            <a:endParaRPr lang="ru-RU" b="1"/>
          </a:p>
          <a:p>
            <a:pPr marL="0" indent="0">
              <a:buNone/>
            </a:pPr>
            <a:r>
              <a:rPr lang="en-US" b="1" i="1"/>
              <a:t> </a:t>
            </a:r>
            <a:endParaRPr lang="ru-RU" b="1"/>
          </a:p>
          <a:p>
            <a:pPr marL="0" indent="0">
              <a:buNone/>
            </a:pPr>
            <a:r>
              <a:rPr lang="en-US" b="1" i="1" err="1">
                <a:solidFill>
                  <a:srgbClr val="002060"/>
                </a:solidFill>
              </a:rPr>
              <a:t>Mahzuna</a:t>
            </a:r>
            <a:r>
              <a:rPr lang="en-US" b="1" i="1"/>
              <a:t>:  </a:t>
            </a:r>
            <a:r>
              <a:rPr lang="en-US" b="1" i="1" err="1" smtClean="0"/>
              <a:t>Kimdin </a:t>
            </a:r>
            <a:r>
              <a:rPr lang="en-US" b="1" i="1" err="1"/>
              <a:t>chiqar bu so‘zlar, bag‘rin kabob ko‘rmay.</a:t>
            </a:r>
            <a:endParaRPr lang="ru-RU" b="1"/>
          </a:p>
          <a:p>
            <a:pPr marL="0" indent="0">
              <a:buNone/>
            </a:pPr>
            <a:r>
              <a:rPr lang="en-US" b="1" i="1"/>
              <a:t>                 </a:t>
            </a:r>
            <a:r>
              <a:rPr lang="en-US" b="1" i="1" smtClean="0"/>
              <a:t>        Ganj </a:t>
            </a:r>
            <a:r>
              <a:rPr lang="en-US" b="1" i="1" err="1"/>
              <a:t>o‘lmag‘ay muyassar, holin xarob ko‘rmay. </a:t>
            </a:r>
            <a:endParaRPr lang="ru-RU" b="1"/>
          </a:p>
          <a:p>
            <a:pPr marL="0" indent="0">
              <a:buNone/>
            </a:pPr>
            <a:r>
              <a:rPr lang="en-US" b="1" i="1"/>
              <a:t> </a:t>
            </a:r>
            <a:endParaRPr lang="ru-RU" b="1"/>
          </a:p>
          <a:p>
            <a:pPr marL="0" indent="0">
              <a:buNone/>
            </a:pPr>
            <a:r>
              <a:rPr lang="en-US" b="1" i="1" err="1">
                <a:solidFill>
                  <a:srgbClr val="FF0000"/>
                </a:solidFill>
              </a:rPr>
              <a:t>Fazliy</a:t>
            </a:r>
            <a:r>
              <a:rPr lang="en-US" b="1" i="1"/>
              <a:t>:          Masturai suxang‘a po‘shidalig‘ munosib.</a:t>
            </a:r>
            <a:endParaRPr lang="ru-RU" b="1"/>
          </a:p>
          <a:p>
            <a:pPr marL="0" indent="0">
              <a:buNone/>
            </a:pPr>
            <a:r>
              <a:rPr lang="en-US" b="1" i="1"/>
              <a:t>                      </a:t>
            </a:r>
            <a:r>
              <a:rPr lang="en-US" b="1" i="1" err="1" smtClean="0"/>
              <a:t>Ma’ni </a:t>
            </a:r>
            <a:r>
              <a:rPr lang="en-US" b="1" i="1" err="1"/>
              <a:t>arusin, bas, men beshiqob ko‘rmay.</a:t>
            </a:r>
            <a:endParaRPr lang="ru-RU" b="1"/>
          </a:p>
          <a:p>
            <a:pPr marL="0" indent="0">
              <a:buNone/>
            </a:pPr>
            <a:r>
              <a:rPr lang="en-US" b="1" i="1"/>
              <a:t> </a:t>
            </a:r>
            <a:endParaRPr lang="ru-RU" b="1"/>
          </a:p>
          <a:p>
            <a:pPr marL="0" indent="0">
              <a:buNone/>
            </a:pPr>
            <a:r>
              <a:rPr lang="en-US" b="1" i="1" err="1">
                <a:solidFill>
                  <a:srgbClr val="002060"/>
                </a:solidFill>
              </a:rPr>
              <a:t>Mahzuna</a:t>
            </a:r>
            <a:r>
              <a:rPr lang="en-US" b="1" i="1"/>
              <a:t>:   </a:t>
            </a:r>
            <a:r>
              <a:rPr lang="en-US" b="1" i="1" smtClean="0"/>
              <a:t> Yo‘q </a:t>
            </a:r>
            <a:r>
              <a:rPr lang="en-US" b="1" i="1" err="1"/>
              <a:t>aybi so‘zlarimni, gar bo‘lmasa muaddab,</a:t>
            </a:r>
            <a:endParaRPr lang="ru-RU" b="1"/>
          </a:p>
          <a:p>
            <a:pPr marL="0" indent="0">
              <a:buNone/>
            </a:pPr>
            <a:r>
              <a:rPr lang="en-US" b="1" i="1"/>
              <a:t>                     </a:t>
            </a:r>
            <a:r>
              <a:rPr lang="en-US" b="1" i="1" smtClean="0"/>
              <a:t>   Andoqki</a:t>
            </a:r>
            <a:r>
              <a:rPr lang="en-US" b="1" i="1"/>
              <a:t>, o‘t ko‘karmas, hech oftob ko‘rmay.</a:t>
            </a:r>
            <a:endParaRPr lang="ru-RU" b="1"/>
          </a:p>
        </p:txBody>
      </p:sp>
    </p:spTree>
    <p:extLst>
      <p:ext uri="{BB962C8B-B14F-4D97-AF65-F5344CB8AC3E}">
        <p14:creationId xmlns:p14="http://schemas.microsoft.com/office/powerpoint/2010/main" val="242514618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1008112"/>
          </a:xfrm>
        </p:spPr>
        <p:txBody>
          <a:bodyPr/>
          <a:lstStyle/>
          <a:p>
            <a:pPr algn="ctr"/>
            <a:r>
              <a:rPr lang="en-US" b="1" i="1" err="1"/>
              <a:t>G‘azali</a:t>
            </a:r>
            <a:r>
              <a:rPr lang="en-US" b="1"/>
              <a:t> </a:t>
            </a:r>
            <a:r>
              <a:rPr lang="en-US" b="1" i="1" err="1"/>
              <a:t>zulqofiyatayn</a:t>
            </a:r>
            <a:endParaRPr lang="ru-RU"/>
          </a:p>
        </p:txBody>
      </p:sp>
      <p:sp>
        <p:nvSpPr>
          <p:cNvPr id="3" name="Объект 2"/>
          <p:cNvSpPr>
            <a:spLocks noGrp="1"/>
          </p:cNvSpPr>
          <p:nvPr>
            <p:ph idx="1"/>
          </p:nvPr>
        </p:nvSpPr>
        <p:spPr>
          <a:xfrm>
            <a:off x="457200" y="1340768"/>
            <a:ext cx="8229600" cy="5517232"/>
          </a:xfrm>
        </p:spPr>
        <p:txBody>
          <a:bodyPr>
            <a:normAutofit fontScale="92500" lnSpcReduction="20000"/>
          </a:bodyPr>
          <a:lstStyle/>
          <a:p>
            <a:pPr marL="0" indent="0">
              <a:buNone/>
            </a:pPr>
            <a:r>
              <a:rPr lang="en-US" b="1" err="1"/>
              <a:t>Ko‘zung ne </a:t>
            </a:r>
            <a:r>
              <a:rPr lang="en-US" b="1" err="1">
                <a:solidFill>
                  <a:srgbClr val="002060"/>
                </a:solidFill>
              </a:rPr>
              <a:t>balo</a:t>
            </a:r>
            <a:r>
              <a:rPr lang="en-US" b="1"/>
              <a:t> </a:t>
            </a:r>
            <a:r>
              <a:rPr lang="en-US" b="1" err="1">
                <a:solidFill>
                  <a:srgbClr val="FF0000"/>
                </a:solidFill>
              </a:rPr>
              <a:t>qaro</a:t>
            </a:r>
            <a:r>
              <a:rPr lang="en-US" b="1"/>
              <a:t> bo‘luptur  </a:t>
            </a:r>
            <a:endParaRPr lang="ru-RU" b="1"/>
          </a:p>
          <a:p>
            <a:pPr marL="0" indent="0">
              <a:buNone/>
            </a:pPr>
            <a:r>
              <a:rPr lang="en-US" b="1"/>
              <a:t>Kim, jong‘a </a:t>
            </a:r>
            <a:r>
              <a:rPr lang="en-US" b="1" err="1">
                <a:solidFill>
                  <a:srgbClr val="002060"/>
                </a:solidFill>
              </a:rPr>
              <a:t>qaro</a:t>
            </a:r>
            <a:r>
              <a:rPr lang="en-US" b="1"/>
              <a:t> </a:t>
            </a:r>
            <a:r>
              <a:rPr lang="en-US" b="1" err="1">
                <a:solidFill>
                  <a:srgbClr val="FF0000"/>
                </a:solidFill>
              </a:rPr>
              <a:t>balo</a:t>
            </a:r>
            <a:r>
              <a:rPr lang="en-US" b="1"/>
              <a:t> bo‘luptur. </a:t>
            </a:r>
            <a:endParaRPr lang="ru-RU" b="1"/>
          </a:p>
          <a:p>
            <a:pPr marL="0" indent="0">
              <a:buNone/>
            </a:pPr>
            <a:r>
              <a:rPr lang="en-US" b="1"/>
              <a:t> </a:t>
            </a:r>
            <a:endParaRPr lang="ru-RU" b="1"/>
          </a:p>
          <a:p>
            <a:pPr marL="0" indent="0">
              <a:buNone/>
            </a:pPr>
            <a:r>
              <a:rPr lang="en-US" b="1" err="1"/>
              <a:t>Majmu’i davoni dard qildi  </a:t>
            </a:r>
            <a:endParaRPr lang="ru-RU" b="1"/>
          </a:p>
          <a:p>
            <a:pPr marL="0" indent="0">
              <a:buNone/>
            </a:pPr>
            <a:r>
              <a:rPr lang="en-US" b="1" err="1"/>
              <a:t>Dardingki, </a:t>
            </a:r>
            <a:r>
              <a:rPr lang="en-US" b="1">
                <a:solidFill>
                  <a:srgbClr val="002060"/>
                </a:solidFill>
              </a:rPr>
              <a:t>mango</a:t>
            </a:r>
            <a:r>
              <a:rPr lang="en-US" b="1"/>
              <a:t> </a:t>
            </a:r>
            <a:r>
              <a:rPr lang="en-US" b="1" err="1">
                <a:solidFill>
                  <a:srgbClr val="FF0000"/>
                </a:solidFill>
              </a:rPr>
              <a:t>davo</a:t>
            </a:r>
            <a:r>
              <a:rPr lang="en-US" b="1"/>
              <a:t> bo‘luptur. </a:t>
            </a:r>
            <a:endParaRPr lang="ru-RU" b="1"/>
          </a:p>
          <a:p>
            <a:pPr marL="0" indent="0">
              <a:buNone/>
            </a:pPr>
            <a:r>
              <a:rPr lang="en-US" b="1"/>
              <a:t> </a:t>
            </a:r>
            <a:endParaRPr lang="ru-RU" b="1"/>
          </a:p>
          <a:p>
            <a:pPr marL="0" indent="0">
              <a:buNone/>
            </a:pPr>
            <a:r>
              <a:rPr lang="en-US" b="1" err="1"/>
              <a:t>Ishq ichra aning fidosi yuz jon, </a:t>
            </a:r>
            <a:endParaRPr lang="ru-RU" b="1"/>
          </a:p>
          <a:p>
            <a:pPr marL="0" indent="0">
              <a:buNone/>
            </a:pPr>
            <a:r>
              <a:rPr lang="en-US" b="1" err="1"/>
              <a:t>Har jonki, </a:t>
            </a:r>
            <a:r>
              <a:rPr lang="en-US" b="1" err="1">
                <a:solidFill>
                  <a:srgbClr val="002060"/>
                </a:solidFill>
              </a:rPr>
              <a:t>sango</a:t>
            </a:r>
            <a:r>
              <a:rPr lang="en-US" b="1"/>
              <a:t> </a:t>
            </a:r>
            <a:r>
              <a:rPr lang="en-US" b="1" err="1">
                <a:solidFill>
                  <a:srgbClr val="FF0000"/>
                </a:solidFill>
              </a:rPr>
              <a:t>fido</a:t>
            </a:r>
            <a:r>
              <a:rPr lang="en-US" b="1"/>
              <a:t> bo‘luptur. </a:t>
            </a:r>
            <a:endParaRPr lang="ru-RU" b="1"/>
          </a:p>
          <a:p>
            <a:pPr marL="0" indent="0">
              <a:buNone/>
            </a:pPr>
            <a:r>
              <a:rPr lang="en-US" b="1"/>
              <a:t> </a:t>
            </a:r>
            <a:endParaRPr lang="ru-RU" b="1"/>
          </a:p>
          <a:p>
            <a:pPr marL="0" indent="0">
              <a:buNone/>
            </a:pPr>
            <a:r>
              <a:rPr lang="en-US" b="1" err="1"/>
              <a:t>Begona bo‘luptur oshnodin,  </a:t>
            </a:r>
            <a:endParaRPr lang="ru-RU" b="1"/>
          </a:p>
          <a:p>
            <a:pPr marL="0" indent="0">
              <a:buNone/>
            </a:pPr>
            <a:r>
              <a:rPr lang="en-US" b="1" err="1">
                <a:solidFill>
                  <a:srgbClr val="002060"/>
                </a:solidFill>
              </a:rPr>
              <a:t>Begonago</a:t>
            </a:r>
            <a:r>
              <a:rPr lang="en-US" b="1"/>
              <a:t> </a:t>
            </a:r>
            <a:r>
              <a:rPr lang="en-US" b="1" err="1">
                <a:solidFill>
                  <a:srgbClr val="FF0000"/>
                </a:solidFill>
              </a:rPr>
              <a:t>oshno</a:t>
            </a:r>
            <a:r>
              <a:rPr lang="en-US" b="1"/>
              <a:t> bo‘luptur. </a:t>
            </a:r>
            <a:endParaRPr lang="ru-RU" b="1"/>
          </a:p>
          <a:p>
            <a:pPr marL="0" indent="0">
              <a:buNone/>
            </a:pPr>
            <a:r>
              <a:rPr lang="en-US" b="1"/>
              <a:t> </a:t>
            </a:r>
            <a:endParaRPr lang="ru-RU" b="1"/>
          </a:p>
          <a:p>
            <a:pPr marL="0" indent="0">
              <a:buNone/>
            </a:pPr>
            <a:r>
              <a:rPr lang="en-US" b="1"/>
              <a:t>To qildi yuzung havosi jonim,  </a:t>
            </a:r>
            <a:endParaRPr lang="ru-RU" b="1"/>
          </a:p>
          <a:p>
            <a:pPr marL="0" indent="0">
              <a:buNone/>
            </a:pPr>
            <a:r>
              <a:rPr lang="en-US" b="1" err="1"/>
              <a:t>Yuz sori </a:t>
            </a:r>
            <a:r>
              <a:rPr lang="en-US" b="1" err="1">
                <a:solidFill>
                  <a:srgbClr val="002060"/>
                </a:solidFill>
              </a:rPr>
              <a:t>ango</a:t>
            </a:r>
            <a:r>
              <a:rPr lang="en-US" b="1"/>
              <a:t> </a:t>
            </a:r>
            <a:r>
              <a:rPr lang="en-US" b="1" err="1">
                <a:solidFill>
                  <a:srgbClr val="FF0000"/>
                </a:solidFill>
              </a:rPr>
              <a:t>havo</a:t>
            </a:r>
            <a:r>
              <a:rPr lang="en-US" b="1"/>
              <a:t> </a:t>
            </a:r>
            <a:r>
              <a:rPr lang="en-US" b="1" err="1" smtClean="0"/>
              <a:t>bo‘luptur…</a:t>
            </a:r>
            <a:endParaRPr lang="ru-RU" b="1"/>
          </a:p>
          <a:p>
            <a:pPr marL="0" indent="0">
              <a:buNone/>
            </a:pPr>
            <a:endParaRPr lang="ru-RU"/>
          </a:p>
        </p:txBody>
      </p:sp>
    </p:spTree>
    <p:extLst>
      <p:ext uri="{BB962C8B-B14F-4D97-AF65-F5344CB8AC3E}">
        <p14:creationId xmlns:p14="http://schemas.microsoft.com/office/powerpoint/2010/main" val="141148415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792088"/>
          </a:xfrm>
        </p:spPr>
        <p:txBody>
          <a:bodyPr>
            <a:normAutofit fontScale="90000"/>
          </a:bodyPr>
          <a:lstStyle/>
          <a:p>
            <a:pPr algn="ctr"/>
            <a:r>
              <a:rPr lang="en-US" b="1" i="1" err="1"/>
              <a:t>G‘azali zulradifayn</a:t>
            </a:r>
            <a:endParaRPr lang="ru-RU"/>
          </a:p>
        </p:txBody>
      </p:sp>
      <p:sp>
        <p:nvSpPr>
          <p:cNvPr id="3" name="Объект 2"/>
          <p:cNvSpPr>
            <a:spLocks noGrp="1"/>
          </p:cNvSpPr>
          <p:nvPr>
            <p:ph idx="1"/>
          </p:nvPr>
        </p:nvSpPr>
        <p:spPr>
          <a:xfrm>
            <a:off x="457200" y="1268760"/>
            <a:ext cx="8229600" cy="5055840"/>
          </a:xfrm>
        </p:spPr>
        <p:txBody>
          <a:bodyPr>
            <a:normAutofit lnSpcReduction="10000"/>
          </a:bodyPr>
          <a:lstStyle/>
          <a:p>
            <a:pPr marL="0" indent="0">
              <a:buNone/>
            </a:pPr>
            <a:r>
              <a:rPr lang="en-US" i="1" err="1"/>
              <a:t>Yordin ayrilg’ali </a:t>
            </a:r>
            <a:r>
              <a:rPr lang="en-US" b="1" i="1" err="1"/>
              <a:t>shaydo</a:t>
            </a:r>
            <a:r>
              <a:rPr lang="en-US" i="1"/>
              <a:t> </a:t>
            </a:r>
            <a:r>
              <a:rPr lang="en-US" i="1" u="sng" err="1"/>
              <a:t>ko‘ngul</a:t>
            </a:r>
            <a:r>
              <a:rPr lang="en-US" i="1"/>
              <a:t>, </a:t>
            </a:r>
            <a:r>
              <a:rPr lang="en-US" b="1" i="1" err="1"/>
              <a:t>bexob</a:t>
            </a:r>
            <a:r>
              <a:rPr lang="en-US" i="1" u="sng"/>
              <a:t> ko‘z.</a:t>
            </a:r>
            <a:endParaRPr lang="ru-RU"/>
          </a:p>
          <a:p>
            <a:pPr marL="0" indent="0">
              <a:buNone/>
            </a:pPr>
            <a:r>
              <a:rPr lang="en-US" i="1" err="1"/>
              <a:t>Har zamon zohir qilur </a:t>
            </a:r>
            <a:r>
              <a:rPr lang="en-US" b="1" i="1" err="1"/>
              <a:t>savdo</a:t>
            </a:r>
            <a:r>
              <a:rPr lang="en-US" i="1"/>
              <a:t> </a:t>
            </a:r>
            <a:r>
              <a:rPr lang="en-US" i="1" u="sng" err="1"/>
              <a:t>ko‘ngul</a:t>
            </a:r>
            <a:r>
              <a:rPr lang="en-US" i="1"/>
              <a:t>, </a:t>
            </a:r>
            <a:r>
              <a:rPr lang="en-US" b="1" i="1" err="1"/>
              <a:t>xunob</a:t>
            </a:r>
            <a:r>
              <a:rPr lang="en-US" i="1"/>
              <a:t> </a:t>
            </a:r>
            <a:r>
              <a:rPr lang="en-US" i="1" u="sng" err="1"/>
              <a:t>ko‘z.</a:t>
            </a:r>
            <a:endParaRPr lang="ru-RU"/>
          </a:p>
          <a:p>
            <a:pPr marL="0" indent="0">
              <a:buNone/>
            </a:pPr>
            <a:r>
              <a:rPr lang="en-US" i="1"/>
              <a:t> </a:t>
            </a:r>
            <a:endParaRPr lang="ru-RU"/>
          </a:p>
          <a:p>
            <a:pPr marL="0" indent="0">
              <a:buNone/>
            </a:pPr>
            <a:r>
              <a:rPr lang="en-US" i="1" err="1"/>
              <a:t>Ko‘z-u ko‘nglum bahr-u bar sayr ettilar yor istabon,</a:t>
            </a:r>
            <a:endParaRPr lang="ru-RU"/>
          </a:p>
          <a:p>
            <a:pPr marL="0" indent="0">
              <a:buNone/>
            </a:pPr>
            <a:r>
              <a:rPr lang="en-US" i="1"/>
              <a:t>Bu safarda toptilar </a:t>
            </a:r>
            <a:r>
              <a:rPr lang="en-US" b="1" i="1" err="1"/>
              <a:t>yag’mo</a:t>
            </a:r>
            <a:r>
              <a:rPr lang="en-US" i="1"/>
              <a:t> </a:t>
            </a:r>
            <a:r>
              <a:rPr lang="en-US" i="1" u="sng" err="1"/>
              <a:t>ko‘ngul</a:t>
            </a:r>
            <a:r>
              <a:rPr lang="en-US" i="1"/>
              <a:t>, </a:t>
            </a:r>
            <a:r>
              <a:rPr lang="en-US" b="1" i="1" err="1"/>
              <a:t>g’arqob</a:t>
            </a:r>
            <a:r>
              <a:rPr lang="en-US" i="1"/>
              <a:t> </a:t>
            </a:r>
            <a:r>
              <a:rPr lang="en-US" i="1" u="sng" err="1"/>
              <a:t>ko‘z.</a:t>
            </a:r>
            <a:endParaRPr lang="ru-RU"/>
          </a:p>
          <a:p>
            <a:pPr marL="0" indent="0">
              <a:buNone/>
            </a:pPr>
            <a:r>
              <a:rPr lang="en-US" i="1"/>
              <a:t> </a:t>
            </a:r>
            <a:endParaRPr lang="ru-RU"/>
          </a:p>
          <a:p>
            <a:pPr marL="0" indent="0">
              <a:buNone/>
            </a:pPr>
            <a:r>
              <a:rPr lang="en-US" i="1" err="1"/>
              <a:t>Ko‘z-u ko‘nglumdin biri kuyub, birisin buzdi sel,</a:t>
            </a:r>
            <a:endParaRPr lang="ru-RU"/>
          </a:p>
          <a:p>
            <a:pPr marL="0" indent="0">
              <a:buNone/>
            </a:pPr>
            <a:r>
              <a:rPr lang="en-US" i="1" err="1"/>
              <a:t>Yo‘qsa nevchun bo‘ldi </a:t>
            </a:r>
            <a:r>
              <a:rPr lang="en-US" b="1" i="1" err="1"/>
              <a:t>nopaydo</a:t>
            </a:r>
            <a:r>
              <a:rPr lang="en-US" i="1"/>
              <a:t> </a:t>
            </a:r>
            <a:r>
              <a:rPr lang="en-US" i="1" u="sng" err="1"/>
              <a:t>ko‘ngul</a:t>
            </a:r>
            <a:r>
              <a:rPr lang="en-US" i="1"/>
              <a:t>, </a:t>
            </a:r>
            <a:r>
              <a:rPr lang="en-US" b="1" i="1" err="1"/>
              <a:t>noyob</a:t>
            </a:r>
            <a:r>
              <a:rPr lang="en-US" i="1"/>
              <a:t> </a:t>
            </a:r>
            <a:r>
              <a:rPr lang="en-US" i="1" u="sng" err="1"/>
              <a:t>ko‘z?</a:t>
            </a:r>
            <a:endParaRPr lang="ru-RU"/>
          </a:p>
          <a:p>
            <a:pPr marL="0" indent="0">
              <a:buNone/>
            </a:pPr>
            <a:r>
              <a:rPr lang="en-US" i="1"/>
              <a:t> </a:t>
            </a:r>
            <a:endParaRPr lang="ru-RU"/>
          </a:p>
          <a:p>
            <a:pPr marL="0" indent="0">
              <a:buNone/>
            </a:pPr>
            <a:r>
              <a:rPr lang="en-US" i="1"/>
              <a:t>Deb emish hajrimda mendek ko‘z-u ko‘nglin  asrasun;</a:t>
            </a:r>
            <a:endParaRPr lang="ru-RU"/>
          </a:p>
          <a:p>
            <a:pPr marL="0" indent="0">
              <a:buNone/>
            </a:pPr>
            <a:r>
              <a:rPr lang="en-US" i="1" err="1"/>
              <a:t>Voykim, yo‘q tur manga </a:t>
            </a:r>
            <a:r>
              <a:rPr lang="en-US" b="1" i="1" err="1"/>
              <a:t>xoro</a:t>
            </a:r>
            <a:r>
              <a:rPr lang="en-US" i="1"/>
              <a:t> </a:t>
            </a:r>
            <a:r>
              <a:rPr lang="en-US" i="1" u="sng" err="1"/>
              <a:t>ko‘ngul</a:t>
            </a:r>
            <a:r>
              <a:rPr lang="en-US" i="1"/>
              <a:t>, </a:t>
            </a:r>
            <a:r>
              <a:rPr lang="en-US" b="1" i="1" err="1"/>
              <a:t>qassob</a:t>
            </a:r>
            <a:r>
              <a:rPr lang="en-US" i="1"/>
              <a:t> </a:t>
            </a:r>
            <a:r>
              <a:rPr lang="en-US" i="1" u="sng" err="1"/>
              <a:t>ko‘z.</a:t>
            </a:r>
            <a:endParaRPr lang="ru-RU"/>
          </a:p>
          <a:p>
            <a:pPr marL="0" indent="0">
              <a:buNone/>
            </a:pPr>
            <a:endParaRPr lang="ru-RU"/>
          </a:p>
        </p:txBody>
      </p:sp>
    </p:spTree>
    <p:extLst>
      <p:ext uri="{BB962C8B-B14F-4D97-AF65-F5344CB8AC3E}">
        <p14:creationId xmlns:p14="http://schemas.microsoft.com/office/powerpoint/2010/main" val="74490782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648072"/>
          </a:xfrm>
        </p:spPr>
        <p:txBody>
          <a:bodyPr>
            <a:normAutofit fontScale="90000"/>
          </a:bodyPr>
          <a:lstStyle/>
          <a:p>
            <a:pPr algn="ctr"/>
            <a:r>
              <a:rPr lang="en-US" b="1" i="1" err="1"/>
              <a:t>G‘azali zebqofiya</a:t>
            </a:r>
            <a:endParaRPr lang="ru-RU"/>
          </a:p>
        </p:txBody>
      </p:sp>
      <p:sp>
        <p:nvSpPr>
          <p:cNvPr id="3" name="Объект 2"/>
          <p:cNvSpPr>
            <a:spLocks noGrp="1"/>
          </p:cNvSpPr>
          <p:nvPr>
            <p:ph idx="1"/>
          </p:nvPr>
        </p:nvSpPr>
        <p:spPr>
          <a:xfrm>
            <a:off x="457200" y="980728"/>
            <a:ext cx="8229600" cy="5877272"/>
          </a:xfrm>
        </p:spPr>
        <p:txBody>
          <a:bodyPr>
            <a:normAutofit fontScale="70000" lnSpcReduction="20000"/>
          </a:bodyPr>
          <a:lstStyle/>
          <a:p>
            <a:pPr marL="0" indent="0">
              <a:buNone/>
            </a:pPr>
            <a:r>
              <a:rPr lang="uz-Latn-UZ" i="1"/>
              <a:t>Dilbarimning zulfi sunbul, chehrasi </a:t>
            </a:r>
            <a:r>
              <a:rPr lang="uz-Latn-UZ" b="1" i="1"/>
              <a:t>gulzor erur,</a:t>
            </a:r>
            <a:endParaRPr lang="ru-RU"/>
          </a:p>
          <a:p>
            <a:pPr marL="0" indent="0">
              <a:buNone/>
            </a:pPr>
            <a:r>
              <a:rPr lang="uz-Latn-UZ" i="1"/>
              <a:t>Bo‘yina oshiq sanavbar, yuzina gul </a:t>
            </a:r>
            <a:r>
              <a:rPr lang="uz-Latn-UZ" b="1" i="1"/>
              <a:t>zor erur</a:t>
            </a:r>
            <a:r>
              <a:rPr lang="uz-Latn-UZ" i="1"/>
              <a:t>.</a:t>
            </a:r>
            <a:endParaRPr lang="ru-RU"/>
          </a:p>
          <a:p>
            <a:pPr marL="0" indent="0">
              <a:buNone/>
            </a:pPr>
            <a:r>
              <a:rPr lang="uz-Latn-UZ" i="1"/>
              <a:t> </a:t>
            </a:r>
            <a:endParaRPr lang="ru-RU"/>
          </a:p>
          <a:p>
            <a:pPr marL="0" indent="0">
              <a:buNone/>
            </a:pPr>
            <a:r>
              <a:rPr lang="uz-Latn-UZ" i="1"/>
              <a:t>Og‘zi fastuq, ko‘rki tansuq, o‘zi mushfiq </a:t>
            </a:r>
            <a:r>
              <a:rPr lang="uz-Latn-UZ" b="1" i="1"/>
              <a:t>yor erur,</a:t>
            </a:r>
            <a:endParaRPr lang="ru-RU"/>
          </a:p>
          <a:p>
            <a:pPr marL="0" indent="0">
              <a:buNone/>
            </a:pPr>
            <a:r>
              <a:rPr lang="uz-Latn-UZ" i="1"/>
              <a:t>Husnining chovi Xitoy Chin ichinda </a:t>
            </a:r>
            <a:r>
              <a:rPr lang="uz-Latn-UZ" b="1" i="1"/>
              <a:t>bor erur</a:t>
            </a:r>
            <a:r>
              <a:rPr lang="uz-Latn-UZ" i="1"/>
              <a:t>.</a:t>
            </a:r>
            <a:endParaRPr lang="ru-RU"/>
          </a:p>
          <a:p>
            <a:pPr marL="0" indent="0">
              <a:buNone/>
            </a:pPr>
            <a:r>
              <a:rPr lang="uz-Latn-UZ" i="1"/>
              <a:t> </a:t>
            </a:r>
            <a:endParaRPr lang="ru-RU"/>
          </a:p>
          <a:p>
            <a:pPr marL="0" indent="0">
              <a:buNone/>
            </a:pPr>
            <a:r>
              <a:rPr lang="uz-Latn-UZ" i="1"/>
              <a:t>Asli alchin, so‘zlari chin, ko‘zlari </a:t>
            </a:r>
            <a:r>
              <a:rPr lang="uz-Latn-UZ" b="1" i="1"/>
              <a:t>totor erur</a:t>
            </a:r>
            <a:r>
              <a:rPr lang="uz-Latn-UZ" i="1"/>
              <a:t>   </a:t>
            </a:r>
            <a:endParaRPr lang="ru-RU"/>
          </a:p>
          <a:p>
            <a:pPr marL="0" indent="0">
              <a:buNone/>
            </a:pPr>
            <a:r>
              <a:rPr lang="uz-Latn-UZ" i="1"/>
              <a:t>Ming yashar har kim dudog’i sharbatin </a:t>
            </a:r>
            <a:r>
              <a:rPr lang="uz-Latn-UZ" b="1" i="1"/>
              <a:t>totor erur.</a:t>
            </a:r>
            <a:endParaRPr lang="ru-RU"/>
          </a:p>
          <a:p>
            <a:pPr marL="0" indent="0">
              <a:buNone/>
            </a:pPr>
            <a:r>
              <a:rPr lang="uz-Latn-UZ" i="1"/>
              <a:t> </a:t>
            </a:r>
            <a:endParaRPr lang="ru-RU"/>
          </a:p>
          <a:p>
            <a:pPr marL="0" indent="0">
              <a:buNone/>
            </a:pPr>
            <a:r>
              <a:rPr lang="uz-Latn-UZ" i="1"/>
              <a:t>Ishqining elchisina ko‘nglum munaqqash </a:t>
            </a:r>
            <a:r>
              <a:rPr lang="uz-Latn-UZ" b="1" i="1"/>
              <a:t>dor erur</a:t>
            </a:r>
            <a:r>
              <a:rPr lang="uz-Latn-UZ" i="1"/>
              <a:t>,</a:t>
            </a:r>
            <a:endParaRPr lang="ru-RU"/>
          </a:p>
          <a:p>
            <a:pPr marL="0" indent="0">
              <a:buNone/>
            </a:pPr>
            <a:r>
              <a:rPr lang="uz-Latn-UZ" i="1"/>
              <a:t>Zulfuna tushgan ko‘ngullarning maqomi </a:t>
            </a:r>
            <a:r>
              <a:rPr lang="uz-Latn-UZ" b="1" i="1"/>
              <a:t>dor erur</a:t>
            </a:r>
            <a:r>
              <a:rPr lang="uz-Latn-UZ" i="1"/>
              <a:t>.</a:t>
            </a:r>
            <a:endParaRPr lang="ru-RU"/>
          </a:p>
          <a:p>
            <a:pPr marL="0" indent="0">
              <a:buNone/>
            </a:pPr>
            <a:r>
              <a:rPr lang="uz-Latn-UZ" i="1"/>
              <a:t> </a:t>
            </a:r>
            <a:endParaRPr lang="ru-RU"/>
          </a:p>
          <a:p>
            <a:pPr marL="0" indent="0">
              <a:buNone/>
            </a:pPr>
            <a:r>
              <a:rPr lang="uz-Latn-UZ" i="1"/>
              <a:t>Nechakim ishqi o‘ti bu jon ichinda </a:t>
            </a:r>
            <a:r>
              <a:rPr lang="uz-Latn-UZ" b="1" i="1"/>
              <a:t>bor erur,</a:t>
            </a:r>
            <a:endParaRPr lang="ru-RU"/>
          </a:p>
          <a:p>
            <a:pPr marL="0" indent="0">
              <a:buNone/>
            </a:pPr>
            <a:r>
              <a:rPr lang="uz-Latn-UZ" i="1"/>
              <a:t>Qahrabo uzra ko‘zumdin dambadam </a:t>
            </a:r>
            <a:r>
              <a:rPr lang="uz-Latn-UZ" b="1" i="1"/>
              <a:t>durbor erur.</a:t>
            </a:r>
            <a:endParaRPr lang="ru-RU"/>
          </a:p>
          <a:p>
            <a:pPr marL="0" indent="0">
              <a:buNone/>
            </a:pPr>
            <a:r>
              <a:rPr lang="uz-Latn-UZ" i="1"/>
              <a:t> </a:t>
            </a:r>
            <a:endParaRPr lang="ru-RU"/>
          </a:p>
          <a:p>
            <a:pPr marL="0" indent="0">
              <a:buNone/>
            </a:pPr>
            <a:r>
              <a:rPr lang="uz-Latn-UZ" i="1"/>
              <a:t>Shahd so‘zi, orif o‘zi, voqifi </a:t>
            </a:r>
            <a:r>
              <a:rPr lang="uz-Latn-UZ" b="1" i="1"/>
              <a:t>asror erur,</a:t>
            </a:r>
            <a:endParaRPr lang="ru-RU"/>
          </a:p>
          <a:p>
            <a:pPr marL="0" indent="0">
              <a:buNone/>
            </a:pPr>
            <a:r>
              <a:rPr lang="uz-Latn-UZ" i="1"/>
              <a:t>Vasl bo‘stonida xush oshiqlarin </a:t>
            </a:r>
            <a:r>
              <a:rPr lang="uz-Latn-UZ" b="1" i="1"/>
              <a:t>asror erur.</a:t>
            </a:r>
            <a:endParaRPr lang="ru-RU"/>
          </a:p>
          <a:p>
            <a:pPr marL="0" indent="0">
              <a:buNone/>
            </a:pPr>
            <a:r>
              <a:rPr lang="uz-Latn-UZ" i="1"/>
              <a:t> </a:t>
            </a:r>
            <a:endParaRPr lang="ru-RU"/>
          </a:p>
          <a:p>
            <a:pPr marL="0" indent="0">
              <a:buNone/>
            </a:pPr>
            <a:r>
              <a:rPr lang="uz-Latn-UZ" i="1"/>
              <a:t>Vasfina Sayfi Saroyining ishi </a:t>
            </a:r>
            <a:r>
              <a:rPr lang="uz-Latn-UZ" b="1" i="1"/>
              <a:t>ash’or erur,</a:t>
            </a:r>
            <a:endParaRPr lang="ru-RU"/>
          </a:p>
          <a:p>
            <a:pPr marL="0" indent="0">
              <a:buNone/>
            </a:pPr>
            <a:r>
              <a:rPr lang="uz-Latn-UZ" i="1"/>
              <a:t>Andin o‘zga birla oshiqqa yemak </a:t>
            </a:r>
            <a:r>
              <a:rPr lang="uz-Latn-UZ" b="1" i="1"/>
              <a:t>osh or erur.</a:t>
            </a:r>
            <a:endParaRPr lang="ru-RU"/>
          </a:p>
          <a:p>
            <a:pPr marL="0" indent="0">
              <a:buNone/>
            </a:pPr>
            <a:endParaRPr lang="ru-RU"/>
          </a:p>
        </p:txBody>
      </p:sp>
    </p:spTree>
    <p:extLst>
      <p:ext uri="{BB962C8B-B14F-4D97-AF65-F5344CB8AC3E}">
        <p14:creationId xmlns:p14="http://schemas.microsoft.com/office/powerpoint/2010/main" val="87226005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smtClean="0">
                <a:latin typeface="Times New Roman" pitchFamily="18" charset="0"/>
                <a:cs typeface="Times New Roman" panose="02020603050405020304" pitchFamily="18" charset="0"/>
              </a:rPr>
              <a:t>QASIDA</a:t>
            </a:r>
            <a:endParaRPr lang="ru-RU">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normAutofit fontScale="92500"/>
          </a:bodyPr>
          <a:lstStyle/>
          <a:p>
            <a:pPr algn="just">
              <a:buNone/>
            </a:pPr>
            <a:r>
              <a:rPr lang="en-US" sz="4000" smtClean="0">
                <a:latin typeface="Times New Roman" pitchFamily="18" charset="0"/>
                <a:cs typeface="Times New Roman" panose="02020603050405020304" pitchFamily="18" charset="0"/>
              </a:rPr>
              <a:t>	(ar. maqsad, niyat) – biror tarixiy shaxs yoki voqeaga bag‘ishlab yoziladigan katta hajmli she’r turi. Hajman 12 baytdan bir necha yuz baytgacha bo‘lishi mumkin. G‘azal singari  </a:t>
            </a:r>
            <a:r>
              <a:rPr lang="en-US" sz="4000" i="1" smtClean="0">
                <a:latin typeface="Times New Roman" pitchFamily="18" charset="0"/>
                <a:cs typeface="Times New Roman" panose="02020603050405020304" pitchFamily="18" charset="0"/>
              </a:rPr>
              <a:t>a-a, b-a, d-a, e-a…, </a:t>
            </a:r>
            <a:r>
              <a:rPr lang="en-US" sz="4000" err="1" smtClean="0">
                <a:latin typeface="Times New Roman" pitchFamily="18" charset="0"/>
                <a:cs typeface="Times New Roman" panose="02020603050405020304" pitchFamily="18" charset="0"/>
              </a:rPr>
              <a:t>ayrim hollarda masnaviy singari (dostonlar tarkibida) qofiyalanadi</a:t>
            </a:r>
            <a:r>
              <a:rPr lang="en-US" smtClean="0">
                <a:latin typeface="Times New Roman" pitchFamily="18" charset="0"/>
                <a:cs typeface="Times New Roman" panose="02020603050405020304" pitchFamily="18" charset="0"/>
              </a:rPr>
              <a:t>.</a:t>
            </a:r>
            <a:endParaRPr lang="ru-RU" smtClean="0">
              <a:latin typeface="Times New Roman" pitchFamily="18" charset="0"/>
              <a:cs typeface="Times New Roman" panose="02020603050405020304" pitchFamily="18" charset="0"/>
            </a:endParaRPr>
          </a:p>
          <a:p>
            <a:endParaRPr lang="ru-RU"/>
          </a:p>
        </p:txBody>
      </p:sp>
    </p:spTree>
  </p:cSld>
  <p:clrMapOvr>
    <a:masterClrMapping/>
  </p:clrMapOvr>
  <p:transition>
    <p:split dir="in"/>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smtClean="0"/>
              <a:t> </a:t>
            </a:r>
            <a:r>
              <a:rPr lang="en-US" b="1" err="1" smtClean="0"/>
              <a:t>Qasida tuzilishiga ko‘ra 2 xil bo‘ladi:</a:t>
            </a:r>
            <a:endParaRPr lang="ru-RU" b="1"/>
          </a:p>
        </p:txBody>
      </p:sp>
      <p:sp>
        <p:nvSpPr>
          <p:cNvPr id="3" name="Содержимое 2"/>
          <p:cNvSpPr>
            <a:spLocks noGrp="1"/>
          </p:cNvSpPr>
          <p:nvPr>
            <p:ph idx="1"/>
          </p:nvPr>
        </p:nvSpPr>
        <p:spPr/>
        <p:txBody>
          <a:bodyPr>
            <a:normAutofit lnSpcReduction="10000"/>
          </a:bodyPr>
          <a:lstStyle/>
          <a:p>
            <a:pPr marL="0" indent="0">
              <a:buNone/>
            </a:pPr>
            <a:r>
              <a:rPr lang="en-US" sz="2800" b="1" i="1" smtClean="0">
                <a:latin typeface="Times New Roman" pitchFamily="18" charset="0"/>
                <a:cs typeface="Times New Roman" panose="02020603050405020304" pitchFamily="18" charset="0"/>
              </a:rPr>
              <a:t>	1. Qasidai tom</a:t>
            </a:r>
            <a:r>
              <a:rPr lang="en-US" sz="2800" b="1" smtClean="0">
                <a:latin typeface="Times New Roman" pitchFamily="18" charset="0"/>
                <a:cs typeface="Times New Roman" panose="02020603050405020304" pitchFamily="18" charset="0"/>
              </a:rPr>
              <a:t> </a:t>
            </a:r>
            <a:r>
              <a:rPr lang="en-US" sz="2800" smtClean="0">
                <a:latin typeface="Times New Roman" pitchFamily="18" charset="0"/>
                <a:cs typeface="Times New Roman" panose="02020603050405020304" pitchFamily="18" charset="0"/>
              </a:rPr>
              <a:t>(to‘liq qasida) – bunda qasida to‘rt qismdan tarkib topadi:</a:t>
            </a:r>
            <a:endParaRPr lang="ru-RU" sz="2800" smtClean="0">
              <a:latin typeface="Times New Roman" pitchFamily="18" charset="0"/>
              <a:cs typeface="Times New Roman" panose="02020603050405020304" pitchFamily="18" charset="0"/>
            </a:endParaRPr>
          </a:p>
          <a:p>
            <a:pPr marL="0" indent="0">
              <a:buNone/>
            </a:pPr>
            <a:r>
              <a:rPr lang="en-US" sz="2800" smtClean="0">
                <a:latin typeface="Times New Roman" pitchFamily="18" charset="0"/>
                <a:cs typeface="Times New Roman" panose="02020603050405020304" pitchFamily="18" charset="0"/>
              </a:rPr>
              <a:t>a) </a:t>
            </a:r>
            <a:r>
              <a:rPr lang="en-US" sz="2800" b="1" err="1" smtClean="0">
                <a:solidFill>
                  <a:srgbClr val="00B050"/>
                </a:solidFill>
                <a:latin typeface="Times New Roman" pitchFamily="18" charset="0"/>
                <a:cs typeface="Times New Roman" panose="02020603050405020304" pitchFamily="18" charset="0"/>
              </a:rPr>
              <a:t>nasib</a:t>
            </a:r>
            <a:r>
              <a:rPr lang="en-US" sz="2800" smtClean="0">
                <a:latin typeface="Times New Roman" pitchFamily="18" charset="0"/>
                <a:cs typeface="Times New Roman" panose="02020603050405020304" pitchFamily="18" charset="0"/>
              </a:rPr>
              <a:t> – lirik kirish (tabiat tasviri);</a:t>
            </a:r>
            <a:endParaRPr lang="ru-RU" sz="2800" smtClean="0">
              <a:latin typeface="Times New Roman" pitchFamily="18" charset="0"/>
              <a:cs typeface="Times New Roman" panose="02020603050405020304" pitchFamily="18" charset="0"/>
            </a:endParaRPr>
          </a:p>
          <a:p>
            <a:pPr marL="0" indent="0">
              <a:buNone/>
            </a:pPr>
            <a:r>
              <a:rPr lang="en-US" sz="2800" smtClean="0">
                <a:latin typeface="Times New Roman" pitchFamily="18" charset="0"/>
                <a:cs typeface="Times New Roman" panose="02020603050405020304" pitchFamily="18" charset="0"/>
              </a:rPr>
              <a:t>b) </a:t>
            </a:r>
            <a:r>
              <a:rPr lang="en-US" sz="2800" b="1" err="1" smtClean="0">
                <a:solidFill>
                  <a:srgbClr val="00B050"/>
                </a:solidFill>
                <a:latin typeface="Times New Roman" pitchFamily="18" charset="0"/>
                <a:cs typeface="Times New Roman" panose="02020603050405020304" pitchFamily="18" charset="0"/>
              </a:rPr>
              <a:t>gurizgoh</a:t>
            </a:r>
            <a:r>
              <a:rPr lang="en-US" sz="2800" smtClean="0">
                <a:latin typeface="Times New Roman" pitchFamily="18" charset="0"/>
                <a:cs typeface="Times New Roman" panose="02020603050405020304" pitchFamily="18" charset="0"/>
              </a:rPr>
              <a:t> – nasib bilan madhni bog‘lovchi, 4-5 baytdan tashkil topuvchi qism;</a:t>
            </a:r>
            <a:endParaRPr lang="ru-RU" sz="2800" smtClean="0">
              <a:latin typeface="Times New Roman" pitchFamily="18" charset="0"/>
              <a:cs typeface="Times New Roman" panose="02020603050405020304" pitchFamily="18" charset="0"/>
            </a:endParaRPr>
          </a:p>
          <a:p>
            <a:pPr marL="0" indent="0">
              <a:buNone/>
            </a:pPr>
            <a:r>
              <a:rPr lang="en-US" sz="2800" smtClean="0">
                <a:latin typeface="Times New Roman" pitchFamily="18" charset="0"/>
                <a:cs typeface="Times New Roman" panose="02020603050405020304" pitchFamily="18" charset="0"/>
              </a:rPr>
              <a:t>c) </a:t>
            </a:r>
            <a:r>
              <a:rPr lang="en-US" sz="2800" b="1" err="1" smtClean="0">
                <a:solidFill>
                  <a:srgbClr val="00B050"/>
                </a:solidFill>
                <a:latin typeface="Times New Roman" pitchFamily="18" charset="0"/>
                <a:cs typeface="Times New Roman" panose="02020603050405020304" pitchFamily="18" charset="0"/>
              </a:rPr>
              <a:t>madh</a:t>
            </a:r>
            <a:r>
              <a:rPr lang="en-US" sz="2800" smtClean="0">
                <a:latin typeface="Times New Roman" pitchFamily="18" charset="0"/>
                <a:cs typeface="Times New Roman" panose="02020603050405020304" pitchFamily="18" charset="0"/>
              </a:rPr>
              <a:t> – asosiy qism;</a:t>
            </a:r>
            <a:endParaRPr lang="ru-RU" sz="2800" smtClean="0">
              <a:latin typeface="Times New Roman" pitchFamily="18" charset="0"/>
              <a:cs typeface="Times New Roman" panose="02020603050405020304" pitchFamily="18" charset="0"/>
            </a:endParaRPr>
          </a:p>
          <a:p>
            <a:pPr marL="0" indent="0">
              <a:buNone/>
            </a:pPr>
            <a:r>
              <a:rPr lang="en-US" sz="2800" smtClean="0">
                <a:latin typeface="Times New Roman" pitchFamily="18" charset="0"/>
                <a:cs typeface="Times New Roman" panose="02020603050405020304" pitchFamily="18" charset="0"/>
              </a:rPr>
              <a:t>d) </a:t>
            </a:r>
            <a:r>
              <a:rPr lang="en-US" sz="2800" b="1" err="1" smtClean="0">
                <a:solidFill>
                  <a:srgbClr val="00B050"/>
                </a:solidFill>
                <a:latin typeface="Times New Roman" pitchFamily="18" charset="0"/>
                <a:cs typeface="Times New Roman" panose="02020603050405020304" pitchFamily="18" charset="0"/>
              </a:rPr>
              <a:t>qasd</a:t>
            </a:r>
            <a:r>
              <a:rPr lang="en-US" sz="2800" smtClean="0">
                <a:latin typeface="Times New Roman" pitchFamily="18" charset="0"/>
                <a:cs typeface="Times New Roman" panose="02020603050405020304" pitchFamily="18" charset="0"/>
              </a:rPr>
              <a:t> – mamduh (madh etilayotgan shaxs)ga niyat va istaklar bildirilagan qism. </a:t>
            </a:r>
            <a:endParaRPr lang="ru-RU" sz="2800" smtClean="0">
              <a:latin typeface="Times New Roman" pitchFamily="18" charset="0"/>
              <a:cs typeface="Times New Roman" panose="02020603050405020304" pitchFamily="18" charset="0"/>
            </a:endParaRPr>
          </a:p>
          <a:p>
            <a:pPr marL="0" indent="0">
              <a:buNone/>
            </a:pPr>
            <a:r>
              <a:rPr lang="en-US" sz="2800" b="1" i="1" smtClean="0">
                <a:latin typeface="Times New Roman" pitchFamily="18" charset="0"/>
                <a:cs typeface="Times New Roman" panose="02020603050405020304" pitchFamily="18" charset="0"/>
              </a:rPr>
              <a:t>	2. Qasidai mujarrada</a:t>
            </a:r>
            <a:r>
              <a:rPr lang="en-US" sz="2800" b="1" smtClean="0">
                <a:latin typeface="Times New Roman" pitchFamily="18" charset="0"/>
                <a:cs typeface="Times New Roman" panose="02020603050405020304" pitchFamily="18" charset="0"/>
              </a:rPr>
              <a:t> </a:t>
            </a:r>
            <a:r>
              <a:rPr lang="en-US" sz="2800" smtClean="0">
                <a:latin typeface="Times New Roman" pitchFamily="18" charset="0"/>
                <a:cs typeface="Times New Roman" panose="02020603050405020304" pitchFamily="18" charset="0"/>
              </a:rPr>
              <a:t>(chala qasida) – bunda faqat madh keltiriladi.</a:t>
            </a:r>
            <a:endParaRPr lang="ru-RU" sz="2800" smtClean="0">
              <a:latin typeface="Times New Roman" pitchFamily="18" charset="0"/>
              <a:cs typeface="Times New Roman" panose="02020603050405020304" pitchFamily="18" charset="0"/>
            </a:endParaRPr>
          </a:p>
          <a:p>
            <a:pPr marL="0" indent="0">
              <a:buNone/>
            </a:pPr>
            <a:endParaRPr lang="ru-RU"/>
          </a:p>
        </p:txBody>
      </p:sp>
    </p:spTree>
  </p:cSld>
  <p:clrMapOvr>
    <a:masterClrMapping/>
  </p:clrMapOvr>
  <p:transition>
    <p:dissolv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err="1" smtClean="0"/>
              <a:t>Qasidalarning mavzusiga ko‘ra turlari:</a:t>
            </a:r>
            <a:endParaRPr lang="ru-RU" b="1"/>
          </a:p>
        </p:txBody>
      </p:sp>
      <p:sp>
        <p:nvSpPr>
          <p:cNvPr id="3" name="Содержимое 2"/>
          <p:cNvSpPr>
            <a:spLocks noGrp="1"/>
          </p:cNvSpPr>
          <p:nvPr>
            <p:ph idx="1"/>
          </p:nvPr>
        </p:nvSpPr>
        <p:spPr/>
        <p:txBody>
          <a:bodyPr>
            <a:normAutofit/>
          </a:bodyPr>
          <a:lstStyle/>
          <a:p>
            <a:r>
              <a:rPr lang="en-US" sz="4000" b="1" i="1" err="1" smtClean="0"/>
              <a:t>Vasfiy</a:t>
            </a:r>
            <a:endParaRPr lang="en-US" sz="4000" b="1" i="1" smtClean="0"/>
          </a:p>
          <a:p>
            <a:r>
              <a:rPr lang="en-US" sz="4000" b="1" i="1" err="1" smtClean="0"/>
              <a:t>Madh</a:t>
            </a:r>
            <a:endParaRPr lang="en-US" sz="4000" b="1" i="1" smtClean="0"/>
          </a:p>
          <a:p>
            <a:r>
              <a:rPr lang="en-US" sz="4000" b="1" i="1" err="1" smtClean="0"/>
              <a:t>Hajv</a:t>
            </a:r>
            <a:endParaRPr lang="en-US" sz="4000" b="1" i="1" smtClean="0"/>
          </a:p>
          <a:p>
            <a:r>
              <a:rPr lang="en-US" sz="4000" i="1" smtClean="0"/>
              <a:t> </a:t>
            </a:r>
            <a:r>
              <a:rPr lang="en-US" sz="4000" b="1" i="1" err="1" smtClean="0"/>
              <a:t>Marsiya</a:t>
            </a:r>
            <a:endParaRPr lang="en-US" sz="4000" b="1" i="1" smtClean="0"/>
          </a:p>
          <a:p>
            <a:r>
              <a:rPr lang="en-US" sz="4000" b="1" i="1" err="1" smtClean="0"/>
              <a:t>Munojot</a:t>
            </a:r>
            <a:r>
              <a:rPr lang="en-US" sz="4000" smtClean="0"/>
              <a:t> </a:t>
            </a:r>
          </a:p>
          <a:p>
            <a:r>
              <a:rPr lang="en-US" sz="4000" b="1" i="1" err="1" smtClean="0"/>
              <a:t>Falsafiy</a:t>
            </a:r>
            <a:r>
              <a:rPr lang="en-US" sz="4000" i="1" smtClean="0"/>
              <a:t> </a:t>
            </a:r>
            <a:endParaRPr lang="ru-RU" sz="4000"/>
          </a:p>
        </p:txBody>
      </p:sp>
    </p:spTree>
  </p:cSld>
  <p:clrMapOvr>
    <a:masterClrMapping/>
  </p:clrMapOvr>
  <p:transition>
    <p:plus/>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435280" cy="720080"/>
          </a:xfrm>
        </p:spPr>
        <p:txBody>
          <a:bodyPr>
            <a:normAutofit fontScale="90000"/>
          </a:bodyPr>
          <a:lstStyle/>
          <a:p>
            <a:pPr algn="ctr"/>
            <a:r>
              <a:rPr lang="en-US" b="1" err="1" smtClean="0">
                <a:latin typeface="Times New Roman" pitchFamily="18" charset="0"/>
                <a:cs typeface="Times New Roman" panose="02020603050405020304" pitchFamily="18" charset="0"/>
              </a:rPr>
              <a:t>Turkiy adabiyotda qasida</a:t>
            </a:r>
            <a:endParaRPr lang="ru-RU" b="1">
              <a:latin typeface="Times New Roman" pitchFamily="18" charset="0"/>
              <a:cs typeface="Times New Roman" panose="02020603050405020304" pitchFamily="18" charset="0"/>
            </a:endParaRPr>
          </a:p>
        </p:txBody>
      </p:sp>
      <p:sp>
        <p:nvSpPr>
          <p:cNvPr id="3" name="Объект 2"/>
          <p:cNvSpPr>
            <a:spLocks noGrp="1"/>
          </p:cNvSpPr>
          <p:nvPr>
            <p:ph idx="1"/>
          </p:nvPr>
        </p:nvSpPr>
        <p:spPr>
          <a:xfrm>
            <a:off x="251520" y="1052736"/>
            <a:ext cx="8784976" cy="5805264"/>
          </a:xfrm>
        </p:spPr>
        <p:txBody>
          <a:bodyPr>
            <a:noAutofit/>
          </a:bodyPr>
          <a:lstStyle/>
          <a:p>
            <a:pPr marL="978408" lvl="3" indent="0" algn="just">
              <a:buNone/>
            </a:pPr>
            <a:r>
              <a:rPr lang="en-US" sz="2800" b="1" err="1" smtClean="0">
                <a:latin typeface="Times New Roman" pitchFamily="18" charset="0"/>
                <a:cs typeface="Times New Roman" panose="02020603050405020304" pitchFamily="18" charset="0"/>
              </a:rPr>
              <a:t>Turkiy </a:t>
            </a:r>
            <a:r>
              <a:rPr lang="en-US" sz="2800" b="1" err="1">
                <a:latin typeface="Times New Roman" pitchFamily="18" charset="0"/>
                <a:cs typeface="Times New Roman" panose="02020603050405020304" pitchFamily="18" charset="0"/>
              </a:rPr>
              <a:t>adabiyotdagi ilk qasida “Devonu lug‘otit turk”da  “</a:t>
            </a:r>
            <a:r>
              <a:rPr lang="en-US" sz="2800" b="1" i="1" err="1">
                <a:latin typeface="Times New Roman" pitchFamily="18" charset="0"/>
                <a:cs typeface="Times New Roman" panose="02020603050405020304" pitchFamily="18" charset="0"/>
              </a:rPr>
              <a:t>qo‘shug‘</a:t>
            </a:r>
            <a:r>
              <a:rPr lang="en-US" sz="2800" b="1">
                <a:latin typeface="Times New Roman" pitchFamily="18" charset="0"/>
                <a:cs typeface="Times New Roman" panose="02020603050405020304" pitchFamily="18" charset="0"/>
              </a:rPr>
              <a:t>” shaklida uchraydi. Qasida haqidagi ilk nazariy ma’lumot “Funun ul-balog’a”da keltirilgan.  Turkiy adabiyotda eng ko‘p qasida yozgan shoir sifatida </a:t>
            </a:r>
            <a:r>
              <a:rPr lang="en-US" sz="2800" b="1" err="1">
                <a:solidFill>
                  <a:srgbClr val="FF0000"/>
                </a:solidFill>
                <a:latin typeface="Times New Roman" pitchFamily="18" charset="0"/>
                <a:cs typeface="Times New Roman" panose="02020603050405020304" pitchFamily="18" charset="0"/>
              </a:rPr>
              <a:t>Sakkokiy</a:t>
            </a:r>
            <a:r>
              <a:rPr lang="en-US" sz="2800" b="1">
                <a:latin typeface="Times New Roman" pitchFamily="18" charset="0"/>
                <a:cs typeface="Times New Roman" panose="02020603050405020304" pitchFamily="18" charset="0"/>
              </a:rPr>
              <a:t> nomi tilga olinadi. Uning “Devon”ida 1</a:t>
            </a:r>
            <a:r>
              <a:rPr lang="uz-Cyrl-UZ" sz="2800" b="1">
                <a:latin typeface="Times New Roman" pitchFamily="18" charset="0"/>
                <a:cs typeface="Times New Roman" panose="02020603050405020304" pitchFamily="18" charset="0"/>
              </a:rPr>
              <a:t>3</a:t>
            </a:r>
            <a:r>
              <a:rPr lang="en-US" sz="2800" b="1">
                <a:latin typeface="Times New Roman" pitchFamily="18" charset="0"/>
                <a:cs typeface="Times New Roman" panose="02020603050405020304" pitchFamily="18" charset="0"/>
              </a:rPr>
              <a:t> ta  qasida mavjud bo‘lib, devondagi dastlabki ikki qasida an’anaviy </a:t>
            </a:r>
            <a:r>
              <a:rPr lang="en-US" sz="2800" b="1" err="1">
                <a:solidFill>
                  <a:schemeClr val="accent1"/>
                </a:solidFill>
                <a:latin typeface="Times New Roman" pitchFamily="18" charset="0"/>
                <a:cs typeface="Times New Roman" panose="02020603050405020304" pitchFamily="18" charset="0"/>
              </a:rPr>
              <a:t>hamd</a:t>
            </a:r>
            <a:r>
              <a:rPr lang="en-US" sz="2800" b="1">
                <a:latin typeface="Times New Roman" pitchFamily="18" charset="0"/>
                <a:cs typeface="Times New Roman" panose="02020603050405020304" pitchFamily="18" charset="0"/>
              </a:rPr>
              <a:t> va </a:t>
            </a:r>
            <a:r>
              <a:rPr lang="en-US" sz="2800" b="1" err="1">
                <a:solidFill>
                  <a:schemeClr val="accent1"/>
                </a:solidFill>
                <a:latin typeface="Times New Roman" pitchFamily="18" charset="0"/>
                <a:cs typeface="Times New Roman" panose="02020603050405020304" pitchFamily="18" charset="0"/>
              </a:rPr>
              <a:t>na’t</a:t>
            </a:r>
            <a:r>
              <a:rPr lang="en-US" sz="2800" b="1">
                <a:latin typeface="Times New Roman" pitchFamily="18" charset="0"/>
                <a:cs typeface="Times New Roman" panose="02020603050405020304" pitchFamily="18" charset="0"/>
              </a:rPr>
              <a:t> yo‘nalishida, qolgan qasidalar </a:t>
            </a:r>
            <a:r>
              <a:rPr lang="en-US" sz="2800" b="1" err="1">
                <a:solidFill>
                  <a:schemeClr val="accent1"/>
                </a:solidFill>
                <a:latin typeface="Times New Roman" pitchFamily="18" charset="0"/>
                <a:cs typeface="Times New Roman" panose="02020603050405020304" pitchFamily="18" charset="0"/>
              </a:rPr>
              <a:t>Xoja Muhammad Porso</a:t>
            </a:r>
            <a:r>
              <a:rPr lang="en-US" sz="2800" b="1" err="1">
                <a:latin typeface="Times New Roman" pitchFamily="18" charset="0"/>
                <a:cs typeface="Times New Roman" panose="02020603050405020304" pitchFamily="18" charset="0"/>
              </a:rPr>
              <a:t>ga</a:t>
            </a:r>
            <a:r>
              <a:rPr lang="uz-Cyrl-UZ" sz="2800" b="1">
                <a:latin typeface="Times New Roman" pitchFamily="18" charset="0"/>
                <a:cs typeface="Times New Roman" panose="02020603050405020304" pitchFamily="18" charset="0"/>
              </a:rPr>
              <a:t> (1 та)</a:t>
            </a:r>
            <a:r>
              <a:rPr lang="en-US" sz="2800" b="1">
                <a:latin typeface="Times New Roman" pitchFamily="18" charset="0"/>
                <a:cs typeface="Times New Roman" panose="02020603050405020304" pitchFamily="18" charset="0"/>
              </a:rPr>
              <a:t>, </a:t>
            </a:r>
            <a:r>
              <a:rPr lang="en-US" sz="2800" b="1" err="1">
                <a:solidFill>
                  <a:schemeClr val="accent1"/>
                </a:solidFill>
                <a:latin typeface="Times New Roman" pitchFamily="18" charset="0"/>
                <a:cs typeface="Times New Roman" panose="02020603050405020304" pitchFamily="18" charset="0"/>
              </a:rPr>
              <a:t>Xalil Sulton</a:t>
            </a:r>
            <a:r>
              <a:rPr lang="en-US" sz="2800" b="1" err="1">
                <a:latin typeface="Times New Roman" pitchFamily="18" charset="0"/>
                <a:cs typeface="Times New Roman" panose="02020603050405020304" pitchFamily="18" charset="0"/>
              </a:rPr>
              <a:t>ga</a:t>
            </a:r>
            <a:r>
              <a:rPr lang="uz-Cyrl-UZ" sz="2800" b="1">
                <a:latin typeface="Times New Roman" pitchFamily="18" charset="0"/>
                <a:cs typeface="Times New Roman" panose="02020603050405020304" pitchFamily="18" charset="0"/>
              </a:rPr>
              <a:t> (1 та)</a:t>
            </a:r>
            <a:r>
              <a:rPr lang="en-US" sz="2800" b="1">
                <a:latin typeface="Times New Roman" pitchFamily="18" charset="0"/>
                <a:cs typeface="Times New Roman" panose="02020603050405020304" pitchFamily="18" charset="0"/>
              </a:rPr>
              <a:t>, </a:t>
            </a:r>
            <a:r>
              <a:rPr lang="en-US" sz="2800" b="1" err="1">
                <a:solidFill>
                  <a:schemeClr val="accent1"/>
                </a:solidFill>
                <a:latin typeface="Times New Roman" pitchFamily="18" charset="0"/>
                <a:cs typeface="Times New Roman" panose="02020603050405020304" pitchFamily="18" charset="0"/>
              </a:rPr>
              <a:t>Mirzo Ulug‘bek</a:t>
            </a:r>
            <a:r>
              <a:rPr lang="en-US" sz="2800" b="1" err="1">
                <a:latin typeface="Times New Roman" pitchFamily="18" charset="0"/>
                <a:cs typeface="Times New Roman" panose="02020603050405020304" pitchFamily="18" charset="0"/>
              </a:rPr>
              <a:t>ka </a:t>
            </a:r>
            <a:r>
              <a:rPr lang="uz-Cyrl-UZ" sz="2800" b="1">
                <a:latin typeface="Times New Roman" pitchFamily="18" charset="0"/>
                <a:cs typeface="Times New Roman" panose="02020603050405020304" pitchFamily="18" charset="0"/>
              </a:rPr>
              <a:t> (5 та) </a:t>
            </a:r>
            <a:r>
              <a:rPr lang="en-US" sz="2800" b="1" err="1">
                <a:latin typeface="Times New Roman" pitchFamily="18" charset="0"/>
                <a:cs typeface="Times New Roman" panose="02020603050405020304" pitchFamily="18" charset="0"/>
              </a:rPr>
              <a:t>va </a:t>
            </a:r>
            <a:r>
              <a:rPr lang="en-US" sz="2800" b="1" err="1">
                <a:solidFill>
                  <a:schemeClr val="accent1"/>
                </a:solidFill>
                <a:latin typeface="Times New Roman" pitchFamily="18" charset="0"/>
                <a:cs typeface="Times New Roman" panose="02020603050405020304" pitchFamily="18" charset="0"/>
              </a:rPr>
              <a:t>Arslonxoja Tarxon</a:t>
            </a:r>
            <a:r>
              <a:rPr lang="en-US" sz="2800" b="1" err="1">
                <a:latin typeface="Times New Roman" pitchFamily="18" charset="0"/>
                <a:cs typeface="Times New Roman" panose="02020603050405020304" pitchFamily="18" charset="0"/>
              </a:rPr>
              <a:t>ga</a:t>
            </a:r>
            <a:r>
              <a:rPr lang="uz-Cyrl-UZ" sz="2800" b="1">
                <a:latin typeface="Times New Roman" pitchFamily="18" charset="0"/>
                <a:cs typeface="Times New Roman" panose="02020603050405020304" pitchFamily="18" charset="0"/>
              </a:rPr>
              <a:t> (4 та)</a:t>
            </a:r>
            <a:r>
              <a:rPr lang="en-US" sz="2800" b="1">
                <a:latin typeface="Times New Roman" pitchFamily="18" charset="0"/>
                <a:cs typeface="Times New Roman" panose="02020603050405020304" pitchFamily="18" charset="0"/>
              </a:rPr>
              <a:t> bag‘ishlangan.</a:t>
            </a:r>
            <a:endParaRPr lang="ru-RU" sz="28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97631938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405712296"/>
              </p:ext>
            </p:extLst>
          </p:nvPr>
        </p:nvGraphicFramePr>
        <p:xfrm>
          <a:off x="429657" y="396607"/>
          <a:ext cx="11038901" cy="6070295"/>
        </p:xfrm>
        <a:graphic>
          <a:graphicData uri="http://schemas.openxmlformats.org/drawingml/2006/table">
            <a:tbl>
              <a:tblPr firstRow="1" firstCol="1" bandRow="1">
                <a:tableStyleId>{5A111915-BE36-4E01-A7E5-04B1672EAD32}</a:tableStyleId>
              </a:tblPr>
              <a:tblGrid>
                <a:gridCol w="1165708"/>
                <a:gridCol w="9873193"/>
              </a:tblGrid>
              <a:tr h="758787">
                <a:tc gridSpan="2">
                  <a:txBody>
                    <a:bodyPr/>
                    <a:lstStyle/>
                    <a:p>
                      <a:pPr algn="ctr">
                        <a:spcAft>
                          <a:spcPct val="0"/>
                        </a:spcAft>
                      </a:pPr>
                      <a:r>
                        <a:rPr lang="uz-Cyrl-UZ" sz="1400">
                          <a:effectLst/>
                        </a:rPr>
                        <a:t>Fan maqsadi (FM)</a:t>
                      </a:r>
                      <a:endParaRPr lang="ru-RU" sz="1400">
                        <a:effectLst/>
                        <a:latin typeface="TimesUZ"/>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tr>
              <a:tr h="3035148">
                <a:tc>
                  <a:txBody>
                    <a:bodyPr/>
                    <a:lstStyle/>
                    <a:p>
                      <a:pPr>
                        <a:spcAft>
                          <a:spcPct val="0"/>
                        </a:spcAft>
                      </a:pPr>
                      <a:r>
                        <a:rPr lang="ru-RU" sz="1400">
                          <a:effectLst/>
                        </a:rPr>
                        <a:t>FM 1</a:t>
                      </a:r>
                      <a:endParaRPr lang="ru-RU" sz="1400">
                        <a:effectLst/>
                        <a:latin typeface="TimesUZ"/>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spcAft>
                          <a:spcPct val="0"/>
                        </a:spcAft>
                      </a:pPr>
                      <a:r>
                        <a:rPr lang="ru-RU" sz="2400">
                          <a:effectLst/>
                        </a:rPr>
                        <a:t>      </a:t>
                      </a:r>
                      <a:r>
                        <a:rPr lang="uz-Latn-UZ" sz="2400">
                          <a:effectLst/>
                        </a:rPr>
                        <a:t>“Mumtoz poetika va tasavvuf asoslari” ikki qismdan iborat. Uning </a:t>
                      </a:r>
                      <a:r>
                        <a:rPr lang="uz-Cyrl-UZ" sz="2400">
                          <a:effectLst/>
                        </a:rPr>
                        <a:t>“Aruz va mumtoz poetika</a:t>
                      </a:r>
                      <a:r>
                        <a:rPr lang="uz-Latn-UZ" sz="2400">
                          <a:effectLst/>
                        </a:rPr>
                        <a:t>ga kirish</a:t>
                      </a:r>
                      <a:r>
                        <a:rPr lang="uz-Cyrl-UZ" sz="2400">
                          <a:effectLst/>
                        </a:rPr>
                        <a:t>” </a:t>
                      </a:r>
                      <a:r>
                        <a:rPr lang="uz-Latn-UZ" sz="2400">
                          <a:effectLst/>
                        </a:rPr>
                        <a:t>qismida</a:t>
                      </a:r>
                      <a:r>
                        <a:rPr lang="uz-Cyrl-UZ" sz="2400">
                          <a:effectLst/>
                        </a:rPr>
                        <a:t> talabalarga aruz vaznining o‘ziga xos xususiyatlari, aruz tarixi haqida, aruz vaznining nazariy asoslari, qisqa, cho‘ziq va o‘ta cho‘ziq hijolarning bir-biridan farqi, rukn va bahr tushunchalari, musta’mal bahrlar; mumtoz she’r shakllari, badiiy san’atlar, qofiya ilmi haqida ta’lim beradi.</a:t>
                      </a:r>
                      <a:r>
                        <a:rPr lang="uz-Latn-UZ" sz="2400">
                          <a:effectLst/>
                        </a:rPr>
                        <a:t>   </a:t>
                      </a:r>
                      <a:endParaRPr lang="ru-RU"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r>
              <a:tr h="2276360">
                <a:tc>
                  <a:txBody>
                    <a:bodyPr/>
                    <a:lstStyle/>
                    <a:p>
                      <a:pPr>
                        <a:spcAft>
                          <a:spcPct val="0"/>
                        </a:spcAft>
                      </a:pPr>
                      <a:r>
                        <a:rPr lang="ru-RU" sz="1400">
                          <a:effectLst/>
                        </a:rPr>
                        <a:t>FM </a:t>
                      </a:r>
                      <a:r>
                        <a:rPr lang="en-US" sz="1400">
                          <a:effectLst/>
                        </a:rPr>
                        <a:t>2</a:t>
                      </a:r>
                      <a:endParaRPr lang="ru-RU" sz="1400">
                        <a:effectLst/>
                        <a:latin typeface="TimesUZ"/>
                        <a:ea typeface="Times New Roman" panose="02020603050405020304" pitchFamily="18" charset="0"/>
                        <a:cs typeface="Times New Roman" panose="02020603050405020304" pitchFamily="18" charset="0"/>
                      </a:endParaRPr>
                    </a:p>
                  </a:txBody>
                  <a:tcPr marL="68580" marR="68580" marT="0" marB="0" anchor="ctr"/>
                </a:tc>
                <a:tc>
                  <a:txBody>
                    <a:bodyPr/>
                    <a:lstStyle/>
                    <a:p>
                      <a:pPr marL="457200" indent="189230" algn="just">
                        <a:spcAft>
                          <a:spcPct val="0"/>
                        </a:spcAft>
                      </a:pPr>
                      <a:r>
                        <a:rPr lang="uz-Cyrl-UZ" sz="2400">
                          <a:effectLst/>
                        </a:rPr>
                        <a:t> “Tasavvuf va badiiy ijod</a:t>
                      </a:r>
                      <a:r>
                        <a:rPr lang="uz-Latn-UZ" sz="2400">
                          <a:effectLst/>
                        </a:rPr>
                        <a:t> masalalari</a:t>
                      </a:r>
                      <a:r>
                        <a:rPr lang="uz-Cyrl-UZ" sz="2400">
                          <a:effectLst/>
                        </a:rPr>
                        <a:t>” </a:t>
                      </a:r>
                      <a:r>
                        <a:rPr lang="uz-Latn-UZ" sz="2400">
                          <a:effectLst/>
                        </a:rPr>
                        <a:t>qismida </a:t>
                      </a:r>
                      <a:r>
                        <a:rPr lang="uz-Cyrl-UZ" sz="2400">
                          <a:effectLst/>
                        </a:rPr>
                        <a:t>tasavvufning paydo bo‘lish tarixi, rivoji, mohiyati, tushuncha va istilohlari, s</a:t>
                      </a:r>
                      <a:r>
                        <a:rPr lang="uz-Latn-UZ" sz="2400">
                          <a:effectLst/>
                        </a:rPr>
                        <a:t>o‘</a:t>
                      </a:r>
                      <a:r>
                        <a:rPr lang="uz-Cyrl-UZ" sz="2400">
                          <a:effectLst/>
                        </a:rPr>
                        <a:t>fiyona adabiyotning o‘ziga xos jihatlari va tsavvufiy  timsollar ma</a:t>
                      </a:r>
                      <a:r>
                        <a:rPr lang="uz-Latn-UZ" sz="2400">
                          <a:effectLst/>
                        </a:rPr>
                        <a:t>‘</a:t>
                      </a:r>
                      <a:r>
                        <a:rPr lang="uz-Cyrl-UZ" sz="2400">
                          <a:effectLst/>
                        </a:rPr>
                        <a:t>nolarini o‘rgatishni nazarda tutadi. Fan bo‘yicha talabalarlarning bilim, ko‘nikma va malakalariga q</a:t>
                      </a:r>
                      <a:r>
                        <a:rPr lang="en-US" sz="2400">
                          <a:effectLst/>
                        </a:rPr>
                        <a:t>u</a:t>
                      </a:r>
                      <a:r>
                        <a:rPr lang="uz-Cyrl-UZ" sz="2400">
                          <a:effectLst/>
                        </a:rPr>
                        <a:t>y</a:t>
                      </a:r>
                      <a:r>
                        <a:rPr lang="en-US" sz="2400" err="1">
                          <a:effectLst/>
                        </a:rPr>
                        <a:t>i</a:t>
                      </a:r>
                      <a:r>
                        <a:rPr lang="uz-Cyrl-UZ" sz="2400">
                          <a:effectLst/>
                        </a:rPr>
                        <a:t>dagi talablar qo‘yiladi</a:t>
                      </a:r>
                      <a:r>
                        <a:rPr lang="en-US" sz="2400">
                          <a:effectLst/>
                        </a:rPr>
                        <a:t>.  </a:t>
                      </a:r>
                      <a:endParaRPr lang="ru-RU" sz="2400">
                        <a:effectLst/>
                        <a:latin typeface="Cambria" panose="02040503050406030204" pitchFamily="18" charset="0"/>
                        <a:ea typeface="Cambria" panose="02040503050406030204" pitchFamily="18" charset="0"/>
                        <a:cs typeface="Arial" pitchFamily="34" charset="0"/>
                      </a:endParaRPr>
                    </a:p>
                  </a:txBody>
                  <a:tcPr marL="68580" marR="68580" marT="0" marB="0" anchor="ctr"/>
                </a:tc>
              </a:tr>
            </a:tbl>
          </a:graphicData>
        </a:graphic>
      </p:graphicFrame>
    </p:spTree>
    <p:extLst>
      <p:ext uri="{BB962C8B-B14F-4D97-AF65-F5344CB8AC3E}">
        <p14:creationId xmlns:p14="http://schemas.microsoft.com/office/powerpoint/2010/main" val="54024343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080120"/>
          </a:xfrm>
        </p:spPr>
        <p:txBody>
          <a:bodyPr>
            <a:normAutofit/>
          </a:bodyPr>
          <a:lstStyle/>
          <a:p>
            <a:pPr algn="ctr"/>
            <a:r>
              <a:rPr lang="en-US" sz="3200" b="1" err="1">
                <a:solidFill>
                  <a:srgbClr val="FF0000"/>
                </a:solidFill>
                <a:latin typeface="Times New Roman" pitchFamily="18" charset="0"/>
                <a:cs typeface="Times New Roman" panose="02020603050405020304" pitchFamily="18" charset="0"/>
              </a:rPr>
              <a:t>Arslon Xoja tarxonga bag‘ishlangan qasidadan parcha:</a:t>
            </a:r>
            <a:endParaRPr lang="ru-RU" sz="3200" b="1">
              <a:solidFill>
                <a:srgbClr val="FF0000"/>
              </a:solidFill>
              <a:latin typeface="Times New Roman" pitchFamily="18" charset="0"/>
              <a:cs typeface="Times New Roman" panose="02020603050405020304" pitchFamily="18" charset="0"/>
            </a:endParaRPr>
          </a:p>
        </p:txBody>
      </p:sp>
      <p:sp>
        <p:nvSpPr>
          <p:cNvPr id="3" name="Объект 2"/>
          <p:cNvSpPr>
            <a:spLocks noGrp="1"/>
          </p:cNvSpPr>
          <p:nvPr>
            <p:ph idx="1"/>
          </p:nvPr>
        </p:nvSpPr>
        <p:spPr>
          <a:xfrm>
            <a:off x="457200" y="1628800"/>
            <a:ext cx="8229600" cy="5112568"/>
          </a:xfrm>
        </p:spPr>
        <p:txBody>
          <a:bodyPr>
            <a:normAutofit fontScale="55000" lnSpcReduction="20000"/>
          </a:bodyPr>
          <a:lstStyle/>
          <a:p>
            <a:endParaRPr lang="en-US" i="1" smtClean="0"/>
          </a:p>
          <a:p>
            <a:pPr marL="0" indent="0">
              <a:buNone/>
            </a:pPr>
            <a:r>
              <a:rPr lang="uz-Latn-UZ" sz="3800" b="1" smtClean="0">
                <a:latin typeface="Times New Roman" pitchFamily="18" charset="0"/>
                <a:cs typeface="Times New Roman" panose="02020603050405020304" pitchFamily="18" charset="0"/>
              </a:rPr>
              <a:t>Rabe</a:t>
            </a:r>
            <a:r>
              <a:rPr lang="uz-Latn-UZ" sz="3800" b="1">
                <a:latin typeface="Times New Roman" pitchFamily="18" charset="0"/>
                <a:cs typeface="Times New Roman" panose="02020603050405020304" pitchFamily="18" charset="0"/>
              </a:rPr>
              <a:t>’ keldi-yu qildi jahonni shod-u xurram,</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Chu gul shohig‘a yasodi chamanda taxt-u haram.</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 </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O‘lukni tirguzuridan sabo yeli holi,</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Og‘zini ochsa, dami Isidin berur barham.</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 </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Shamol hol tilidin chamang‘a ayturkim:</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“Surur keldiyu ketdi g‘am-u kudurat ham” – </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	</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Chamanning ahli yasondilar ol-u yashil ila,</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Magar chamanda bugun to‘y boru yo bayram.</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 </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Tarona boshladi bulbul, gul o‘lturib </a:t>
            </a:r>
            <a:r>
              <a:rPr lang="uz-Latn-UZ" sz="3800" b="1" smtClean="0">
                <a:latin typeface="Times New Roman" pitchFamily="18" charset="0"/>
                <a:cs typeface="Times New Roman" panose="02020603050405020304" pitchFamily="18" charset="0"/>
              </a:rPr>
              <a:t>sar</a:t>
            </a:r>
            <a:r>
              <a:rPr lang="en-US" sz="3800" b="1" smtClean="0">
                <a:latin typeface="Times New Roman" pitchFamily="18" charset="0"/>
                <a:cs typeface="Times New Roman" panose="02020603050405020304" pitchFamily="18" charset="0"/>
              </a:rPr>
              <a:t>x</a:t>
            </a:r>
            <a:r>
              <a:rPr lang="uz-Latn-UZ" sz="3800" b="1" smtClean="0">
                <a:latin typeface="Times New Roman" pitchFamily="18" charset="0"/>
                <a:cs typeface="Times New Roman" panose="02020603050405020304" pitchFamily="18" charset="0"/>
              </a:rPr>
              <a:t>ush</a:t>
            </a:r>
            <a:r>
              <a:rPr lang="uz-Latn-UZ" sz="3800" b="1">
                <a:latin typeface="Times New Roman" pitchFamily="18" charset="0"/>
                <a:cs typeface="Times New Roman" panose="02020603050405020304" pitchFamily="18" charset="0"/>
              </a:rPr>
              <a:t>,</a:t>
            </a:r>
            <a:endParaRPr lang="ru-RU" sz="3800" b="1">
              <a:latin typeface="Times New Roman" pitchFamily="18" charset="0"/>
              <a:cs typeface="Times New Roman" panose="02020603050405020304" pitchFamily="18" charset="0"/>
            </a:endParaRPr>
          </a:p>
          <a:p>
            <a:pPr marL="0" indent="0">
              <a:buNone/>
            </a:pPr>
            <a:r>
              <a:rPr lang="uz-Latn-UZ" sz="3800" b="1">
                <a:latin typeface="Times New Roman" pitchFamily="18" charset="0"/>
                <a:cs typeface="Times New Roman" panose="02020603050405020304" pitchFamily="18" charset="0"/>
              </a:rPr>
              <a:t>Maqom tutti birov goh ziru, goh </a:t>
            </a:r>
            <a:r>
              <a:rPr lang="uz-Latn-UZ" sz="3800" b="1" smtClean="0">
                <a:latin typeface="Times New Roman" pitchFamily="18" charset="0"/>
                <a:cs typeface="Times New Roman" panose="02020603050405020304" pitchFamily="18" charset="0"/>
              </a:rPr>
              <a:t>bam…</a:t>
            </a:r>
            <a:endParaRPr lang="ru-RU" sz="38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194840716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348648"/>
          </a:xfrm>
        </p:spPr>
        <p:txBody>
          <a:bodyPr>
            <a:normAutofit fontScale="90000"/>
          </a:bodyPr>
          <a:lstStyle/>
          <a:p>
            <a:endParaRPr lang="ru-RU"/>
          </a:p>
        </p:txBody>
      </p:sp>
      <p:sp>
        <p:nvSpPr>
          <p:cNvPr id="3" name="Объект 2"/>
          <p:cNvSpPr>
            <a:spLocks noGrp="1"/>
          </p:cNvSpPr>
          <p:nvPr>
            <p:ph idx="1"/>
          </p:nvPr>
        </p:nvSpPr>
        <p:spPr>
          <a:xfrm>
            <a:off x="457200" y="1628800"/>
            <a:ext cx="8229600" cy="4695800"/>
          </a:xfrm>
        </p:spPr>
        <p:txBody>
          <a:bodyPr>
            <a:normAutofit/>
          </a:bodyPr>
          <a:lstStyle/>
          <a:p>
            <a:pPr marL="0" indent="0">
              <a:buNone/>
            </a:pPr>
            <a:r>
              <a:rPr lang="uz-Latn-UZ" sz="4000" b="1">
                <a:latin typeface="Times New Roman" pitchFamily="18" charset="0"/>
                <a:cs typeface="Times New Roman" panose="02020603050405020304" pitchFamily="18" charset="0"/>
              </a:rPr>
              <a:t>O‘zbek mumtoz she’riyatining yirik vakili </a:t>
            </a:r>
            <a:r>
              <a:rPr lang="uz-Latn-UZ" sz="4000" b="1">
                <a:solidFill>
                  <a:srgbClr val="FF0000"/>
                </a:solidFill>
                <a:latin typeface="Times New Roman" pitchFamily="18" charset="0"/>
                <a:cs typeface="Times New Roman" panose="02020603050405020304" pitchFamily="18" charset="0"/>
              </a:rPr>
              <a:t>Alisher Navoiy</a:t>
            </a:r>
            <a:r>
              <a:rPr lang="uz-Latn-UZ" sz="4000" b="1">
                <a:latin typeface="Times New Roman" pitchFamily="18" charset="0"/>
                <a:cs typeface="Times New Roman" panose="02020603050405020304" pitchFamily="18" charset="0"/>
              </a:rPr>
              <a:t> ijodida ham qasida janri alohida o‘rin egallaydi. Uning turkiy tilda yaratilgan bitta </a:t>
            </a:r>
            <a:r>
              <a:rPr lang="uz-Cyrl-UZ" sz="4000" b="1">
                <a:latin typeface="Times New Roman" pitchFamily="18" charset="0"/>
                <a:cs typeface="Times New Roman" panose="02020603050405020304" pitchFamily="18" charset="0"/>
              </a:rPr>
              <a:t>(“</a:t>
            </a:r>
            <a:r>
              <a:rPr lang="uz-Cyrl-UZ" sz="4000" b="1">
                <a:solidFill>
                  <a:srgbClr val="00B0F0"/>
                </a:solidFill>
                <a:latin typeface="Times New Roman" pitchFamily="18" charset="0"/>
                <a:cs typeface="Times New Roman" panose="02020603050405020304" pitchFamily="18" charset="0"/>
              </a:rPr>
              <a:t>Hiloliya</a:t>
            </a:r>
            <a:r>
              <a:rPr lang="uz-Cyrl-UZ" sz="4000" b="1">
                <a:latin typeface="Times New Roman" pitchFamily="18" charset="0"/>
                <a:cs typeface="Times New Roman" panose="02020603050405020304" pitchFamily="18" charset="0"/>
              </a:rPr>
              <a:t>”) </a:t>
            </a:r>
            <a:r>
              <a:rPr lang="uz-Latn-UZ" sz="4000" b="1">
                <a:latin typeface="Times New Roman" pitchFamily="18" charset="0"/>
                <a:cs typeface="Times New Roman" panose="02020603050405020304" pitchFamily="18" charset="0"/>
              </a:rPr>
              <a:t>va forsiy tilda yozilgan 10 ta  (</a:t>
            </a:r>
            <a:r>
              <a:rPr lang="uz-Latn-UZ" sz="4000" b="1">
                <a:solidFill>
                  <a:srgbClr val="00B0F0"/>
                </a:solidFill>
                <a:latin typeface="Times New Roman" pitchFamily="18" charset="0"/>
                <a:cs typeface="Times New Roman" panose="02020603050405020304" pitchFamily="18" charset="0"/>
              </a:rPr>
              <a:t>“Sittai </a:t>
            </a:r>
            <a:r>
              <a:rPr lang="uz-Latn-UZ" sz="4000" b="1" smtClean="0">
                <a:solidFill>
                  <a:srgbClr val="00B0F0"/>
                </a:solidFill>
                <a:latin typeface="Times New Roman" pitchFamily="18" charset="0"/>
                <a:cs typeface="Times New Roman" panose="02020603050405020304" pitchFamily="18" charset="0"/>
              </a:rPr>
              <a:t>zaruriya</a:t>
            </a:r>
            <a:r>
              <a:rPr lang="uz-Latn-UZ" sz="4000" b="1">
                <a:solidFill>
                  <a:srgbClr val="00B0F0"/>
                </a:solidFill>
                <a:latin typeface="Times New Roman" pitchFamily="18" charset="0"/>
                <a:cs typeface="Times New Roman" panose="02020603050405020304" pitchFamily="18" charset="0"/>
              </a:rPr>
              <a:t>”</a:t>
            </a:r>
            <a:r>
              <a:rPr lang="uz-Latn-UZ" sz="4000" b="1">
                <a:latin typeface="Times New Roman" pitchFamily="18" charset="0"/>
                <a:cs typeface="Times New Roman" panose="02020603050405020304" pitchFamily="18" charset="0"/>
              </a:rPr>
              <a:t> (6 ta) va “</a:t>
            </a:r>
            <a:r>
              <a:rPr lang="uz-Latn-UZ" sz="4000" b="1">
                <a:solidFill>
                  <a:srgbClr val="00B0F0"/>
                </a:solidFill>
                <a:latin typeface="Times New Roman" pitchFamily="18" charset="0"/>
                <a:cs typeface="Times New Roman" panose="02020603050405020304" pitchFamily="18" charset="0"/>
              </a:rPr>
              <a:t>Fusuli arba’”</a:t>
            </a:r>
            <a:r>
              <a:rPr lang="uz-Latn-UZ" sz="4000" b="1">
                <a:latin typeface="Times New Roman" pitchFamily="18" charset="0"/>
                <a:cs typeface="Times New Roman" panose="02020603050405020304" pitchFamily="18" charset="0"/>
              </a:rPr>
              <a:t> (4 ta) qasidasi bor. </a:t>
            </a:r>
            <a:endParaRPr lang="ru-RU" sz="40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381571557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smtClean="0">
                <a:latin typeface="Times New Roman" pitchFamily="18" charset="0"/>
                <a:cs typeface="Times New Roman" panose="02020603050405020304" pitchFamily="18" charset="0"/>
              </a:rPr>
              <a:t>MUSTAZOD</a:t>
            </a:r>
            <a:r>
              <a:rPr lang="en-US" b="1" smtClean="0"/>
              <a:t> </a:t>
            </a:r>
            <a:endParaRPr lang="ru-RU"/>
          </a:p>
        </p:txBody>
      </p:sp>
      <p:sp>
        <p:nvSpPr>
          <p:cNvPr id="3" name="Содержимое 2"/>
          <p:cNvSpPr>
            <a:spLocks noGrp="1"/>
          </p:cNvSpPr>
          <p:nvPr>
            <p:ph idx="1"/>
          </p:nvPr>
        </p:nvSpPr>
        <p:spPr/>
        <p:txBody>
          <a:bodyPr>
            <a:noAutofit/>
          </a:bodyPr>
          <a:lstStyle/>
          <a:p>
            <a:pPr marL="0" indent="0" algn="just">
              <a:buNone/>
            </a:pPr>
            <a:r>
              <a:rPr lang="en-US" sz="3600" smtClean="0">
                <a:latin typeface="Times New Roman" pitchFamily="18" charset="0"/>
                <a:cs typeface="Times New Roman" panose="02020603050405020304" pitchFamily="18" charset="0"/>
              </a:rPr>
              <a:t>	(</a:t>
            </a:r>
            <a:r>
              <a:rPr lang="en-US" sz="3600" b="1" smtClean="0">
                <a:latin typeface="Times New Roman" pitchFamily="18" charset="0"/>
                <a:cs typeface="Times New Roman" panose="02020603050405020304" pitchFamily="18" charset="0"/>
              </a:rPr>
              <a:t>ar. “orttirilgan, ziyoda qilingan”). Har bir misrasidan so‘ng yana yarim misra orttiriluvchi she’r shakli. Bunda orttirilayotgan yarim misra tarkiban asosiy misraning birinchi va to‘rtinchi ruknlariga teng bo‘ladi. Mustazod uchun </a:t>
            </a:r>
            <a:r>
              <a:rPr lang="en-US" sz="3600" b="1" i="1" err="1" smtClean="0">
                <a:latin typeface="Times New Roman" pitchFamily="18" charset="0"/>
                <a:cs typeface="Times New Roman" panose="02020603050405020304" pitchFamily="18" charset="0"/>
              </a:rPr>
              <a:t>g‘azal</a:t>
            </a:r>
            <a:r>
              <a:rPr lang="en-US" sz="3600" b="1" smtClean="0">
                <a:latin typeface="Times New Roman" pitchFamily="18" charset="0"/>
                <a:cs typeface="Times New Roman" panose="02020603050405020304" pitchFamily="18" charset="0"/>
              </a:rPr>
              <a:t> asos – zamin vazifasini o‘taydi. </a:t>
            </a:r>
            <a:endParaRPr lang="ru-RU" sz="3600" b="1">
              <a:latin typeface="Times New Roman" pitchFamily="18" charset="0"/>
              <a:cs typeface="Times New Roman" panose="02020603050405020304" pitchFamily="18" charset="0"/>
            </a:endParaRPr>
          </a:p>
        </p:txBody>
      </p:sp>
    </p:spTree>
  </p:cSld>
  <p:clrMapOvr>
    <a:masterClrMapping/>
  </p:clrMapOvr>
  <p:transition>
    <p:diamon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err="1" smtClean="0">
                <a:latin typeface="Times New Roman" pitchFamily="18" charset="0"/>
                <a:cs typeface="Times New Roman" panose="02020603050405020304" pitchFamily="18" charset="0"/>
              </a:rPr>
              <a:t>Mustazod  vazni</a:t>
            </a:r>
            <a:endParaRPr lang="ru-RU" b="1">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normAutofit fontScale="92500" lnSpcReduction="20000"/>
          </a:bodyPr>
          <a:lstStyle/>
          <a:p>
            <a:pPr marL="0" indent="0" algn="just">
              <a:buNone/>
            </a:pPr>
            <a:r>
              <a:rPr lang="en-US" sz="4400" b="1" smtClean="0">
                <a:latin typeface="Times New Roman" pitchFamily="18" charset="0"/>
                <a:cs typeface="Times New Roman" panose="02020603050405020304" pitchFamily="18" charset="0"/>
              </a:rPr>
              <a:t>	Mustazod faqat hazaj bahrining  </a:t>
            </a:r>
            <a:r>
              <a:rPr lang="en-US" sz="4400" b="1" i="1" err="1" smtClean="0">
                <a:latin typeface="Times New Roman" pitchFamily="18" charset="0"/>
                <a:cs typeface="Times New Roman" panose="02020603050405020304" pitchFamily="18" charset="0"/>
              </a:rPr>
              <a:t>hazaji musammani axrabi makfufi mahzufi mustazod </a:t>
            </a:r>
            <a:r>
              <a:rPr lang="en-US" sz="4400" b="1" smtClean="0">
                <a:latin typeface="Times New Roman" pitchFamily="18" charset="0"/>
                <a:cs typeface="Times New Roman" panose="02020603050405020304" pitchFamily="18" charset="0"/>
              </a:rPr>
              <a:t>(ruknlari va taqti’i: maf’ulu mafoiylu mafoiylu fauvlun maf’ulu fauvlun  – –  V / V – –  V / V – – V / V – – / – – V / V – –) vaznida yoziladi. </a:t>
            </a:r>
            <a:endParaRPr lang="ru-RU" sz="4400" b="1" smtClean="0">
              <a:latin typeface="Times New Roman" pitchFamily="18" charset="0"/>
              <a:cs typeface="Times New Roman" panose="02020603050405020304" pitchFamily="18" charset="0"/>
            </a:endParaRPr>
          </a:p>
          <a:p>
            <a:endParaRPr lang="ru-RU"/>
          </a:p>
        </p:txBody>
      </p:sp>
    </p:spTree>
  </p:cSld>
  <p:clrMapOvr>
    <a:masterClrMapping/>
  </p:clrMapOvr>
  <p:transition>
    <p:pull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
        <p:nvSpPr>
          <p:cNvPr id="4" name="Прямоугольник 3"/>
          <p:cNvSpPr/>
          <p:nvPr/>
        </p:nvSpPr>
        <p:spPr>
          <a:xfrm>
            <a:off x="457200" y="1935480"/>
            <a:ext cx="8229600" cy="3539430"/>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3200" b="1" smtClean="0">
                <a:latin typeface="Times New Roman" pitchFamily="18" charset="0"/>
                <a:ea typeface="Times New Roman" panose="02020603050405020304" pitchFamily="18" charset="0"/>
              </a:rPr>
              <a:t>	</a:t>
            </a:r>
          </a:p>
          <a:p>
            <a:pPr algn="just"/>
            <a:r>
              <a:rPr lang="en-US" sz="3200" b="1">
                <a:latin typeface="Times New Roman" pitchFamily="18" charset="0"/>
                <a:ea typeface="Times New Roman" panose="02020603050405020304" pitchFamily="18" charset="0"/>
              </a:rPr>
              <a:t>	</a:t>
            </a:r>
            <a:r>
              <a:rPr lang="en-US" sz="3200" b="1" err="1" smtClean="0">
                <a:latin typeface="Times New Roman" pitchFamily="18" charset="0"/>
                <a:ea typeface="Times New Roman" panose="02020603050405020304" pitchFamily="18" charset="0"/>
              </a:rPr>
              <a:t>Turkiy </a:t>
            </a:r>
            <a:r>
              <a:rPr lang="en-US" sz="3200" b="1" err="1">
                <a:latin typeface="Times New Roman" pitchFamily="18" charset="0"/>
                <a:ea typeface="Times New Roman" panose="02020603050405020304" pitchFamily="18" charset="0"/>
              </a:rPr>
              <a:t>adabiyotda mustazodning ilk namunalari </a:t>
            </a:r>
            <a:r>
              <a:rPr lang="en-US" sz="3200" b="1" err="1">
                <a:solidFill>
                  <a:srgbClr val="FF0000"/>
                </a:solidFill>
                <a:latin typeface="Times New Roman" pitchFamily="18" charset="0"/>
                <a:ea typeface="Times New Roman" panose="02020603050405020304" pitchFamily="18" charset="0"/>
              </a:rPr>
              <a:t>Hofiz Xorazmiy</a:t>
            </a:r>
            <a:r>
              <a:rPr lang="en-US" sz="3200" b="1">
                <a:latin typeface="Times New Roman" pitchFamily="18" charset="0"/>
                <a:ea typeface="Times New Roman" panose="02020603050405020304" pitchFamily="18" charset="0"/>
              </a:rPr>
              <a:t> va </a:t>
            </a:r>
            <a:r>
              <a:rPr lang="en-US" sz="3200" b="1" err="1">
                <a:solidFill>
                  <a:srgbClr val="FF0000"/>
                </a:solidFill>
                <a:latin typeface="Times New Roman" pitchFamily="18" charset="0"/>
                <a:ea typeface="Times New Roman" panose="02020603050405020304" pitchFamily="18" charset="0"/>
              </a:rPr>
              <a:t>Gadoiy</a:t>
            </a:r>
            <a:r>
              <a:rPr lang="en-US" sz="3200" b="1">
                <a:latin typeface="Times New Roman" pitchFamily="18" charset="0"/>
                <a:ea typeface="Times New Roman" panose="02020603050405020304" pitchFamily="18" charset="0"/>
              </a:rPr>
              <a:t> ijodida uchraydi. Hofiz Xorazmiy devonida har biri 7 baytdan iborat ikki mustazod, Gadoiy devonida esa besh baytli bir mustazod mavjud. </a:t>
            </a:r>
            <a:endParaRPr lang="ru-RU" sz="3200" b="1"/>
          </a:p>
        </p:txBody>
      </p:sp>
    </p:spTree>
    <p:extLst>
      <p:ext uri="{BB962C8B-B14F-4D97-AF65-F5344CB8AC3E}">
        <p14:creationId xmlns:p14="http://schemas.microsoft.com/office/powerpoint/2010/main" val="347776084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lgn="just">
              <a:buNone/>
            </a:pPr>
            <a:r>
              <a:rPr lang="en-US" sz="2800" b="1" smtClean="0">
                <a:latin typeface="Times New Roman" pitchFamily="18" charset="0"/>
                <a:cs typeface="Times New Roman" panose="02020603050405020304" pitchFamily="18" charset="0"/>
              </a:rPr>
              <a:t>	Alisher </a:t>
            </a:r>
            <a:r>
              <a:rPr lang="en-US" sz="2800" b="1" err="1">
                <a:latin typeface="Times New Roman" pitchFamily="18" charset="0"/>
                <a:cs typeface="Times New Roman" panose="02020603050405020304" pitchFamily="18" charset="0"/>
              </a:rPr>
              <a:t>Navoiy “Mezon ul-avzon” asarida mustazod janriga alohida ta’rif berib, uning ohangi surud nag‘amoti (kuy ohangi)ga mos kelishini aytadi: “...xalq orasida bir surud bor ekandurkim, </a:t>
            </a:r>
            <a:r>
              <a:rPr lang="en-US" sz="2800" b="1" i="1" err="1">
                <a:latin typeface="Times New Roman" pitchFamily="18" charset="0"/>
                <a:cs typeface="Times New Roman" panose="02020603050405020304" pitchFamily="18" charset="0"/>
              </a:rPr>
              <a:t>hazaji musammani axrabi makfufi mahzuf </a:t>
            </a:r>
            <a:r>
              <a:rPr lang="en-US" sz="2800" b="1" err="1">
                <a:latin typeface="Times New Roman" pitchFamily="18" charset="0"/>
                <a:cs typeface="Times New Roman" panose="02020603050405020304" pitchFamily="18" charset="0"/>
              </a:rPr>
              <a:t>vaznida anga bayt boshlab bitib, aning misraidin so‘ngra hamul bahrning ikki rukni bila ado qilib, surud nag‘amotig‘a rost keltururlar ermish va ani “mustazod” derlar ermish, andoqkim, mustazod:</a:t>
            </a:r>
            <a:endParaRPr lang="ru-RU" sz="2800" b="1">
              <a:latin typeface="Times New Roman" pitchFamily="18" charset="0"/>
              <a:cs typeface="Times New Roman" panose="02020603050405020304" pitchFamily="18" charset="0"/>
            </a:endParaRPr>
          </a:p>
          <a:p>
            <a:endParaRPr lang="ru-RU"/>
          </a:p>
        </p:txBody>
      </p:sp>
    </p:spTree>
    <p:extLst>
      <p:ext uri="{BB962C8B-B14F-4D97-AF65-F5344CB8AC3E}">
        <p14:creationId xmlns:p14="http://schemas.microsoft.com/office/powerpoint/2010/main" val="324587365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i="1" err="1"/>
              <a:t>Ey husnunga zarroti jahon ichra tajalli. </a:t>
            </a:r>
            <a:endParaRPr lang="ru-RU"/>
          </a:p>
          <a:p>
            <a:pPr marL="0" indent="0">
              <a:buNone/>
            </a:pPr>
            <a:r>
              <a:rPr lang="en-US" b="1" i="1" err="1"/>
              <a:t>Maf’uvlu mafoiylu mafoiylu fauvlun</a:t>
            </a:r>
            <a:endParaRPr lang="ru-RU"/>
          </a:p>
          <a:p>
            <a:pPr marL="0" indent="0">
              <a:buNone/>
            </a:pPr>
            <a:r>
              <a:rPr lang="en-US" i="1"/>
              <a:t>				m</a:t>
            </a:r>
            <a:r>
              <a:rPr lang="en-US" i="1" err="1" smtClean="0"/>
              <a:t>azhar </a:t>
            </a:r>
            <a:r>
              <a:rPr lang="en-US" i="1" err="1"/>
              <a:t>sanga </a:t>
            </a:r>
            <a:r>
              <a:rPr lang="en-US" i="1" err="1" smtClean="0"/>
              <a:t>ashyo.</a:t>
            </a:r>
          </a:p>
          <a:p>
            <a:pPr marL="0" indent="0">
              <a:buNone/>
            </a:pPr>
            <a:r>
              <a:rPr lang="en-US" b="1" i="1"/>
              <a:t> </a:t>
            </a:r>
            <a:r>
              <a:rPr lang="en-US" b="1" i="1" smtClean="0"/>
              <a:t>                                              </a:t>
            </a:r>
            <a:r>
              <a:rPr lang="en-US" b="1" i="1" err="1"/>
              <a:t>m</a:t>
            </a:r>
            <a:r>
              <a:rPr lang="en-US" b="1" i="1" err="1" smtClean="0"/>
              <a:t>af’ulu </a:t>
            </a:r>
            <a:r>
              <a:rPr lang="en-US" b="1" i="1" err="1"/>
              <a:t>fauvlun</a:t>
            </a:r>
            <a:endParaRPr lang="ru-RU"/>
          </a:p>
          <a:p>
            <a:pPr marL="0" indent="0">
              <a:buNone/>
            </a:pPr>
            <a:r>
              <a:rPr lang="en-US" i="1"/>
              <a:t> Sen lutf bila kavnu makon ichra muvalli</a:t>
            </a:r>
            <a:r>
              <a:rPr lang="en-US" i="1" smtClean="0"/>
              <a:t>,</a:t>
            </a:r>
          </a:p>
          <a:p>
            <a:pPr marL="0" indent="0">
              <a:buNone/>
            </a:pPr>
            <a:r>
              <a:rPr lang="en-US" b="1" i="1" err="1"/>
              <a:t>Maf’uvlu mafoiylu mafoiylu fauvlun</a:t>
            </a:r>
            <a:endParaRPr lang="ru-RU"/>
          </a:p>
          <a:p>
            <a:pPr marL="0" indent="0">
              <a:buNone/>
            </a:pPr>
            <a:r>
              <a:rPr lang="en-US" i="1"/>
              <a:t>				</a:t>
            </a:r>
            <a:r>
              <a:rPr lang="en-US" i="1" err="1" smtClean="0"/>
              <a:t>olam </a:t>
            </a:r>
            <a:r>
              <a:rPr lang="en-US" i="1" err="1"/>
              <a:t>sanga </a:t>
            </a:r>
            <a:r>
              <a:rPr lang="en-US" i="1" err="1" smtClean="0"/>
              <a:t>mavlo</a:t>
            </a:r>
            <a:r>
              <a:rPr lang="en-US" i="1"/>
              <a:t>.</a:t>
            </a:r>
            <a:endParaRPr lang="ru-RU"/>
          </a:p>
          <a:p>
            <a:pPr marL="0" indent="0">
              <a:buNone/>
            </a:pPr>
            <a:r>
              <a:rPr lang="en-US" smtClean="0"/>
              <a:t>				</a:t>
            </a:r>
            <a:r>
              <a:rPr lang="en-US" b="1" i="1"/>
              <a:t> maf’ulu </a:t>
            </a:r>
            <a:r>
              <a:rPr lang="en-US" b="1" i="1" err="1" smtClean="0"/>
              <a:t>fauvlun.</a:t>
            </a:r>
            <a:endParaRPr lang="ru-RU"/>
          </a:p>
        </p:txBody>
      </p:sp>
    </p:spTree>
    <p:extLst>
      <p:ext uri="{BB962C8B-B14F-4D97-AF65-F5344CB8AC3E}">
        <p14:creationId xmlns:p14="http://schemas.microsoft.com/office/powerpoint/2010/main" val="370474418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908720"/>
            <a:ext cx="8229600" cy="5415880"/>
          </a:xfrm>
        </p:spPr>
        <p:txBody>
          <a:bodyPr>
            <a:normAutofit lnSpcReduction="10000"/>
          </a:bodyPr>
          <a:lstStyle/>
          <a:p>
            <a:pPr marL="0" indent="0">
              <a:buNone/>
            </a:pPr>
            <a:endParaRPr lang="en-US" sz="2800" b="1" smtClean="0">
              <a:solidFill>
                <a:srgbClr val="FF0000"/>
              </a:solidFill>
              <a:latin typeface="Times New Roman" pitchFamily="18" charset="0"/>
              <a:cs typeface="Times New Roman" panose="02020603050405020304" pitchFamily="18" charset="0"/>
            </a:endParaRPr>
          </a:p>
          <a:p>
            <a:pPr marL="0" indent="0">
              <a:buNone/>
            </a:pPr>
            <a:endParaRPr lang="en-US" sz="2800" b="1">
              <a:solidFill>
                <a:srgbClr val="FF0000"/>
              </a:solidFill>
              <a:latin typeface="Times New Roman" pitchFamily="18" charset="0"/>
              <a:cs typeface="Times New Roman" panose="02020603050405020304" pitchFamily="18" charset="0"/>
            </a:endParaRPr>
          </a:p>
          <a:p>
            <a:pPr marL="0" indent="0">
              <a:buNone/>
            </a:pPr>
            <a:r>
              <a:rPr lang="en-US" sz="2800" b="1" err="1" smtClean="0">
                <a:solidFill>
                  <a:srgbClr val="FF0000"/>
                </a:solidFill>
                <a:latin typeface="Times New Roman" pitchFamily="18" charset="0"/>
                <a:cs typeface="Times New Roman" panose="02020603050405020304" pitchFamily="18" charset="0"/>
              </a:rPr>
              <a:t>Ogahiy</a:t>
            </a:r>
            <a:r>
              <a:rPr lang="en-US" sz="2800" b="1" smtClean="0">
                <a:latin typeface="Times New Roman" pitchFamily="18" charset="0"/>
                <a:cs typeface="Times New Roman" panose="02020603050405020304" pitchFamily="18" charset="0"/>
              </a:rPr>
              <a:t> </a:t>
            </a:r>
            <a:r>
              <a:rPr lang="en-US" sz="2800" b="1" err="1">
                <a:latin typeface="Times New Roman" pitchFamily="18" charset="0"/>
                <a:cs typeface="Times New Roman" panose="02020603050405020304" pitchFamily="18" charset="0"/>
              </a:rPr>
              <a:t>mustazoddagi qo’shimcha misralar sonini yana bittaga ko’paytirib, ushbu janr taraqqiyotini yangi bosqichga ko‘tardi</a:t>
            </a:r>
            <a:r>
              <a:rPr lang="en-US" sz="2800" b="1" smtClean="0">
                <a:latin typeface="Times New Roman" pitchFamily="18" charset="0"/>
                <a:cs typeface="Times New Roman" panose="02020603050405020304" pitchFamily="18" charset="0"/>
              </a:rPr>
              <a:t>:</a:t>
            </a:r>
          </a:p>
          <a:p>
            <a:pPr marL="0" indent="0">
              <a:buNone/>
            </a:pPr>
            <a:r>
              <a:rPr lang="en-US" sz="2800" b="1">
                <a:latin typeface="Times New Roman" pitchFamily="18" charset="0"/>
                <a:cs typeface="Times New Roman" panose="02020603050405020304" pitchFamily="18" charset="0"/>
              </a:rPr>
              <a:t>		</a:t>
            </a:r>
            <a:r>
              <a:rPr lang="en-US" sz="2800" b="1" i="1" err="1">
                <a:latin typeface="Times New Roman" pitchFamily="18" charset="0"/>
                <a:cs typeface="Times New Roman" panose="02020603050405020304" pitchFamily="18" charset="0"/>
              </a:rPr>
              <a:t>Ey yor, sango ushbu jahon bog‘i aro gul,</a:t>
            </a:r>
            <a:endParaRPr lang="ru-RU" sz="2800" b="1">
              <a:latin typeface="Times New Roman" pitchFamily="18" charset="0"/>
              <a:cs typeface="Times New Roman" panose="02020603050405020304" pitchFamily="18" charset="0"/>
            </a:endParaRPr>
          </a:p>
          <a:p>
            <a:pPr marL="0" indent="0">
              <a:buNone/>
            </a:pPr>
            <a:r>
              <a:rPr lang="en-US" sz="2800" b="1" i="1">
                <a:latin typeface="Times New Roman" pitchFamily="18" charset="0"/>
                <a:cs typeface="Times New Roman" panose="02020603050405020304" pitchFamily="18" charset="0"/>
              </a:rPr>
              <a:t>					</a:t>
            </a:r>
            <a:r>
              <a:rPr lang="en-US" sz="2800" b="1" i="1" smtClean="0">
                <a:latin typeface="Times New Roman" pitchFamily="18" charset="0"/>
                <a:cs typeface="Times New Roman" panose="02020603050405020304" pitchFamily="18" charset="0"/>
              </a:rPr>
              <a:t>   </a:t>
            </a:r>
            <a:r>
              <a:rPr lang="en-US" sz="2800" b="1" i="1" err="1" smtClean="0">
                <a:solidFill>
                  <a:schemeClr val="accent1"/>
                </a:solidFill>
                <a:latin typeface="Times New Roman" pitchFamily="18" charset="0"/>
                <a:cs typeface="Times New Roman" panose="02020603050405020304" pitchFamily="18" charset="0"/>
              </a:rPr>
              <a:t>bir </a:t>
            </a:r>
            <a:r>
              <a:rPr lang="en-US" sz="2800" b="1" i="1" err="1">
                <a:solidFill>
                  <a:schemeClr val="accent1"/>
                </a:solidFill>
                <a:latin typeface="Times New Roman" pitchFamily="18" charset="0"/>
                <a:cs typeface="Times New Roman" panose="02020603050405020304" pitchFamily="18" charset="0"/>
              </a:rPr>
              <a:t>oshiqi hayron,</a:t>
            </a:r>
            <a:endParaRPr lang="ru-RU" sz="2800" b="1">
              <a:solidFill>
                <a:schemeClr val="accent1"/>
              </a:solidFill>
              <a:latin typeface="Times New Roman" pitchFamily="18" charset="0"/>
              <a:cs typeface="Times New Roman" panose="02020603050405020304" pitchFamily="18" charset="0"/>
            </a:endParaRPr>
          </a:p>
          <a:p>
            <a:pPr marL="0" indent="0">
              <a:buNone/>
            </a:pPr>
            <a:r>
              <a:rPr lang="en-US" sz="2800" b="1" i="1">
                <a:latin typeface="Times New Roman" pitchFamily="18" charset="0"/>
                <a:cs typeface="Times New Roman" panose="02020603050405020304" pitchFamily="18" charset="0"/>
              </a:rPr>
              <a:t>   				</a:t>
            </a:r>
            <a:r>
              <a:rPr lang="en-US" sz="2800" b="1" i="1" smtClean="0">
                <a:latin typeface="Times New Roman" pitchFamily="18" charset="0"/>
                <a:cs typeface="Times New Roman" panose="02020603050405020304" pitchFamily="18" charset="0"/>
              </a:rPr>
              <a:t>             </a:t>
            </a:r>
            <a:r>
              <a:rPr lang="en-US" sz="2800" b="1" i="1" err="1" smtClean="0">
                <a:solidFill>
                  <a:schemeClr val="accent4"/>
                </a:solidFill>
                <a:latin typeface="Times New Roman" pitchFamily="18" charset="0"/>
                <a:cs typeface="Times New Roman" panose="02020603050405020304" pitchFamily="18" charset="0"/>
              </a:rPr>
              <a:t>diydoringa </a:t>
            </a:r>
            <a:r>
              <a:rPr lang="en-US" sz="2800" b="1" i="1" err="1">
                <a:solidFill>
                  <a:schemeClr val="accent4"/>
                </a:solidFill>
                <a:latin typeface="Times New Roman" pitchFamily="18" charset="0"/>
                <a:cs typeface="Times New Roman" panose="02020603050405020304" pitchFamily="18" charset="0"/>
              </a:rPr>
              <a:t>shaydo.</a:t>
            </a:r>
            <a:endParaRPr lang="ru-RU" sz="2800" b="1">
              <a:solidFill>
                <a:schemeClr val="accent4"/>
              </a:solidFill>
              <a:latin typeface="Times New Roman" pitchFamily="18" charset="0"/>
              <a:cs typeface="Times New Roman" panose="02020603050405020304" pitchFamily="18" charset="0"/>
            </a:endParaRPr>
          </a:p>
          <a:p>
            <a:pPr marL="0" indent="0">
              <a:buNone/>
            </a:pPr>
            <a:r>
              <a:rPr lang="en-US" sz="2800" b="1" i="1">
                <a:latin typeface="Times New Roman" pitchFamily="18" charset="0"/>
                <a:cs typeface="Times New Roman" panose="02020603050405020304" pitchFamily="18" charset="0"/>
              </a:rPr>
              <a:t>		Bir sheftadur kokuli mushkininga sunbul,</a:t>
            </a:r>
            <a:endParaRPr lang="ru-RU" sz="2800" b="1">
              <a:latin typeface="Times New Roman" pitchFamily="18" charset="0"/>
              <a:cs typeface="Times New Roman" panose="02020603050405020304" pitchFamily="18" charset="0"/>
            </a:endParaRPr>
          </a:p>
          <a:p>
            <a:pPr marL="0" indent="0">
              <a:buNone/>
            </a:pPr>
            <a:r>
              <a:rPr lang="en-US" sz="2800" b="1" i="1">
                <a:latin typeface="Times New Roman" pitchFamily="18" charset="0"/>
                <a:cs typeface="Times New Roman" panose="02020603050405020304" pitchFamily="18" charset="0"/>
              </a:rPr>
              <a:t>					</a:t>
            </a:r>
            <a:r>
              <a:rPr lang="en-US" sz="2800" b="1" i="1" smtClean="0">
                <a:latin typeface="Times New Roman" pitchFamily="18" charset="0"/>
                <a:cs typeface="Times New Roman" panose="02020603050405020304" pitchFamily="18" charset="0"/>
              </a:rPr>
              <a:t>   </a:t>
            </a:r>
            <a:r>
              <a:rPr lang="en-US" sz="2800" b="1" i="1" smtClean="0">
                <a:solidFill>
                  <a:schemeClr val="accent1"/>
                </a:solidFill>
                <a:latin typeface="Times New Roman" pitchFamily="18" charset="0"/>
                <a:cs typeface="Times New Roman" panose="02020603050405020304" pitchFamily="18" charset="0"/>
              </a:rPr>
              <a:t>ham </a:t>
            </a:r>
            <a:r>
              <a:rPr lang="en-US" sz="2800" b="1" i="1" err="1">
                <a:solidFill>
                  <a:schemeClr val="accent1"/>
                </a:solidFill>
                <a:latin typeface="Times New Roman" pitchFamily="18" charset="0"/>
                <a:cs typeface="Times New Roman" panose="02020603050405020304" pitchFamily="18" charset="0"/>
              </a:rPr>
              <a:t>holi parishon,</a:t>
            </a:r>
            <a:endParaRPr lang="ru-RU" sz="2800" b="1">
              <a:solidFill>
                <a:schemeClr val="accent1"/>
              </a:solidFill>
              <a:latin typeface="Times New Roman" pitchFamily="18" charset="0"/>
              <a:cs typeface="Times New Roman" panose="02020603050405020304" pitchFamily="18" charset="0"/>
            </a:endParaRPr>
          </a:p>
          <a:p>
            <a:pPr marL="0" indent="0">
              <a:buNone/>
            </a:pPr>
            <a:r>
              <a:rPr lang="en-US" sz="2800" b="1" i="1">
                <a:solidFill>
                  <a:schemeClr val="accent1"/>
                </a:solidFill>
                <a:latin typeface="Times New Roman" pitchFamily="18" charset="0"/>
                <a:cs typeface="Times New Roman" panose="02020603050405020304" pitchFamily="18" charset="0"/>
              </a:rPr>
              <a:t>              			</a:t>
            </a:r>
            <a:r>
              <a:rPr lang="en-US" sz="2800" b="1" i="1" smtClean="0">
                <a:solidFill>
                  <a:schemeClr val="accent1"/>
                </a:solidFill>
                <a:latin typeface="Times New Roman" pitchFamily="18" charset="0"/>
                <a:cs typeface="Times New Roman" panose="02020603050405020304" pitchFamily="18" charset="0"/>
              </a:rPr>
              <a:t>          </a:t>
            </a:r>
            <a:r>
              <a:rPr lang="en-US" sz="2800" b="1" i="1" smtClean="0">
                <a:latin typeface="Times New Roman" pitchFamily="18" charset="0"/>
                <a:cs typeface="Times New Roman" panose="02020603050405020304" pitchFamily="18" charset="0"/>
              </a:rPr>
              <a:t>   </a:t>
            </a:r>
            <a:r>
              <a:rPr lang="en-US" sz="2800" b="1" i="1" smtClean="0">
                <a:solidFill>
                  <a:schemeClr val="accent4"/>
                </a:solidFill>
                <a:latin typeface="Times New Roman" pitchFamily="18" charset="0"/>
                <a:cs typeface="Times New Roman" panose="02020603050405020304" pitchFamily="18" charset="0"/>
              </a:rPr>
              <a:t>ham </a:t>
            </a:r>
            <a:r>
              <a:rPr lang="en-US" sz="2800" b="1" i="1" err="1">
                <a:solidFill>
                  <a:schemeClr val="accent4"/>
                </a:solidFill>
                <a:latin typeface="Times New Roman" pitchFamily="18" charset="0"/>
                <a:cs typeface="Times New Roman" panose="02020603050405020304" pitchFamily="18" charset="0"/>
              </a:rPr>
              <a:t>boshida savdo…</a:t>
            </a:r>
            <a:endParaRPr lang="ru-RU" sz="2800" b="1">
              <a:solidFill>
                <a:schemeClr val="accent4"/>
              </a:solidFill>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98584104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4000" b="1" smtClean="0">
                <a:solidFill>
                  <a:schemeClr val="accent1"/>
                </a:solidFill>
                <a:latin typeface="Times New Roman" pitchFamily="18" charset="0"/>
                <a:cs typeface="Times New Roman" panose="02020603050405020304" pitchFamily="18" charset="0"/>
              </a:rPr>
              <a:t>KICHIK LIRIK JANRLAR</a:t>
            </a:r>
            <a:endParaRPr lang="ru-RU" sz="4000" b="1">
              <a:solidFill>
                <a:schemeClr val="accent1"/>
              </a:solidFill>
              <a:latin typeface="Times New Roman"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777055992"/>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21253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smtClean="0"/>
              <a:t>RUBOIY</a:t>
            </a:r>
            <a:endParaRPr lang="ru-RU"/>
          </a:p>
        </p:txBody>
      </p:sp>
      <p:sp>
        <p:nvSpPr>
          <p:cNvPr id="3" name="Содержимое 2"/>
          <p:cNvSpPr>
            <a:spLocks noGrp="1"/>
          </p:cNvSpPr>
          <p:nvPr>
            <p:ph idx="1"/>
          </p:nvPr>
        </p:nvSpPr>
        <p:spPr>
          <a:xfrm>
            <a:off x="457200" y="1935480"/>
            <a:ext cx="8435280" cy="4389120"/>
          </a:xfrm>
        </p:spPr>
        <p:txBody>
          <a:bodyPr/>
          <a:lstStyle/>
          <a:p>
            <a:pPr marL="0" indent="0" algn="just">
              <a:buNone/>
            </a:pPr>
            <a:r>
              <a:rPr lang="en-US" b="1" smtClean="0">
                <a:latin typeface="Times New Roman" pitchFamily="18" charset="0"/>
                <a:cs typeface="Times New Roman" panose="02020603050405020304" pitchFamily="18" charset="0"/>
              </a:rPr>
              <a:t>	RUBOIY (</a:t>
            </a:r>
            <a:r>
              <a:rPr lang="en-US" smtClean="0">
                <a:latin typeface="Times New Roman" pitchFamily="18" charset="0"/>
                <a:cs typeface="Times New Roman" panose="02020603050405020304" pitchFamily="18" charset="0"/>
              </a:rPr>
              <a:t>ar.– to‘rtlik </a:t>
            </a:r>
            <a:r>
              <a:rPr lang="en-US" b="1" smtClean="0">
                <a:latin typeface="Times New Roman" pitchFamily="18" charset="0"/>
                <a:cs typeface="Times New Roman" panose="02020603050405020304" pitchFamily="18" charset="0"/>
              </a:rPr>
              <a:t>) </a:t>
            </a:r>
            <a:r>
              <a:rPr lang="en-US" err="1" smtClean="0">
                <a:latin typeface="Times New Roman" pitchFamily="18" charset="0"/>
                <a:cs typeface="Times New Roman" panose="02020603050405020304" pitchFamily="18" charset="0"/>
              </a:rPr>
              <a:t>Sharq mumtoz adabiyotida  keng tarqalgan baytli she’r shakli hisoblanadi. Ruboiy ikki baytdan iborat bo‘lib, a-a-b-a yoki a-a-a-a tarzida qofiyalanadi. Ruboiy o‘ziga xos maxsus vaznda yoziladi: bu hazaj bahrining  </a:t>
            </a:r>
            <a:r>
              <a:rPr lang="en-US" i="1" err="1" smtClean="0">
                <a:latin typeface="Times New Roman" pitchFamily="18" charset="0"/>
                <a:cs typeface="Times New Roman" panose="02020603050405020304" pitchFamily="18" charset="0"/>
              </a:rPr>
              <a:t>axrab</a:t>
            </a:r>
            <a:r>
              <a:rPr lang="en-US" smtClean="0">
                <a:latin typeface="Times New Roman" pitchFamily="18" charset="0"/>
                <a:cs typeface="Times New Roman" panose="02020603050405020304" pitchFamily="18" charset="0"/>
              </a:rPr>
              <a:t> va </a:t>
            </a:r>
            <a:r>
              <a:rPr lang="en-US" i="1" err="1" smtClean="0">
                <a:latin typeface="Times New Roman" pitchFamily="18" charset="0"/>
                <a:cs typeface="Times New Roman" panose="02020603050405020304" pitchFamily="18" charset="0"/>
              </a:rPr>
              <a:t>axram</a:t>
            </a:r>
            <a:r>
              <a:rPr lang="en-US" smtClean="0">
                <a:latin typeface="Times New Roman" pitchFamily="18" charset="0"/>
                <a:cs typeface="Times New Roman" panose="02020603050405020304" pitchFamily="18" charset="0"/>
              </a:rPr>
              <a:t> shajarasidir.  </a:t>
            </a:r>
            <a:endParaRPr lang="ru-RU" smtClean="0">
              <a:latin typeface="Times New Roman" pitchFamily="18" charset="0"/>
              <a:cs typeface="Times New Roman" panose="02020603050405020304" pitchFamily="18" charset="0"/>
            </a:endParaRPr>
          </a:p>
          <a:p>
            <a:pPr marL="0" indent="0" algn="just">
              <a:buNone/>
            </a:pPr>
            <a:r>
              <a:rPr lang="en-US" smtClean="0">
                <a:latin typeface="Times New Roman" pitchFamily="18" charset="0"/>
                <a:cs typeface="Times New Roman" panose="02020603050405020304" pitchFamily="18" charset="0"/>
              </a:rPr>
              <a:t>	Ruboiyning 2 xil turi farqlanadi: </a:t>
            </a:r>
            <a:endParaRPr lang="ru-RU" smtClean="0">
              <a:latin typeface="Times New Roman" pitchFamily="18" charset="0"/>
              <a:cs typeface="Times New Roman" panose="02020603050405020304" pitchFamily="18" charset="0"/>
            </a:endParaRPr>
          </a:p>
          <a:p>
            <a:pPr lvl="0" algn="just"/>
            <a:r>
              <a:rPr lang="en-US" b="1" i="1" err="1">
                <a:solidFill>
                  <a:schemeClr val="accent1"/>
                </a:solidFill>
              </a:rPr>
              <a:t>ruboiyi xasiy</a:t>
            </a:r>
            <a:r>
              <a:rPr lang="en-US" b="1" i="1"/>
              <a:t> </a:t>
            </a:r>
            <a:r>
              <a:rPr lang="en-US" err="1"/>
              <a:t>yoki</a:t>
            </a:r>
            <a:r>
              <a:rPr lang="en-US" b="1" i="1"/>
              <a:t> </a:t>
            </a:r>
            <a:r>
              <a:rPr lang="en-US" b="1" i="1" err="1">
                <a:solidFill>
                  <a:schemeClr val="accent1"/>
                </a:solidFill>
              </a:rPr>
              <a:t>erkin ruboiy</a:t>
            </a:r>
            <a:r>
              <a:rPr lang="en-US" smtClean="0">
                <a:latin typeface="Times New Roman" pitchFamily="18" charset="0"/>
                <a:cs typeface="Times New Roman" panose="02020603050405020304" pitchFamily="18" charset="0"/>
              </a:rPr>
              <a:t> (qofiyalanishi: a-a-b-a) </a:t>
            </a:r>
            <a:endParaRPr lang="ru-RU" smtClean="0">
              <a:latin typeface="Times New Roman" pitchFamily="18" charset="0"/>
              <a:cs typeface="Times New Roman" panose="02020603050405020304" pitchFamily="18" charset="0"/>
            </a:endParaRPr>
          </a:p>
          <a:p>
            <a:pPr lvl="0" algn="just"/>
            <a:r>
              <a:rPr lang="en-US" b="1" i="1" err="1">
                <a:solidFill>
                  <a:schemeClr val="accent4"/>
                </a:solidFill>
              </a:rPr>
              <a:t>ruboiyi musarra’</a:t>
            </a:r>
            <a:r>
              <a:rPr lang="en-US" b="1" i="1"/>
              <a:t> </a:t>
            </a:r>
            <a:r>
              <a:rPr lang="en-US" err="1"/>
              <a:t>yoki</a:t>
            </a:r>
            <a:r>
              <a:rPr lang="en-US" b="1" i="1"/>
              <a:t> </a:t>
            </a:r>
            <a:r>
              <a:rPr lang="en-US" b="1" i="1" err="1">
                <a:solidFill>
                  <a:schemeClr val="accent4"/>
                </a:solidFill>
              </a:rPr>
              <a:t>ruboiya</a:t>
            </a:r>
            <a:r>
              <a:rPr lang="en-US" smtClean="0">
                <a:latin typeface="Times New Roman" pitchFamily="18" charset="0"/>
                <a:cs typeface="Times New Roman" panose="02020603050405020304" pitchFamily="18" charset="0"/>
              </a:rPr>
              <a:t> (qofiyalanishi:  a-a-a-a).</a:t>
            </a:r>
            <a:endParaRPr lang="ru-RU" smtClean="0">
              <a:latin typeface="Times New Roman" pitchFamily="18" charset="0"/>
              <a:cs typeface="Times New Roman" panose="02020603050405020304" pitchFamily="18" charset="0"/>
            </a:endParaRPr>
          </a:p>
          <a:p>
            <a:endParaRPr lang="ru-RU"/>
          </a:p>
        </p:txBody>
      </p:sp>
    </p:spTree>
  </p:cSld>
  <p:clrMapOvr>
    <a:masterClrMapping/>
  </p:clrMapOvr>
  <p:transition>
    <p:cover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8641" y="319489"/>
            <a:ext cx="11259239" cy="6246564"/>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lvl1pPr>
              <a:defRPr>
                <a:solidFill>
                  <a:srgbClr val="000000"/>
                </a:solidFill>
                <a:latin typeface="Calibri"/>
              </a:defRPr>
            </a:lvl1pPr>
            <a:lvl2pPr>
              <a:defRPr>
                <a:solidFill>
                  <a:srgbClr val="000000"/>
                </a:solidFill>
                <a:latin typeface="Calibri"/>
              </a:defRPr>
            </a:lvl2pPr>
            <a:lvl3pPr>
              <a:defRPr>
                <a:solidFill>
                  <a:srgbClr val="000000"/>
                </a:solidFill>
                <a:latin typeface="Calibri"/>
              </a:defRPr>
            </a:lvl3pPr>
            <a:lvl4pPr>
              <a:defRPr>
                <a:solidFill>
                  <a:srgbClr val="000000"/>
                </a:solidFill>
                <a:latin typeface="Calibri"/>
              </a:defRPr>
            </a:lvl4pPr>
            <a:lvl5pPr>
              <a:defRPr>
                <a:solidFill>
                  <a:srgbClr val="000000"/>
                </a:solidFill>
                <a:latin typeface="Calibri"/>
              </a:defRPr>
            </a:lvl5pPr>
            <a:lvl6pPr>
              <a:defRPr>
                <a:solidFill>
                  <a:srgbClr val="000000"/>
                </a:solidFill>
                <a:latin typeface="Calibri"/>
              </a:defRPr>
            </a:lvl6pPr>
            <a:lvl7pPr>
              <a:defRPr>
                <a:solidFill>
                  <a:srgbClr val="000000"/>
                </a:solidFill>
                <a:latin typeface="Calibri"/>
              </a:defRPr>
            </a:lvl7pPr>
            <a:lvl8pPr>
              <a:defRPr>
                <a:solidFill>
                  <a:srgbClr val="000000"/>
                </a:solidFill>
                <a:latin typeface="Calibri"/>
              </a:defRPr>
            </a:lvl8pPr>
            <a:lvl9pPr>
              <a:defRPr>
                <a:solidFill>
                  <a:srgbClr val="000000"/>
                </a:solidFill>
                <a:latin typeface="Calibri"/>
              </a:defRPr>
            </a:lvl9pPr>
          </a:lstStyle>
          <a:p>
            <a:pPr algn="just"/>
            <a:r>
              <a:rPr lang="uz-Cyrl-UZ" b="1">
                <a:latin typeface="Cambria" panose="02040503050406030204" pitchFamily="18" charset="0"/>
                <a:ea typeface="Cambria" panose="02040503050406030204" pitchFamily="18" charset="0"/>
              </a:rPr>
              <a:t>Ta’lim natijalari (TN)</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Fanni o‘zlashtirish natijasida </a:t>
            </a:r>
            <a:r>
              <a:rPr lang="en-US" err="1">
                <a:latin typeface="Cambria" panose="02040503050406030204" pitchFamily="18" charset="0"/>
                <a:ea typeface="Cambria" panose="02040503050406030204" pitchFamily="18" charset="0"/>
              </a:rPr>
              <a:t>talaba</a:t>
            </a:r>
            <a:r>
              <a:rPr lang="uz-Cyrl-UZ">
                <a:latin typeface="Cambria" panose="02040503050406030204" pitchFamily="18" charset="0"/>
                <a:ea typeface="Cambria" panose="02040503050406030204" pitchFamily="18" charset="0"/>
              </a:rPr>
              <a:t>:</a:t>
            </a:r>
            <a:endParaRPr lang="ru-RU">
              <a:latin typeface="Cambria" panose="02040503050406030204" pitchFamily="18" charset="0"/>
              <a:ea typeface="Cambria" panose="02040503050406030204" pitchFamily="18" charset="0"/>
            </a:endParaRPr>
          </a:p>
          <a:p>
            <a:pPr algn="just"/>
            <a:r>
              <a:rPr lang="en-US" err="1">
                <a:latin typeface="Cambria" panose="02040503050406030204" pitchFamily="18" charset="0"/>
                <a:ea typeface="Cambria" panose="02040503050406030204" pitchFamily="18" charset="0"/>
              </a:rPr>
              <a:t>Mumtoz poetikaning asosini ilmlar uchligi tashkil etadi. Bular: ilmi aruz, ilmi badi’ hamda ilmi qofiyadir. Adabiyotimiz tarixida bu uch ilm birgalikda mumtoz she’rning nafosati va shoirning salohiyatini belgilovchi mezon hisoblangan. Ular orasida aruz ilmi nisbatan murakkab hisoblanib, uni yaxshi bilmaslik </a:t>
            </a:r>
            <a:r>
              <a:rPr lang="uz-Cyrl-UZ">
                <a:latin typeface="Cambria" panose="02040503050406030204" pitchFamily="18" charset="0"/>
                <a:ea typeface="Cambria" panose="02040503050406030204" pitchFamily="18" charset="0"/>
              </a:rPr>
              <a:t>mumtoz janrlarda yaratilgan badiiy namunalar mohiyatini anglashda </a:t>
            </a:r>
            <a:r>
              <a:rPr lang="en-US" err="1">
                <a:latin typeface="Cambria" panose="02040503050406030204" pitchFamily="18" charset="0"/>
                <a:ea typeface="Cambria" panose="02040503050406030204" pitchFamily="18" charset="0"/>
              </a:rPr>
              <a:t>qiyinchilik </a:t>
            </a:r>
            <a:r>
              <a:rPr lang="uz-Cyrl-UZ">
                <a:latin typeface="Cambria" panose="02040503050406030204" pitchFamily="18" charset="0"/>
                <a:ea typeface="Cambria" panose="02040503050406030204" pitchFamily="18" charset="0"/>
              </a:rPr>
              <a:t>tug</a:t>
            </a:r>
            <a:r>
              <a:rPr lang="en-US">
                <a:latin typeface="Cambria" panose="02040503050406030204" pitchFamily="18" charset="0"/>
                <a:ea typeface="Cambria" panose="02040503050406030204" pitchFamily="18" charset="0"/>
              </a:rPr>
              <a:t>‘</a:t>
            </a:r>
            <a:r>
              <a:rPr lang="uz-Cyrl-UZ">
                <a:latin typeface="Cambria" panose="02040503050406030204" pitchFamily="18" charset="0"/>
                <a:ea typeface="Cambria" panose="02040503050406030204" pitchFamily="18" charset="0"/>
              </a:rPr>
              <a:t>diradi</a:t>
            </a:r>
            <a:r>
              <a:rPr lang="en-US">
                <a:latin typeface="Cambria" panose="02040503050406030204" pitchFamily="18" charset="0"/>
                <a:ea typeface="Cambria" panose="02040503050406030204" pitchFamily="18" charset="0"/>
              </a:rPr>
              <a:t>. Shu ma’noda “Aruz va mumtoz poetikaga kirish”</a:t>
            </a:r>
            <a:r>
              <a:rPr lang="uz-Cyrl-UZ">
                <a:latin typeface="Cambria" panose="02040503050406030204" pitchFamily="18" charset="0"/>
                <a:ea typeface="Cambria" panose="02040503050406030204" pitchFamily="18" charset="0"/>
              </a:rPr>
              <a:t> fan</a:t>
            </a:r>
            <a:r>
              <a:rPr lang="en-US" err="1">
                <a:latin typeface="Cambria" panose="02040503050406030204" pitchFamily="18" charset="0"/>
                <a:ea typeface="Cambria" panose="02040503050406030204" pitchFamily="18" charset="0"/>
              </a:rPr>
              <a:t>i</a:t>
            </a:r>
            <a:r>
              <a:rPr lang="en-US" b="1">
                <a:latin typeface="Cambria" panose="02040503050406030204" pitchFamily="18" charset="0"/>
                <a:ea typeface="Cambria" panose="02040503050406030204" pitchFamily="18" charset="0"/>
              </a:rPr>
              <a:t> </a:t>
            </a:r>
            <a:r>
              <a:rPr lang="uz-Cyrl-UZ">
                <a:latin typeface="Cambria" panose="02040503050406030204" pitchFamily="18" charset="0"/>
                <a:ea typeface="Cambria" panose="02040503050406030204" pitchFamily="18" charset="0"/>
              </a:rPr>
              <a:t>aruz vazni va uning qoidalari, aruzda yozilgan asarlarning </a:t>
            </a:r>
            <a:r>
              <a:rPr lang="en-US" err="1">
                <a:latin typeface="Cambria" panose="02040503050406030204" pitchFamily="18" charset="0"/>
                <a:ea typeface="Cambria" panose="02040503050406030204" pitchFamily="18" charset="0"/>
              </a:rPr>
              <a:t>o‘lchovini</a:t>
            </a:r>
            <a:r>
              <a:rPr lang="uz-Cyrl-UZ">
                <a:latin typeface="Cambria" panose="02040503050406030204" pitchFamily="18" charset="0"/>
                <a:ea typeface="Cambria" panose="02040503050406030204" pitchFamily="18" charset="0"/>
              </a:rPr>
              <a:t> aniqlash yo’llari</a:t>
            </a:r>
            <a:r>
              <a:rPr lang="en-US" altLang="ja-JP">
                <a:latin typeface="Cambria" panose="02040503050406030204" pitchFamily="18" charset="0"/>
                <a:ea typeface="Cambria" panose="02040503050406030204" pitchFamily="18" charset="0"/>
              </a:rPr>
              <a:t>, </a:t>
            </a:r>
            <a:r>
              <a:rPr lang="en-US" err="1">
                <a:latin typeface="Cambria" panose="02040503050406030204" pitchFamily="18" charset="0"/>
                <a:ea typeface="Cambria" panose="02040503050406030204" pitchFamily="18" charset="0"/>
              </a:rPr>
              <a:t>aruz tizimining </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zbe</a:t>
            </a:r>
            <a:r>
              <a:rPr lang="uz-Cyrl-UZ">
                <a:latin typeface="Cambria" panose="02040503050406030204" pitchFamily="18" charset="0"/>
                <a:ea typeface="Cambria" panose="02040503050406030204" pitchFamily="18" charset="0"/>
              </a:rPr>
              <a:t>k mumtoz </a:t>
            </a:r>
            <a:r>
              <a:rPr lang="en-US" altLang="ja-JP" err="1">
                <a:latin typeface="Cambria" panose="02040503050406030204" pitchFamily="18" charset="0"/>
                <a:ea typeface="Cambria" panose="02040503050406030204" pitchFamily="18" charset="0"/>
              </a:rPr>
              <a:t>adabiyotidagi </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rni, </a:t>
            </a:r>
            <a:r>
              <a:rPr lang="en-US" err="1">
                <a:latin typeface="Cambria" panose="02040503050406030204" pitchFamily="18" charset="0"/>
                <a:ea typeface="Cambria" panose="02040503050406030204" pitchFamily="18" charset="0"/>
              </a:rPr>
              <a:t>mumtoz janrlar va ularning </a:t>
            </a:r>
            <a:r>
              <a:rPr lang="en-US" altLang="ja-JP" err="1">
                <a:latin typeface="Cambria" panose="02040503050406030204" pitchFamily="18" charset="0"/>
                <a:ea typeface="Cambria" panose="02040503050406030204" pitchFamily="18" charset="0"/>
              </a:rPr>
              <a:t>badiiyati</a:t>
            </a:r>
            <a:r>
              <a:rPr lang="en-US">
                <a:latin typeface="Cambria" panose="02040503050406030204" pitchFamily="18" charset="0"/>
                <a:ea typeface="Cambria" panose="02040503050406030204" pitchFamily="18" charset="0"/>
              </a:rPr>
              <a:t>, ilmi badi’ va ilmi qofiya</a:t>
            </a:r>
            <a:r>
              <a:rPr lang="ja-JP" altLang="en-US">
                <a:latin typeface="Cambria" panose="02040503050406030204" pitchFamily="18" charset="0"/>
              </a:rPr>
              <a:t> </a:t>
            </a:r>
            <a:r>
              <a:rPr lang="en-US" altLang="ja-JP">
                <a:latin typeface="Cambria" panose="02040503050406030204" pitchFamily="18" charset="0"/>
                <a:ea typeface="Cambria" panose="02040503050406030204" pitchFamily="18" charset="0"/>
              </a:rPr>
              <a:t>b</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yicha aniq va m</a:t>
            </a:r>
            <a:r>
              <a:rPr lang="en-US" err="1">
                <a:latin typeface="Cambria" panose="02040503050406030204" pitchFamily="18" charset="0"/>
                <a:ea typeface="Cambria" panose="02040503050406030204" pitchFamily="18" charset="0"/>
              </a:rPr>
              <a:t>uhim</a:t>
            </a:r>
            <a:r>
              <a:rPr lang="ja-JP" altLang="en-US">
                <a:latin typeface="Cambria" panose="02040503050406030204" pitchFamily="18" charset="0"/>
              </a:rPr>
              <a:t> </a:t>
            </a:r>
            <a:r>
              <a:rPr lang="en-US" altLang="ja-JP" err="1">
                <a:latin typeface="Cambria" panose="02040503050406030204" pitchFamily="18" charset="0"/>
                <a:ea typeface="Cambria" panose="02040503050406030204" pitchFamily="18" charset="0"/>
              </a:rPr>
              <a:t>ma’lumot</a:t>
            </a:r>
            <a:r>
              <a:rPr lang="en-US" err="1">
                <a:latin typeface="Cambria" panose="02040503050406030204" pitchFamily="18" charset="0"/>
                <a:ea typeface="Cambria" panose="02040503050406030204" pitchFamily="18" charset="0"/>
              </a:rPr>
              <a:t>larni </a:t>
            </a:r>
            <a:r>
              <a:rPr lang="en-US" altLang="ja-JP" err="1">
                <a:latin typeface="Cambria" panose="02040503050406030204" pitchFamily="18" charset="0"/>
                <a:ea typeface="Cambria" panose="02040503050406030204" pitchFamily="18" charset="0"/>
              </a:rPr>
              <a:t>talaba</a:t>
            </a:r>
            <a:r>
              <a:rPr lang="en-US" err="1">
                <a:latin typeface="Cambria" panose="02040503050406030204" pitchFamily="18" charset="0"/>
                <a:ea typeface="Cambria" panose="02040503050406030204" pitchFamily="18" charset="0"/>
              </a:rPr>
              <a:t>ga yetkazishda</a:t>
            </a:r>
            <a:r>
              <a:rPr lang="ja-JP" altLang="en-US">
                <a:latin typeface="Cambria" panose="02040503050406030204" pitchFamily="18" charset="0"/>
              </a:rPr>
              <a:t> </a:t>
            </a:r>
            <a:r>
              <a:rPr lang="en-US" altLang="ja-JP" err="1">
                <a:latin typeface="Cambria" panose="02040503050406030204" pitchFamily="18" charset="0"/>
                <a:ea typeface="Cambria" panose="02040503050406030204" pitchFamily="18" charset="0"/>
              </a:rPr>
              <a:t>belgilovchi asos vazifasini </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taydi. Shuning uchun oliy </a:t>
            </a:r>
            <a:r>
              <a:rPr lang="en-US" err="1">
                <a:latin typeface="Cambria" panose="02040503050406030204" pitchFamily="18" charset="0"/>
                <a:ea typeface="Cambria" panose="02040503050406030204" pitchFamily="18" charset="0"/>
              </a:rPr>
              <a:t>oʻq</a:t>
            </a:r>
            <a:r>
              <a:rPr lang="en-US" altLang="ja-JP" err="1">
                <a:latin typeface="Cambria" panose="02040503050406030204" pitchFamily="18" charset="0"/>
                <a:ea typeface="Cambria" panose="02040503050406030204" pitchFamily="18" charset="0"/>
              </a:rPr>
              <a:t>uv yurtlarida </a:t>
            </a:r>
            <a:r>
              <a:rPr lang="en-US">
                <a:latin typeface="Cambria" panose="02040503050406030204" pitchFamily="18" charset="0"/>
                <a:ea typeface="Cambria" panose="02040503050406030204" pitchFamily="18" charset="0"/>
              </a:rPr>
              <a:t>o</a:t>
            </a:r>
            <a:r>
              <a:rPr lang="uz-Cyrl-UZ">
                <a:latin typeface="Cambria" panose="02040503050406030204" pitchFamily="18" charset="0"/>
                <a:ea typeface="Cambria" panose="02040503050406030204" pitchFamily="18" charset="0"/>
              </a:rPr>
              <a:t>‘zbek  tili va adabiyoti</a:t>
            </a:r>
            <a:r>
              <a:rPr lang="ja-JP" altLang="en-US">
                <a:latin typeface="Cambria" panose="02040503050406030204" pitchFamily="18" charset="0"/>
              </a:rPr>
              <a:t> </a:t>
            </a:r>
            <a:r>
              <a:rPr lang="en-US" altLang="ja-JP" err="1">
                <a:latin typeface="Cambria" panose="02040503050406030204" pitchFamily="18" charset="0"/>
                <a:ea typeface="Cambria" panose="02040503050406030204" pitchFamily="18" charset="0"/>
              </a:rPr>
              <a:t>ta’lim</a:t>
            </a:r>
            <a:r>
              <a:rPr lang="en-US" err="1">
                <a:latin typeface="Cambria" panose="02040503050406030204" pitchFamily="18" charset="0"/>
                <a:ea typeface="Cambria" panose="02040503050406030204" pitchFamily="18" charset="0"/>
              </a:rPr>
              <a:t>i</a:t>
            </a:r>
            <a:r>
              <a:rPr lang="en-US" altLang="ja-JP" err="1">
                <a:latin typeface="Cambria" panose="02040503050406030204" pitchFamily="18" charset="0"/>
                <a:ea typeface="Cambria" panose="02040503050406030204" pitchFamily="18" charset="0"/>
              </a:rPr>
              <a:t>ni y</a:t>
            </a:r>
            <a:r>
              <a:rPr lang="en-US" err="1">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lga </a:t>
            </a:r>
            <a:r>
              <a:rPr lang="en-US" err="1">
                <a:latin typeface="Cambria" panose="02040503050406030204" pitchFamily="18" charset="0"/>
                <a:ea typeface="Cambria" panose="02040503050406030204" pitchFamily="18" charset="0"/>
              </a:rPr>
              <a:t>qoʻ</a:t>
            </a:r>
            <a:r>
              <a:rPr lang="en-US" altLang="ja-JP" err="1">
                <a:latin typeface="Cambria" panose="02040503050406030204" pitchFamily="18" charset="0"/>
                <a:ea typeface="Cambria" panose="02040503050406030204" pitchFamily="18" charset="0"/>
              </a:rPr>
              <a:t>yishda ushbu fan alohida ahamiyat kasb etadi. </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“Aruz va mumtoz poetikaga kirish” fanini toʻliq oʻzlashtirish  </a:t>
            </a:r>
            <a:r>
              <a:rPr lang="en-US" altLang="ja-JP" err="1">
                <a:latin typeface="Cambria" panose="02040503050406030204" pitchFamily="18" charset="0"/>
                <a:ea typeface="Cambria" panose="02040503050406030204" pitchFamily="18" charset="0"/>
              </a:rPr>
              <a:t>bakalavriat bosqichi talabalarining bilimlarini mustahkamlash, badiiy did va adabiy idrok</a:t>
            </a:r>
            <a:r>
              <a:rPr lang="uz-Cyrl-UZ">
                <a:latin typeface="Cambria" panose="02040503050406030204" pitchFamily="18" charset="0"/>
                <a:ea typeface="Cambria" panose="02040503050406030204" pitchFamily="18" charset="0"/>
              </a:rPr>
              <a:t>i</a:t>
            </a:r>
            <a:r>
              <a:rPr lang="en-US" altLang="ja-JP" err="1">
                <a:latin typeface="Cambria" panose="02040503050406030204" pitchFamily="18" charset="0"/>
                <a:ea typeface="Cambria" panose="02040503050406030204" pitchFamily="18" charset="0"/>
              </a:rPr>
              <a:t>ni </a:t>
            </a:r>
            <a:r>
              <a:rPr lang="uz-Cyrl-UZ">
                <a:latin typeface="Cambria" panose="02040503050406030204" pitchFamily="18" charset="0"/>
                <a:ea typeface="Cambria" panose="02040503050406030204" pitchFamily="18" charset="0"/>
              </a:rPr>
              <a:t>oʻ</a:t>
            </a:r>
            <a:r>
              <a:rPr lang="en-US" altLang="ja-JP" err="1">
                <a:latin typeface="Cambria" panose="02040503050406030204" pitchFamily="18" charset="0"/>
                <a:ea typeface="Cambria" panose="02040503050406030204" pitchFamily="18" charset="0"/>
              </a:rPr>
              <a:t>stirish hamda ularda tadqiqotchilik malakasini shakllantirish uchun zamin hozirlaydi</a:t>
            </a:r>
            <a:r>
              <a:rPr lang="uz-Cyrl-UZ">
                <a:latin typeface="Cambria" panose="02040503050406030204" pitchFamily="18" charset="0"/>
                <a:ea typeface="Cambria" panose="02040503050406030204" pitchFamily="18" charset="0"/>
              </a:rPr>
              <a:t>.</a:t>
            </a:r>
            <a:endParaRPr lang="ru-RU">
              <a:latin typeface="Cambria" panose="02040503050406030204" pitchFamily="18" charset="0"/>
              <a:ea typeface="Cambria" panose="02040503050406030204" pitchFamily="18" charset="0"/>
            </a:endParaRPr>
          </a:p>
          <a:p>
            <a:endParaRPr lang="ru-RU"/>
          </a:p>
        </p:txBody>
      </p:sp>
    </p:spTree>
    <p:extLst>
      <p:ext uri="{BB962C8B-B14F-4D97-AF65-F5344CB8AC3E}">
        <p14:creationId xmlns:p14="http://schemas.microsoft.com/office/powerpoint/2010/main" val="202247935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i="1" err="1">
                <a:latin typeface="Times New Roman" pitchFamily="18" charset="0"/>
                <a:cs typeface="Times New Roman" panose="02020603050405020304" pitchFamily="18" charset="0"/>
              </a:rPr>
              <a:t>R</a:t>
            </a:r>
            <a:r>
              <a:rPr lang="en-US" b="1" i="1" err="1" smtClean="0">
                <a:latin typeface="Times New Roman" pitchFamily="18" charset="0"/>
                <a:cs typeface="Times New Roman" panose="02020603050405020304" pitchFamily="18" charset="0"/>
              </a:rPr>
              <a:t>uboiyi </a:t>
            </a:r>
            <a:r>
              <a:rPr lang="en-US" b="1" i="1" err="1">
                <a:latin typeface="Times New Roman" pitchFamily="18" charset="0"/>
                <a:cs typeface="Times New Roman" panose="02020603050405020304" pitchFamily="18" charset="0"/>
              </a:rPr>
              <a:t>xasiy </a:t>
            </a:r>
            <a:r>
              <a:rPr lang="en-US" err="1">
                <a:latin typeface="Times New Roman" pitchFamily="18" charset="0"/>
                <a:cs typeface="Times New Roman" panose="02020603050405020304" pitchFamily="18" charset="0"/>
              </a:rPr>
              <a:t>yoki</a:t>
            </a:r>
            <a:r>
              <a:rPr lang="en-US" b="1" i="1">
                <a:latin typeface="Times New Roman" pitchFamily="18" charset="0"/>
                <a:cs typeface="Times New Roman" panose="02020603050405020304" pitchFamily="18" charset="0"/>
              </a:rPr>
              <a:t> erkin ruboiy</a:t>
            </a:r>
            <a:endParaRPr lang="ru-RU">
              <a:latin typeface="Times New Roman" pitchFamily="18" charset="0"/>
              <a:cs typeface="Times New Roman" panose="02020603050405020304" pitchFamily="18" charset="0"/>
            </a:endParaRPr>
          </a:p>
        </p:txBody>
      </p:sp>
      <p:sp>
        <p:nvSpPr>
          <p:cNvPr id="3" name="Объект 2"/>
          <p:cNvSpPr>
            <a:spLocks noGrp="1"/>
          </p:cNvSpPr>
          <p:nvPr>
            <p:ph idx="1"/>
          </p:nvPr>
        </p:nvSpPr>
        <p:spPr>
          <a:xfrm>
            <a:off x="457200" y="1935480"/>
            <a:ext cx="8579296" cy="4389120"/>
          </a:xfrm>
        </p:spPr>
        <p:txBody>
          <a:bodyPr>
            <a:normAutofit/>
          </a:bodyPr>
          <a:lstStyle/>
          <a:p>
            <a:pPr marL="0" indent="0" algn="just">
              <a:buNone/>
            </a:pPr>
            <a:endParaRPr lang="en-US" sz="3600" b="1" i="1" smtClean="0">
              <a:latin typeface="Times New Roman" pitchFamily="18" charset="0"/>
              <a:cs typeface="Times New Roman" panose="02020603050405020304" pitchFamily="18" charset="0"/>
            </a:endParaRPr>
          </a:p>
          <a:p>
            <a:pPr marL="0" indent="0" algn="just">
              <a:buNone/>
            </a:pPr>
            <a:r>
              <a:rPr lang="uz-Cyrl-UZ" sz="3600" b="1" i="1" smtClean="0">
                <a:latin typeface="Times New Roman" pitchFamily="18" charset="0"/>
                <a:cs typeface="Times New Roman" panose="02020603050405020304" pitchFamily="18" charset="0"/>
              </a:rPr>
              <a:t>Sen </a:t>
            </a:r>
            <a:r>
              <a:rPr lang="uz-Cyrl-UZ" sz="3600" b="1" i="1">
                <a:latin typeface="Times New Roman" pitchFamily="18" charset="0"/>
                <a:cs typeface="Times New Roman" panose="02020603050405020304" pitchFamily="18" charset="0"/>
              </a:rPr>
              <a:t>borg‘ali ortmish ko‘ngul zorlig‘i,</a:t>
            </a:r>
            <a:endParaRPr lang="ru-RU" sz="3600" b="1">
              <a:latin typeface="Times New Roman" pitchFamily="18" charset="0"/>
              <a:cs typeface="Times New Roman" panose="02020603050405020304" pitchFamily="18" charset="0"/>
            </a:endParaRPr>
          </a:p>
          <a:p>
            <a:pPr marL="0" indent="0" algn="just">
              <a:buNone/>
            </a:pPr>
            <a:r>
              <a:rPr lang="uz-Cyrl-UZ" sz="3600" b="1" i="1">
                <a:latin typeface="Times New Roman" pitchFamily="18" charset="0"/>
                <a:cs typeface="Times New Roman" panose="02020603050405020304" pitchFamily="18" charset="0"/>
              </a:rPr>
              <a:t>Oh o‘qlaridin har nafas afgorlig‘i.</a:t>
            </a:r>
            <a:endParaRPr lang="ru-RU" sz="3600" b="1">
              <a:latin typeface="Times New Roman" pitchFamily="18" charset="0"/>
              <a:cs typeface="Times New Roman" panose="02020603050405020304" pitchFamily="18" charset="0"/>
            </a:endParaRPr>
          </a:p>
          <a:p>
            <a:pPr marL="0" indent="0" algn="just">
              <a:buNone/>
            </a:pPr>
            <a:r>
              <a:rPr lang="uz-Cyrl-UZ" sz="3600" b="1" i="1">
                <a:latin typeface="Times New Roman" pitchFamily="18" charset="0"/>
                <a:cs typeface="Times New Roman" panose="02020603050405020304" pitchFamily="18" charset="0"/>
              </a:rPr>
              <a:t>Bilman unutulg‘anmu ekandur manga hajr,</a:t>
            </a:r>
            <a:endParaRPr lang="ru-RU" sz="3600" b="1">
              <a:latin typeface="Times New Roman" pitchFamily="18" charset="0"/>
              <a:cs typeface="Times New Roman" panose="02020603050405020304" pitchFamily="18" charset="0"/>
            </a:endParaRPr>
          </a:p>
          <a:p>
            <a:pPr marL="0" indent="0" algn="just">
              <a:buNone/>
            </a:pPr>
            <a:r>
              <a:rPr lang="uz-Cyrl-UZ" sz="3600" b="1" i="1">
                <a:latin typeface="Times New Roman" pitchFamily="18" charset="0"/>
                <a:cs typeface="Times New Roman" panose="02020603050405020304" pitchFamily="18" charset="0"/>
              </a:rPr>
              <a:t>Yo ko‘prak erur bu qatla dushvorlig‘i.</a:t>
            </a:r>
            <a:endParaRPr lang="ru-RU" sz="36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177467380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i="1" err="1">
                <a:latin typeface="Times New Roman" pitchFamily="18" charset="0"/>
                <a:cs typeface="Times New Roman" panose="02020603050405020304" pitchFamily="18" charset="0"/>
              </a:rPr>
              <a:t>R</a:t>
            </a:r>
            <a:r>
              <a:rPr lang="en-US" b="1" i="1" err="1" smtClean="0">
                <a:latin typeface="Times New Roman" pitchFamily="18" charset="0"/>
                <a:cs typeface="Times New Roman" panose="02020603050405020304" pitchFamily="18" charset="0"/>
              </a:rPr>
              <a:t>uboiyi </a:t>
            </a:r>
            <a:r>
              <a:rPr lang="en-US" b="1" i="1" err="1">
                <a:latin typeface="Times New Roman" pitchFamily="18" charset="0"/>
                <a:cs typeface="Times New Roman" panose="02020603050405020304" pitchFamily="18" charset="0"/>
              </a:rPr>
              <a:t>musarra’ </a:t>
            </a:r>
            <a:r>
              <a:rPr lang="en-US" err="1">
                <a:latin typeface="Times New Roman" pitchFamily="18" charset="0"/>
                <a:cs typeface="Times New Roman" panose="02020603050405020304" pitchFamily="18" charset="0"/>
              </a:rPr>
              <a:t>yoki</a:t>
            </a:r>
            <a:r>
              <a:rPr lang="en-US" b="1" i="1">
                <a:latin typeface="Times New Roman" pitchFamily="18" charset="0"/>
                <a:cs typeface="Times New Roman" panose="02020603050405020304" pitchFamily="18" charset="0"/>
              </a:rPr>
              <a:t> ruboiya</a:t>
            </a:r>
            <a:endParaRPr lang="ru-RU">
              <a:latin typeface="Times New Roman"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buNone/>
            </a:pPr>
            <a:endParaRPr lang="en-US" sz="3600" b="1" i="1" smtClean="0">
              <a:latin typeface="Times New Roman" pitchFamily="18" charset="0"/>
              <a:cs typeface="Times New Roman" panose="02020603050405020304" pitchFamily="18" charset="0"/>
            </a:endParaRPr>
          </a:p>
          <a:p>
            <a:pPr marL="0" indent="0">
              <a:buNone/>
            </a:pPr>
            <a:r>
              <a:rPr lang="uz-Cyrl-UZ" sz="3600" b="1" i="1" smtClean="0">
                <a:latin typeface="Times New Roman" pitchFamily="18" charset="0"/>
                <a:cs typeface="Times New Roman" panose="02020603050405020304" pitchFamily="18" charset="0"/>
              </a:rPr>
              <a:t>Ollimda </a:t>
            </a:r>
            <a:r>
              <a:rPr lang="uz-Cyrl-UZ" sz="3600" b="1" i="1">
                <a:latin typeface="Times New Roman" pitchFamily="18" charset="0"/>
                <a:cs typeface="Times New Roman" panose="02020603050405020304" pitchFamily="18" charset="0"/>
              </a:rPr>
              <a:t>tabibi chorasozim ham yo‘q,</a:t>
            </a:r>
            <a:endParaRPr lang="ru-RU" sz="3600" b="1">
              <a:latin typeface="Times New Roman" pitchFamily="18" charset="0"/>
              <a:cs typeface="Times New Roman" panose="02020603050405020304" pitchFamily="18" charset="0"/>
            </a:endParaRPr>
          </a:p>
          <a:p>
            <a:pPr marL="0" indent="0">
              <a:buNone/>
            </a:pPr>
            <a:r>
              <a:rPr lang="uz-Cyrl-UZ" sz="3600" b="1" i="1">
                <a:latin typeface="Times New Roman" pitchFamily="18" charset="0"/>
                <a:cs typeface="Times New Roman" panose="02020603050405020304" pitchFamily="18" charset="0"/>
              </a:rPr>
              <a:t>Yonimda rafiqi dilnavozim ham yo‘q.</a:t>
            </a:r>
            <a:endParaRPr lang="ru-RU" sz="3600" b="1">
              <a:latin typeface="Times New Roman" pitchFamily="18" charset="0"/>
              <a:cs typeface="Times New Roman" panose="02020603050405020304" pitchFamily="18" charset="0"/>
            </a:endParaRPr>
          </a:p>
          <a:p>
            <a:pPr marL="0" indent="0">
              <a:buNone/>
            </a:pPr>
            <a:r>
              <a:rPr lang="uz-Cyrl-UZ" sz="3600" b="1" i="1">
                <a:latin typeface="Times New Roman" pitchFamily="18" charset="0"/>
                <a:cs typeface="Times New Roman" panose="02020603050405020304" pitchFamily="18" charset="0"/>
              </a:rPr>
              <a:t>Tegramda anisi jongudozim ham yo‘q,</a:t>
            </a:r>
            <a:endParaRPr lang="ru-RU" sz="3600" b="1">
              <a:latin typeface="Times New Roman" pitchFamily="18" charset="0"/>
              <a:cs typeface="Times New Roman" panose="02020603050405020304" pitchFamily="18" charset="0"/>
            </a:endParaRPr>
          </a:p>
          <a:p>
            <a:pPr marL="0" indent="0">
              <a:buNone/>
            </a:pPr>
            <a:r>
              <a:rPr lang="uz-Cyrl-UZ" sz="3600" b="1" i="1">
                <a:latin typeface="Times New Roman" pitchFamily="18" charset="0"/>
                <a:cs typeface="Times New Roman" panose="02020603050405020304" pitchFamily="18" charset="0"/>
              </a:rPr>
              <a:t>Boshimda shahi bandanavozim ham yo‘q.</a:t>
            </a:r>
            <a:endParaRPr lang="ru-RU" sz="36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55764457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1628800"/>
            <a:ext cx="8579296" cy="4968552"/>
          </a:xfrm>
        </p:spPr>
        <p:txBody>
          <a:bodyPr>
            <a:normAutofit fontScale="92500" lnSpcReduction="10000"/>
          </a:bodyPr>
          <a:lstStyle/>
          <a:p>
            <a:pPr marL="0" indent="0">
              <a:buNone/>
            </a:pPr>
            <a:endParaRPr lang="uz-Cyrl-UZ" smtClean="0"/>
          </a:p>
          <a:p>
            <a:pPr marL="0" indent="0" algn="just">
              <a:buNone/>
            </a:pPr>
            <a:r>
              <a:rPr lang="en-US" sz="3600" smtClean="0">
                <a:latin typeface="Times New Roman" pitchFamily="18" charset="0"/>
                <a:cs typeface="Times New Roman" panose="02020603050405020304" pitchFamily="18" charset="0"/>
              </a:rPr>
              <a:t>	</a:t>
            </a:r>
            <a:r>
              <a:rPr lang="en-US" sz="3600" b="1" err="1" smtClean="0">
                <a:latin typeface="Times New Roman" pitchFamily="18" charset="0"/>
                <a:cs typeface="Times New Roman" panose="02020603050405020304" pitchFamily="18" charset="0"/>
              </a:rPr>
              <a:t>Turkiy </a:t>
            </a:r>
            <a:r>
              <a:rPr lang="en-US" sz="3600" b="1" err="1">
                <a:latin typeface="Times New Roman" pitchFamily="18" charset="0"/>
                <a:cs typeface="Times New Roman" panose="02020603050405020304" pitchFamily="18" charset="0"/>
              </a:rPr>
              <a:t>adabiyotda musarra’ ruboiyning ilk bor qo‘llanilishi </a:t>
            </a:r>
            <a:r>
              <a:rPr lang="en-US" sz="3600" b="1" err="1">
                <a:solidFill>
                  <a:srgbClr val="FF0000"/>
                </a:solidFill>
                <a:latin typeface="Times New Roman" pitchFamily="18" charset="0"/>
                <a:cs typeface="Times New Roman" panose="02020603050405020304" pitchFamily="18" charset="0"/>
              </a:rPr>
              <a:t>Alisher Navoiy</a:t>
            </a:r>
            <a:r>
              <a:rPr lang="en-US" sz="3600" b="1">
                <a:latin typeface="Times New Roman" pitchFamily="18" charset="0"/>
                <a:cs typeface="Times New Roman" panose="02020603050405020304" pitchFamily="18" charset="0"/>
              </a:rPr>
              <a:t> nomi bilan bog‘liq. “Xazoyin ul-maoniy” kulliyotida 133 ta </a:t>
            </a:r>
            <a:r>
              <a:rPr lang="en-US" sz="3600" b="1" err="1" smtClean="0">
                <a:latin typeface="Times New Roman" pitchFamily="18" charset="0"/>
                <a:cs typeface="Times New Roman" panose="02020603050405020304" pitchFamily="18" charset="0"/>
              </a:rPr>
              <a:t>ruboiyning </a:t>
            </a:r>
            <a:r>
              <a:rPr lang="en-US" sz="3600" b="1" smtClean="0">
                <a:solidFill>
                  <a:srgbClr val="FF0000"/>
                </a:solidFill>
                <a:latin typeface="Times New Roman" pitchFamily="18" charset="0"/>
                <a:cs typeface="Times New Roman" panose="02020603050405020304" pitchFamily="18" charset="0"/>
              </a:rPr>
              <a:t>116</a:t>
            </a:r>
            <a:r>
              <a:rPr lang="en-US" sz="3600" b="1" smtClean="0">
                <a:latin typeface="Times New Roman" pitchFamily="18" charset="0"/>
                <a:cs typeface="Times New Roman" panose="02020603050405020304" pitchFamily="18" charset="0"/>
              </a:rPr>
              <a:t> tasi musarra’ ruboiy hisoblanadi.</a:t>
            </a:r>
          </a:p>
          <a:p>
            <a:pPr marL="0" indent="0" algn="just">
              <a:buNone/>
            </a:pPr>
            <a:r>
              <a:rPr lang="en-US" sz="3600" b="1" smtClean="0">
                <a:latin typeface="Times New Roman" pitchFamily="18" charset="0"/>
                <a:cs typeface="Times New Roman" panose="02020603050405020304" pitchFamily="18" charset="0"/>
              </a:rPr>
              <a:t>	Hofiz </a:t>
            </a:r>
            <a:r>
              <a:rPr lang="en-US" sz="3600" b="1" err="1">
                <a:latin typeface="Times New Roman" pitchFamily="18" charset="0"/>
                <a:cs typeface="Times New Roman" panose="02020603050405020304" pitchFamily="18" charset="0"/>
              </a:rPr>
              <a:t>Xorazmiy ijodida ruboiyning ilk turkiy namunalarini uchratish mumkin bo‘lsa-da, uning devonidagi 12 ruboiy ruboiyi xasiy shaklida yozilgan.</a:t>
            </a:r>
            <a:endParaRPr lang="ru-RU" sz="3600" b="1">
              <a:latin typeface="Times New Roman" pitchFamily="18" charset="0"/>
              <a:cs typeface="Times New Roman" panose="02020603050405020304" pitchFamily="18" charset="0"/>
            </a:endParaRPr>
          </a:p>
          <a:p>
            <a:pPr marL="0" indent="0">
              <a:buNone/>
            </a:pPr>
            <a:endParaRPr lang="ru-RU"/>
          </a:p>
        </p:txBody>
      </p:sp>
    </p:spTree>
    <p:extLst>
      <p:ext uri="{BB962C8B-B14F-4D97-AF65-F5344CB8AC3E}">
        <p14:creationId xmlns:p14="http://schemas.microsoft.com/office/powerpoint/2010/main" val="261228318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buNone/>
            </a:pPr>
            <a:endParaRPr lang="ru-RU" sz="4000"/>
          </a:p>
        </p:txBody>
      </p:sp>
      <p:sp>
        <p:nvSpPr>
          <p:cNvPr id="4" name="Прямоугольник 3"/>
          <p:cNvSpPr/>
          <p:nvPr/>
        </p:nvSpPr>
        <p:spPr>
          <a:xfrm>
            <a:off x="755576" y="2060849"/>
            <a:ext cx="8064896" cy="7509748"/>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uz-Cyrl-UZ" sz="3200" b="1" smtClean="0">
                <a:latin typeface="Times New Roman" pitchFamily="18" charset="0"/>
                <a:ea typeface="Times New Roman" panose="02020603050405020304" pitchFamily="18" charset="0"/>
              </a:rPr>
              <a:t>Fors-tojik </a:t>
            </a:r>
            <a:r>
              <a:rPr lang="uz-Cyrl-UZ" sz="3200" b="1">
                <a:latin typeface="Times New Roman" pitchFamily="18" charset="0"/>
                <a:ea typeface="Times New Roman" panose="02020603050405020304" pitchFamily="18" charset="0"/>
              </a:rPr>
              <a:t>adabiyotida ruboiy janrida Umar Xayyom, </a:t>
            </a:r>
            <a:r>
              <a:rPr lang="en-US" sz="3200" b="1" err="1">
                <a:latin typeface="Times New Roman" pitchFamily="18" charset="0"/>
                <a:ea typeface="Times New Roman" panose="02020603050405020304" pitchFamily="18" charset="0"/>
              </a:rPr>
              <a:t>Pahlavon </a:t>
            </a:r>
            <a:r>
              <a:rPr lang="en-US" sz="3200" b="1" smtClean="0">
                <a:latin typeface="Times New Roman" pitchFamily="18" charset="0"/>
                <a:ea typeface="Times New Roman" panose="02020603050405020304" pitchFamily="18" charset="0"/>
              </a:rPr>
              <a:t>Mahmud, </a:t>
            </a:r>
            <a:r>
              <a:rPr lang="uz-Cyrl-UZ" sz="3200" b="1" smtClean="0">
                <a:latin typeface="Times New Roman" pitchFamily="18" charset="0"/>
                <a:ea typeface="Times New Roman" panose="02020603050405020304" pitchFamily="18" charset="0"/>
              </a:rPr>
              <a:t>Mirzo </a:t>
            </a:r>
            <a:r>
              <a:rPr lang="uz-Cyrl-UZ" sz="3200" b="1">
                <a:latin typeface="Times New Roman" pitchFamily="18" charset="0"/>
                <a:ea typeface="Times New Roman" panose="02020603050405020304" pitchFamily="18" charset="0"/>
              </a:rPr>
              <a:t>Abdulqodir Bedil shuhrat qozonganlar. </a:t>
            </a:r>
            <a:r>
              <a:rPr lang="en-US" sz="3200" b="1" err="1">
                <a:latin typeface="Times New Roman" pitchFamily="18" charset="0"/>
                <a:ea typeface="Times New Roman" panose="02020603050405020304" pitchFamily="18" charset="0"/>
              </a:rPr>
              <a:t>O'zbek she'riyatida esa Alisher Navoiy va Zahiriddin Bobur ruboiylari juda mashhur bo'ldi. </a:t>
            </a:r>
            <a:r>
              <a:rPr lang="en-GB" sz="3200" b="1">
                <a:latin typeface="Times New Roman" pitchFamily="18" charset="0"/>
                <a:ea typeface="Times New Roman" panose="02020603050405020304" pitchFamily="18" charset="0"/>
              </a:rPr>
              <a:t> Yangi davr </a:t>
            </a:r>
            <a:r>
              <a:rPr lang="en-US" sz="3200" b="1" err="1">
                <a:latin typeface="Times New Roman" pitchFamily="18" charset="0"/>
                <a:ea typeface="Times New Roman" panose="02020603050405020304" pitchFamily="18" charset="0"/>
              </a:rPr>
              <a:t>o‘zbek adabiyotida ham ruboiy yozish an'anasi davom etdi. Masalan, </a:t>
            </a:r>
            <a:r>
              <a:rPr lang="en-US" sz="3200" b="1" err="1" smtClean="0">
                <a:latin typeface="Times New Roman" pitchFamily="18" charset="0"/>
                <a:ea typeface="Times New Roman" panose="02020603050405020304" pitchFamily="18" charset="0"/>
              </a:rPr>
              <a:t>M.Shayxzoda</a:t>
            </a:r>
            <a:r>
              <a:rPr lang="en-US" sz="3200" b="1">
                <a:latin typeface="Times New Roman" pitchFamily="18" charset="0"/>
                <a:ea typeface="Times New Roman" panose="02020603050405020304" pitchFamily="18" charset="0"/>
              </a:rPr>
              <a:t>, </a:t>
            </a:r>
            <a:r>
              <a:rPr lang="en-US" sz="3200" b="1" err="1" smtClean="0">
                <a:latin typeface="Times New Roman" pitchFamily="18" charset="0"/>
                <a:ea typeface="Times New Roman" panose="02020603050405020304" pitchFamily="18" charset="0"/>
              </a:rPr>
              <a:t>A.Oripov</a:t>
            </a:r>
            <a:r>
              <a:rPr lang="en-US" sz="3200" b="1">
                <a:latin typeface="Times New Roman" pitchFamily="18" charset="0"/>
                <a:ea typeface="Times New Roman" panose="02020603050405020304" pitchFamily="18" charset="0"/>
              </a:rPr>
              <a:t>, J.Kamollarning ajoyib ruboiylari  bor</a:t>
            </a:r>
            <a:r>
              <a:rPr lang="en-US" sz="3200" b="1" smtClean="0">
                <a:latin typeface="Times New Roman" pitchFamily="18" charset="0"/>
                <a:ea typeface="Times New Roman" panose="02020603050405020304" pitchFamily="18" charset="0"/>
              </a:rPr>
              <a:t>.</a:t>
            </a:r>
          </a:p>
          <a:p>
            <a:pPr algn="just"/>
            <a:endParaRPr lang="en-US" sz="3200" b="1" smtClean="0">
              <a:latin typeface="Times New Roman" pitchFamily="18" charset="0"/>
              <a:ea typeface="Times New Roman" panose="02020603050405020304" pitchFamily="18" charset="0"/>
            </a:endParaRPr>
          </a:p>
          <a:p>
            <a:endParaRPr lang="en-US" b="1">
              <a:latin typeface="Times New Roman" pitchFamily="18" charset="0"/>
            </a:endParaRPr>
          </a:p>
          <a:p>
            <a:endParaRPr lang="en-US" b="1" smtClean="0">
              <a:latin typeface="Times New Roman" pitchFamily="18" charset="0"/>
            </a:endParaRPr>
          </a:p>
          <a:p>
            <a:endParaRPr lang="en-US" b="1">
              <a:latin typeface="Times New Roman" pitchFamily="18" charset="0"/>
            </a:endParaRPr>
          </a:p>
          <a:p>
            <a:endParaRPr lang="en-US" b="1" smtClean="0">
              <a:latin typeface="Times New Roman" pitchFamily="18" charset="0"/>
            </a:endParaRPr>
          </a:p>
          <a:p>
            <a:endParaRPr lang="en-US" b="1">
              <a:latin typeface="Times New Roman" pitchFamily="18" charset="0"/>
            </a:endParaRPr>
          </a:p>
          <a:p>
            <a:endParaRPr lang="en-US" b="1" smtClean="0">
              <a:latin typeface="Times New Roman" pitchFamily="18" charset="0"/>
            </a:endParaRPr>
          </a:p>
          <a:p>
            <a:endParaRPr lang="en-US" b="1">
              <a:latin typeface="Times New Roman" pitchFamily="18" charset="0"/>
            </a:endParaRPr>
          </a:p>
          <a:p>
            <a:endParaRPr lang="en-US" b="1" smtClean="0">
              <a:latin typeface="Times New Roman" pitchFamily="18" charset="0"/>
            </a:endParaRPr>
          </a:p>
          <a:p>
            <a:endParaRPr lang="ru-RU" b="1"/>
          </a:p>
        </p:txBody>
      </p:sp>
    </p:spTree>
    <p:extLst>
      <p:ext uri="{BB962C8B-B14F-4D97-AF65-F5344CB8AC3E}">
        <p14:creationId xmlns:p14="http://schemas.microsoft.com/office/powerpoint/2010/main" val="226306833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z-Cyrl-UZ" b="1" smtClean="0">
                <a:latin typeface="Times New Roman" pitchFamily="18" charset="0"/>
                <a:cs typeface="Times New Roman" panose="02020603050405020304" pitchFamily="18" charset="0"/>
              </a:rPr>
              <a:t>TUYUQ</a:t>
            </a:r>
            <a:endParaRPr lang="ru-RU">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normAutofit/>
          </a:bodyPr>
          <a:lstStyle/>
          <a:p>
            <a:pPr marL="0" indent="0" algn="just">
              <a:buNone/>
            </a:pPr>
            <a:r>
              <a:rPr lang="uz-Cyrl-UZ" sz="3200" b="1" smtClean="0">
                <a:latin typeface="Times New Roman" pitchFamily="18" charset="0"/>
                <a:cs typeface="Times New Roman" panose="02020603050405020304" pitchFamily="18" charset="0"/>
              </a:rPr>
              <a:t>TUYUQ (turk. – tuymoq, his qilmoq) – to‘rt misradan iborat mustaqil she’r shakli. Asosan turkiy xalqlar she’riyatida qo‘llanilgan. Tuyuq ko‘p hollarda </a:t>
            </a:r>
            <a:r>
              <a:rPr lang="uz-Cyrl-UZ" sz="3200" b="1" i="1" smtClean="0">
                <a:latin typeface="Times New Roman" pitchFamily="18" charset="0"/>
                <a:cs typeface="Times New Roman" panose="02020603050405020304" pitchFamily="18" charset="0"/>
              </a:rPr>
              <a:t>ruboiy</a:t>
            </a:r>
            <a:r>
              <a:rPr lang="uz-Cyrl-UZ" sz="3200" b="1" smtClean="0">
                <a:latin typeface="Times New Roman" pitchFamily="18" charset="0"/>
                <a:cs typeface="Times New Roman" panose="02020603050405020304" pitchFamily="18" charset="0"/>
              </a:rPr>
              <a:t> singari qofiyalanadi, lekin ba’zan </a:t>
            </a:r>
            <a:r>
              <a:rPr lang="uz-Cyrl-UZ" sz="3200" b="1" i="1" smtClean="0">
                <a:latin typeface="Times New Roman" pitchFamily="18" charset="0"/>
                <a:cs typeface="Times New Roman" panose="02020603050405020304" pitchFamily="18" charset="0"/>
              </a:rPr>
              <a:t> b-a, </a:t>
            </a:r>
            <a:r>
              <a:rPr lang="en-US" sz="3200" b="1" i="1" smtClean="0">
                <a:latin typeface="Times New Roman" pitchFamily="18" charset="0"/>
                <a:cs typeface="Times New Roman" panose="02020603050405020304" pitchFamily="18" charset="0"/>
              </a:rPr>
              <a:t>d</a:t>
            </a:r>
            <a:r>
              <a:rPr lang="uz-Cyrl-UZ" sz="3200" b="1" i="1" smtClean="0">
                <a:latin typeface="Times New Roman" pitchFamily="18" charset="0"/>
                <a:cs typeface="Times New Roman" panose="02020603050405020304" pitchFamily="18" charset="0"/>
              </a:rPr>
              <a:t>-a </a:t>
            </a:r>
            <a:r>
              <a:rPr lang="uz-Cyrl-UZ" sz="3200" b="1" smtClean="0">
                <a:latin typeface="Times New Roman" pitchFamily="18" charset="0"/>
                <a:cs typeface="Times New Roman" panose="02020603050405020304" pitchFamily="18" charset="0"/>
              </a:rPr>
              <a:t>tarzida ham qofiyalanishi mumkin. Ruboiydan farqli o‘laroq tuyuqda qofiyaning o‘rnida asosan  </a:t>
            </a:r>
            <a:r>
              <a:rPr lang="uz-Cyrl-UZ" sz="3200" b="1" i="1" smtClean="0">
                <a:latin typeface="Times New Roman" pitchFamily="18" charset="0"/>
                <a:cs typeface="Times New Roman" panose="02020603050405020304" pitchFamily="18" charset="0"/>
              </a:rPr>
              <a:t>tajnis</a:t>
            </a:r>
            <a:r>
              <a:rPr lang="uz-Cyrl-UZ" sz="3200" b="1" smtClean="0">
                <a:latin typeface="Times New Roman" pitchFamily="18" charset="0"/>
                <a:cs typeface="Times New Roman" panose="02020603050405020304" pitchFamily="18" charset="0"/>
              </a:rPr>
              <a:t> (shakldosh so‘zlar) qo‘llaniladi. </a:t>
            </a:r>
            <a:endParaRPr lang="ru-RU" sz="3200" b="1">
              <a:latin typeface="Times New Roman" pitchFamily="18" charset="0"/>
              <a:cs typeface="Times New Roman" panose="02020603050405020304" pitchFamily="18" charset="0"/>
            </a:endParaRPr>
          </a:p>
        </p:txBody>
      </p:sp>
    </p:spTree>
  </p:cSld>
  <p:clrMapOvr>
    <a:masterClrMapping/>
  </p:clrMapOvr>
  <p:transition>
    <p:plus/>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err="1" smtClean="0">
                <a:latin typeface="Times New Roman" pitchFamily="18" charset="0"/>
                <a:cs typeface="Times New Roman" panose="02020603050405020304" pitchFamily="18" charset="0"/>
              </a:rPr>
              <a:t>Tuyuqning  vazni</a:t>
            </a:r>
            <a:endParaRPr lang="ru-RU" b="1">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lstStyle/>
          <a:p>
            <a:pPr marL="0" indent="0" algn="just">
              <a:buNone/>
            </a:pPr>
            <a:r>
              <a:rPr lang="uz-Cyrl-UZ" sz="4000" b="1" smtClean="0"/>
              <a:t>Tuyuq o‘ziga xos maxsus vaznda – </a:t>
            </a:r>
            <a:r>
              <a:rPr lang="en-US" sz="4000" b="1" smtClean="0">
                <a:solidFill>
                  <a:schemeClr val="accent2"/>
                </a:solidFill>
              </a:rPr>
              <a:t>R</a:t>
            </a:r>
            <a:r>
              <a:rPr lang="uz-Cyrl-UZ" sz="4000" b="1" smtClean="0">
                <a:solidFill>
                  <a:schemeClr val="accent2"/>
                </a:solidFill>
              </a:rPr>
              <a:t>amali musaddasi mahzuf</a:t>
            </a:r>
            <a:r>
              <a:rPr lang="uz-Cyrl-UZ" sz="4000" b="1" smtClean="0"/>
              <a:t> yoki </a:t>
            </a:r>
            <a:r>
              <a:rPr lang="uz-Cyrl-UZ" sz="4000" b="1" smtClean="0">
                <a:solidFill>
                  <a:schemeClr val="accent2"/>
                </a:solidFill>
              </a:rPr>
              <a:t>maqsur</a:t>
            </a:r>
            <a:r>
              <a:rPr lang="uz-Cyrl-UZ" sz="4000" b="1" smtClean="0"/>
              <a:t> (ruknlari va taqti</a:t>
            </a:r>
            <a:r>
              <a:rPr lang="en-US" sz="4000" b="1" smtClean="0"/>
              <a:t>y</a:t>
            </a:r>
            <a:r>
              <a:rPr lang="uz-Cyrl-UZ" sz="4000" b="1" smtClean="0"/>
              <a:t>i: </a:t>
            </a:r>
            <a:r>
              <a:rPr lang="uz-Cyrl-UZ" sz="4000" b="1" i="1" smtClean="0"/>
              <a:t>foilotun foilotun foilun </a:t>
            </a:r>
            <a:r>
              <a:rPr lang="uz-Cyrl-UZ" sz="4000" b="1" smtClean="0"/>
              <a:t>yoki</a:t>
            </a:r>
            <a:r>
              <a:rPr lang="uz-Cyrl-UZ" sz="4000" b="1" i="1" smtClean="0"/>
              <a:t> foilon,  – V– –/ – V –  – / – V –  </a:t>
            </a:r>
            <a:r>
              <a:rPr lang="uz-Cyrl-UZ" sz="4000" b="1" smtClean="0"/>
              <a:t>yoki </a:t>
            </a:r>
            <a:r>
              <a:rPr lang="uz-Cyrl-UZ" sz="4000" b="1" i="1" smtClean="0"/>
              <a:t>  – V ~</a:t>
            </a:r>
            <a:r>
              <a:rPr lang="uz-Cyrl-UZ" sz="4000" b="1" smtClean="0"/>
              <a:t>) vaznida yoziladi. </a:t>
            </a:r>
            <a:endParaRPr lang="ru-RU" sz="4000" b="1" smtClean="0"/>
          </a:p>
          <a:p>
            <a:endParaRPr lang="ru-RU"/>
          </a:p>
        </p:txBody>
      </p:sp>
    </p:spTree>
  </p:cSld>
  <p:clrMapOvr>
    <a:masterClrMapping/>
  </p:clrMapOvr>
  <p:transition>
    <p:whee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lgn="just">
              <a:buNone/>
            </a:pPr>
            <a:r>
              <a:rPr lang="en-US" smtClean="0"/>
              <a:t>	</a:t>
            </a:r>
            <a:r>
              <a:rPr lang="uz-Cyrl-UZ" sz="4000" b="1" smtClean="0">
                <a:latin typeface="Times New Roman" pitchFamily="18" charset="0"/>
                <a:cs typeface="Times New Roman" panose="02020603050405020304" pitchFamily="18" charset="0"/>
              </a:rPr>
              <a:t>Adabiyotshunoslikda</a:t>
            </a:r>
            <a:r>
              <a:rPr lang="en-US" sz="4000" b="1" smtClean="0">
                <a:latin typeface="Times New Roman" pitchFamily="18" charset="0"/>
                <a:cs typeface="Times New Roman" panose="02020603050405020304" pitchFamily="18" charset="0"/>
              </a:rPr>
              <a:t>, xususan, Boburning “Aruz risolasi”da</a:t>
            </a:r>
            <a:r>
              <a:rPr lang="uz-Cyrl-UZ" sz="4000" b="1" smtClean="0">
                <a:latin typeface="Times New Roman" pitchFamily="18" charset="0"/>
                <a:cs typeface="Times New Roman" panose="02020603050405020304" pitchFamily="18" charset="0"/>
              </a:rPr>
              <a:t> </a:t>
            </a:r>
            <a:r>
              <a:rPr lang="uz-Cyrl-UZ" sz="4000" b="1">
                <a:latin typeface="Times New Roman" pitchFamily="18" charset="0"/>
                <a:cs typeface="Times New Roman" panose="02020603050405020304" pitchFamily="18" charset="0"/>
              </a:rPr>
              <a:t>tuyuqning </a:t>
            </a:r>
            <a:r>
              <a:rPr lang="en-US" sz="4000" b="1" err="1" smtClean="0">
                <a:latin typeface="Times New Roman" pitchFamily="18" charset="0"/>
                <a:cs typeface="Times New Roman" panose="02020603050405020304" pitchFamily="18" charset="0"/>
              </a:rPr>
              <a:t>bir nechta </a:t>
            </a:r>
            <a:r>
              <a:rPr lang="uz-Cyrl-UZ" sz="4000" b="1" smtClean="0">
                <a:latin typeface="Times New Roman" pitchFamily="18" charset="0"/>
                <a:cs typeface="Times New Roman" panose="02020603050405020304" pitchFamily="18" charset="0"/>
              </a:rPr>
              <a:t>turi </a:t>
            </a:r>
            <a:r>
              <a:rPr lang="en-US" sz="4000" b="1" err="1" smtClean="0">
                <a:latin typeface="Times New Roman" pitchFamily="18" charset="0"/>
                <a:cs typeface="Times New Roman" panose="02020603050405020304" pitchFamily="18" charset="0"/>
              </a:rPr>
              <a:t>haqida ma’lumot keltiriladi. </a:t>
            </a:r>
            <a:endParaRPr lang="ru-RU" sz="40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270640912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2160240"/>
          </a:xfrm>
        </p:spPr>
        <p:txBody>
          <a:bodyPr>
            <a:normAutofit fontScale="90000"/>
          </a:bodyPr>
          <a:lstStyle/>
          <a:p>
            <a:pPr lvl="0"/>
            <a:r>
              <a:rPr lang="en-US" b="1" i="1" smtClean="0"/>
              <a:t/>
            </a:r>
            <a:br>
              <a:rPr lang="en-US" b="1" i="1" smtClean="0"/>
            </a:br>
            <a:r>
              <a:rPr lang="en-US" b="1" i="1"/>
              <a:t/>
            </a:r>
            <a:br>
              <a:rPr lang="en-US" b="1" i="1"/>
            </a:br>
            <a:r>
              <a:rPr lang="en-US" b="1" i="1" smtClean="0"/>
              <a:t/>
            </a:r>
            <a:br>
              <a:rPr lang="en-US" b="1" i="1" smtClean="0"/>
            </a:br>
            <a:r>
              <a:rPr lang="en-US" b="1" i="1"/>
              <a:t/>
            </a:r>
            <a:br>
              <a:rPr lang="en-US" b="1" i="1"/>
            </a:br>
            <a:r>
              <a:rPr lang="en-US" b="1" i="1" smtClean="0"/>
              <a:t/>
            </a:r>
            <a:br>
              <a:rPr lang="en-US" b="1" i="1" smtClean="0"/>
            </a:br>
            <a:r>
              <a:rPr lang="en-US" b="1" i="1" smtClean="0"/>
              <a:t/>
            </a:r>
            <a:br>
              <a:rPr lang="en-US" b="1" i="1" smtClean="0"/>
            </a:br>
            <a:r>
              <a:rPr lang="en-US" b="1" i="1"/>
              <a:t/>
            </a:r>
            <a:br>
              <a:rPr lang="en-US" b="1" i="1"/>
            </a:br>
            <a:r>
              <a:rPr lang="en-US" b="1" i="1" smtClean="0"/>
              <a:t/>
            </a:r>
            <a:br>
              <a:rPr lang="en-US" b="1" i="1" smtClean="0"/>
            </a:br>
            <a:r>
              <a:rPr lang="en-US" b="1" i="1"/>
              <a:t/>
            </a:r>
            <a:br>
              <a:rPr lang="en-US" b="1" i="1"/>
            </a:br>
            <a:r>
              <a:rPr lang="en-US" b="1" i="1" smtClean="0"/>
              <a:t>  </a:t>
            </a:r>
            <a:br>
              <a:rPr lang="en-US" b="1" i="1" smtClean="0"/>
            </a:br>
            <a:r>
              <a:rPr lang="en-US" b="1" i="1"/>
              <a:t/>
            </a:r>
            <a:br>
              <a:rPr lang="en-US" b="1" i="1"/>
            </a:br>
            <a:r>
              <a:rPr lang="en-US" b="1" i="1" smtClean="0"/>
              <a:t/>
            </a:r>
            <a:br>
              <a:rPr lang="en-US" b="1" i="1" smtClean="0"/>
            </a:br>
            <a:r>
              <a:rPr lang="en-US" b="1" i="1"/>
              <a:t/>
            </a:r>
            <a:br>
              <a:rPr lang="en-US" b="1" i="1"/>
            </a:br>
            <a:r>
              <a:rPr lang="en-US" b="1" i="1" smtClean="0"/>
              <a:t/>
            </a:r>
            <a:br>
              <a:rPr lang="en-US" b="1" i="1" smtClean="0"/>
            </a:br>
            <a:r>
              <a:rPr lang="en-US" b="1" i="1"/>
              <a:t> </a:t>
            </a:r>
            <a:r>
              <a:rPr lang="en-US" b="1" i="1" smtClean="0"/>
              <a:t>                                                             </a:t>
            </a:r>
            <a:br>
              <a:rPr lang="en-US" b="1" i="1" smtClean="0"/>
            </a:br>
            <a:r>
              <a:rPr lang="en-US" b="1" i="1"/>
              <a:t/>
            </a:r>
            <a:br>
              <a:rPr lang="en-US" b="1" i="1"/>
            </a:br>
            <a:r>
              <a:rPr lang="en-US" b="1" i="1" smtClean="0"/>
              <a:t/>
            </a:r>
            <a:br>
              <a:rPr lang="en-US" b="1" i="1" smtClean="0"/>
            </a:br>
            <a:r>
              <a:rPr lang="en-US" b="1" i="1" smtClean="0">
                <a:latin typeface="Times New Roman" pitchFamily="18" charset="0"/>
                <a:cs typeface="Times New Roman" panose="02020603050405020304" pitchFamily="18" charset="0"/>
              </a:rPr>
              <a:t>1) </a:t>
            </a:r>
            <a:r>
              <a:rPr lang="uz-Cyrl-UZ" b="1" i="1" smtClean="0">
                <a:latin typeface="Times New Roman" pitchFamily="18" charset="0"/>
                <a:cs typeface="Times New Roman" panose="02020603050405020304" pitchFamily="18" charset="0"/>
              </a:rPr>
              <a:t>uch </a:t>
            </a:r>
            <a:r>
              <a:rPr lang="uz-Cyrl-UZ" b="1" i="1">
                <a:latin typeface="Times New Roman" pitchFamily="18" charset="0"/>
                <a:cs typeface="Times New Roman" panose="02020603050405020304" pitchFamily="18" charset="0"/>
              </a:rPr>
              <a:t>misrasi tajnisli qofiyalangan </a:t>
            </a:r>
            <a:r>
              <a:rPr lang="en-US" b="1" i="1" err="1" smtClean="0">
                <a:latin typeface="Times New Roman" pitchFamily="18" charset="0"/>
                <a:cs typeface="Times New Roman" panose="02020603050405020304" pitchFamily="18" charset="0"/>
              </a:rPr>
              <a:t>tuyuq</a:t>
            </a:r>
            <a:r>
              <a:rPr lang="ru-RU">
                <a:latin typeface="Times New Roman" pitchFamily="18" charset="0"/>
                <a:cs typeface="Times New Roman" panose="02020603050405020304" pitchFamily="18" charset="0"/>
              </a:rPr>
              <a:t/>
            </a:r>
            <a:br>
              <a:rPr lang="ru-RU">
                <a:latin typeface="Times New Roman" pitchFamily="18" charset="0"/>
                <a:cs typeface="Times New Roman" panose="02020603050405020304" pitchFamily="18" charset="0"/>
              </a:rPr>
            </a:br>
            <a:endParaRPr lang="ru-RU">
              <a:latin typeface="Times New Roman" pitchFamily="18" charset="0"/>
              <a:cs typeface="Times New Roman" panose="02020603050405020304" pitchFamily="18" charset="0"/>
            </a:endParaRPr>
          </a:p>
        </p:txBody>
      </p:sp>
      <p:sp>
        <p:nvSpPr>
          <p:cNvPr id="3" name="Объект 2"/>
          <p:cNvSpPr>
            <a:spLocks noGrp="1"/>
          </p:cNvSpPr>
          <p:nvPr>
            <p:ph idx="1"/>
          </p:nvPr>
        </p:nvSpPr>
        <p:spPr>
          <a:xfrm>
            <a:off x="457200" y="1772816"/>
            <a:ext cx="8229600" cy="4551784"/>
          </a:xfrm>
        </p:spPr>
        <p:txBody>
          <a:bodyPr/>
          <a:lstStyle/>
          <a:p>
            <a:pPr marL="365760" lvl="1" indent="0">
              <a:buNone/>
            </a:pPr>
            <a:endParaRPr lang="en-US" sz="3200" b="1" smtClean="0">
              <a:latin typeface="Times New Roman" pitchFamily="18" charset="0"/>
              <a:cs typeface="Times New Roman" panose="02020603050405020304" pitchFamily="18" charset="0"/>
            </a:endParaRPr>
          </a:p>
          <a:p>
            <a:pPr marL="365760" lvl="1" indent="0">
              <a:buNone/>
            </a:pPr>
            <a:r>
              <a:rPr lang="en-US" sz="3200" b="1" err="1" smtClean="0">
                <a:latin typeface="Times New Roman" pitchFamily="18" charset="0"/>
                <a:cs typeface="Times New Roman" panose="02020603050405020304" pitchFamily="18" charset="0"/>
              </a:rPr>
              <a:t>Ko'ngluma </a:t>
            </a:r>
            <a:r>
              <a:rPr lang="en-US" sz="3200" b="1" err="1">
                <a:latin typeface="Times New Roman" pitchFamily="18" charset="0"/>
                <a:cs typeface="Times New Roman" panose="02020603050405020304" pitchFamily="18" charset="0"/>
              </a:rPr>
              <a:t>har yonki boqsam, </a:t>
            </a:r>
            <a:r>
              <a:rPr lang="en-US" sz="3200" b="1" err="1">
                <a:solidFill>
                  <a:srgbClr val="FF0000"/>
                </a:solidFill>
                <a:latin typeface="Times New Roman" pitchFamily="18" charset="0"/>
                <a:cs typeface="Times New Roman" panose="02020603050405020304" pitchFamily="18" charset="0"/>
              </a:rPr>
              <a:t>dog'i</a:t>
            </a:r>
            <a:r>
              <a:rPr lang="en-US" sz="3200" b="1">
                <a:latin typeface="Times New Roman" pitchFamily="18" charset="0"/>
                <a:cs typeface="Times New Roman" panose="02020603050405020304" pitchFamily="18" charset="0"/>
              </a:rPr>
              <a:t> bor, </a:t>
            </a:r>
            <a:endParaRPr lang="ru-RU" sz="3200" b="1">
              <a:latin typeface="Times New Roman" pitchFamily="18" charset="0"/>
              <a:cs typeface="Times New Roman" panose="02020603050405020304" pitchFamily="18" charset="0"/>
            </a:endParaRPr>
          </a:p>
          <a:p>
            <a:pPr marL="365760" lvl="1" indent="0">
              <a:buNone/>
            </a:pPr>
            <a:r>
              <a:rPr lang="en-US" sz="3200" b="1" err="1">
                <a:latin typeface="Times New Roman" pitchFamily="18" charset="0"/>
                <a:cs typeface="Times New Roman" panose="02020603050405020304" pitchFamily="18" charset="0"/>
              </a:rPr>
              <a:t>Har necha dardimni desam, </a:t>
            </a:r>
            <a:r>
              <a:rPr lang="en-US" sz="3200" b="1" err="1">
                <a:solidFill>
                  <a:srgbClr val="FF0000"/>
                </a:solidFill>
                <a:latin typeface="Times New Roman" pitchFamily="18" charset="0"/>
                <a:cs typeface="Times New Roman" panose="02020603050405020304" pitchFamily="18" charset="0"/>
              </a:rPr>
              <a:t>dog'i</a:t>
            </a:r>
            <a:r>
              <a:rPr lang="en-US" sz="3200" b="1">
                <a:latin typeface="Times New Roman" pitchFamily="18" charset="0"/>
                <a:cs typeface="Times New Roman" panose="02020603050405020304" pitchFamily="18" charset="0"/>
              </a:rPr>
              <a:t> bor. </a:t>
            </a:r>
            <a:endParaRPr lang="ru-RU" sz="3200" b="1">
              <a:latin typeface="Times New Roman" pitchFamily="18" charset="0"/>
              <a:cs typeface="Times New Roman" panose="02020603050405020304" pitchFamily="18" charset="0"/>
            </a:endParaRPr>
          </a:p>
          <a:p>
            <a:pPr marL="365760" lvl="1" indent="0">
              <a:buNone/>
            </a:pPr>
            <a:r>
              <a:rPr lang="en-US" sz="3200" b="1" err="1">
                <a:latin typeface="Times New Roman" pitchFamily="18" charset="0"/>
                <a:cs typeface="Times New Roman" panose="02020603050405020304" pitchFamily="18" charset="0"/>
              </a:rPr>
              <a:t>Qilcha tanga bori ishqing yor edi, </a:t>
            </a:r>
            <a:endParaRPr lang="ru-RU" sz="3200" b="1">
              <a:latin typeface="Times New Roman" pitchFamily="18" charset="0"/>
              <a:cs typeface="Times New Roman" panose="02020603050405020304" pitchFamily="18" charset="0"/>
            </a:endParaRPr>
          </a:p>
          <a:p>
            <a:pPr marL="365760" lvl="1" indent="0">
              <a:buNone/>
            </a:pPr>
            <a:r>
              <a:rPr lang="en-US" sz="3200" b="1" err="1">
                <a:latin typeface="Times New Roman" pitchFamily="18" charset="0"/>
                <a:cs typeface="Times New Roman" panose="02020603050405020304" pitchFamily="18" charset="0"/>
              </a:rPr>
              <a:t>Bir sori bo’ldi firoqing </a:t>
            </a:r>
            <a:r>
              <a:rPr lang="en-US" sz="3200" b="1" err="1">
                <a:solidFill>
                  <a:srgbClr val="FF0000"/>
                </a:solidFill>
                <a:latin typeface="Times New Roman" pitchFamily="18" charset="0"/>
                <a:cs typeface="Times New Roman" panose="02020603050405020304" pitchFamily="18" charset="0"/>
              </a:rPr>
              <a:t>dog'i</a:t>
            </a:r>
            <a:r>
              <a:rPr lang="en-US" sz="3200" b="1">
                <a:latin typeface="Times New Roman" pitchFamily="18" charset="0"/>
                <a:cs typeface="Times New Roman" panose="02020603050405020304" pitchFamily="18" charset="0"/>
              </a:rPr>
              <a:t> bor.</a:t>
            </a:r>
            <a:endParaRPr lang="ru-RU" sz="3200" b="1">
              <a:latin typeface="Times New Roman" pitchFamily="18" charset="0"/>
              <a:cs typeface="Times New Roman" panose="02020603050405020304" pitchFamily="18" charset="0"/>
            </a:endParaRPr>
          </a:p>
          <a:p>
            <a:pPr marL="0" indent="0">
              <a:buNone/>
            </a:pPr>
            <a:r>
              <a:rPr lang="en-US" smtClean="0"/>
              <a:t>	</a:t>
            </a:r>
          </a:p>
          <a:p>
            <a:pPr marL="0" indent="0">
              <a:buNone/>
            </a:pPr>
            <a:r>
              <a:rPr lang="en-US" b="1" smtClean="0"/>
              <a:t>	</a:t>
            </a:r>
            <a:r>
              <a:rPr lang="en-US" sz="3200" b="1" err="1" smtClean="0">
                <a:latin typeface="Times New Roman" pitchFamily="18" charset="0"/>
                <a:cs typeface="Times New Roman" panose="02020603050405020304" pitchFamily="18" charset="0"/>
              </a:rPr>
              <a:t>Ushbu </a:t>
            </a:r>
            <a:r>
              <a:rPr lang="en-US" sz="3200" b="1" err="1">
                <a:latin typeface="Times New Roman" pitchFamily="18" charset="0"/>
                <a:cs typeface="Times New Roman" panose="02020603050405020304" pitchFamily="18" charset="0"/>
              </a:rPr>
              <a:t>tuyuqda „dog'i" tajnis so'zi </a:t>
            </a:r>
            <a:r>
              <a:rPr lang="en-US" sz="3200" b="1" err="1">
                <a:solidFill>
                  <a:schemeClr val="accent2"/>
                </a:solidFill>
                <a:latin typeface="Times New Roman" pitchFamily="18" charset="0"/>
                <a:cs typeface="Times New Roman" panose="02020603050405020304" pitchFamily="18" charset="0"/>
              </a:rPr>
              <a:t>yara</a:t>
            </a:r>
            <a:r>
              <a:rPr lang="en-US" sz="3200" b="1">
                <a:latin typeface="Times New Roman" pitchFamily="18" charset="0"/>
                <a:cs typeface="Times New Roman" panose="02020603050405020304" pitchFamily="18" charset="0"/>
              </a:rPr>
              <a:t>, </a:t>
            </a:r>
            <a:r>
              <a:rPr lang="en-US" sz="3200" b="1" err="1">
                <a:solidFill>
                  <a:schemeClr val="accent4"/>
                </a:solidFill>
                <a:latin typeface="Times New Roman" pitchFamily="18" charset="0"/>
                <a:cs typeface="Times New Roman" panose="02020603050405020304" pitchFamily="18" charset="0"/>
              </a:rPr>
              <a:t>tag'in</a:t>
            </a:r>
            <a:r>
              <a:rPr lang="en-US" sz="3200" b="1">
                <a:latin typeface="Times New Roman" pitchFamily="18" charset="0"/>
                <a:cs typeface="Times New Roman" panose="02020603050405020304" pitchFamily="18" charset="0"/>
              </a:rPr>
              <a:t>, </a:t>
            </a:r>
            <a:r>
              <a:rPr lang="en-US" sz="3200" b="1">
                <a:solidFill>
                  <a:srgbClr val="C00000"/>
                </a:solidFill>
                <a:latin typeface="Times New Roman" pitchFamily="18" charset="0"/>
                <a:cs typeface="Times New Roman" panose="02020603050405020304" pitchFamily="18" charset="0"/>
              </a:rPr>
              <a:t>tog</a:t>
            </a:r>
            <a:r>
              <a:rPr lang="en-US" sz="3200" b="1">
                <a:latin typeface="Times New Roman" pitchFamily="18" charset="0"/>
                <a:cs typeface="Times New Roman" panose="02020603050405020304" pitchFamily="18" charset="0"/>
              </a:rPr>
              <a:t>' singari uch ma'noda kelyapti.</a:t>
            </a:r>
            <a:endParaRPr lang="ru-RU" sz="3200" b="1">
              <a:latin typeface="Times New Roman" pitchFamily="18" charset="0"/>
              <a:cs typeface="Times New Roman" panose="02020603050405020304" pitchFamily="18" charset="0"/>
            </a:endParaRPr>
          </a:p>
          <a:p>
            <a:pPr marL="0" indent="0">
              <a:buNone/>
            </a:pPr>
            <a:endParaRPr lang="ru-RU"/>
          </a:p>
        </p:txBody>
      </p:sp>
    </p:spTree>
    <p:extLst>
      <p:ext uri="{BB962C8B-B14F-4D97-AF65-F5344CB8AC3E}">
        <p14:creationId xmlns:p14="http://schemas.microsoft.com/office/powerpoint/2010/main" val="292860026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a:t> </a:t>
            </a:r>
            <a:r>
              <a:rPr lang="en-US" b="1" i="1" smtClean="0">
                <a:latin typeface="Times New Roman" pitchFamily="18" charset="0"/>
                <a:cs typeface="Times New Roman" panose="02020603050405020304" pitchFamily="18" charset="0"/>
              </a:rPr>
              <a:t>2) </a:t>
            </a:r>
            <a:r>
              <a:rPr lang="uz-Cyrl-UZ" b="1" i="1" smtClean="0">
                <a:latin typeface="Times New Roman" pitchFamily="18" charset="0"/>
                <a:cs typeface="Times New Roman" panose="02020603050405020304" pitchFamily="18" charset="0"/>
              </a:rPr>
              <a:t>to‘rt </a:t>
            </a:r>
            <a:r>
              <a:rPr lang="uz-Cyrl-UZ" b="1" i="1">
                <a:latin typeface="Times New Roman" pitchFamily="18" charset="0"/>
                <a:cs typeface="Times New Roman" panose="02020603050405020304" pitchFamily="18" charset="0"/>
              </a:rPr>
              <a:t>misrasi tajnisli qofiyalangan</a:t>
            </a:r>
            <a:r>
              <a:rPr lang="en-US" b="1" i="1">
                <a:latin typeface="Times New Roman" pitchFamily="18" charset="0"/>
                <a:cs typeface="Times New Roman" panose="02020603050405020304" pitchFamily="18" charset="0"/>
              </a:rPr>
              <a:t> </a:t>
            </a:r>
            <a:r>
              <a:rPr lang="en-US" b="1" i="1" err="1" smtClean="0">
                <a:latin typeface="Times New Roman" pitchFamily="18" charset="0"/>
                <a:cs typeface="Times New Roman" panose="02020603050405020304" pitchFamily="18" charset="0"/>
              </a:rPr>
              <a:t>tuyuq</a:t>
            </a:r>
            <a:endParaRPr lang="ru-RU">
              <a:latin typeface="Times New Roman" pitchFamily="18" charset="0"/>
              <a:cs typeface="Times New Roman" panose="02020603050405020304" pitchFamily="18" charset="0"/>
            </a:endParaRPr>
          </a:p>
        </p:txBody>
      </p:sp>
      <p:sp>
        <p:nvSpPr>
          <p:cNvPr id="3" name="Объект 2"/>
          <p:cNvSpPr>
            <a:spLocks noGrp="1"/>
          </p:cNvSpPr>
          <p:nvPr>
            <p:ph idx="1"/>
          </p:nvPr>
        </p:nvSpPr>
        <p:spPr/>
        <p:txBody>
          <a:bodyPr>
            <a:normAutofit fontScale="92500" lnSpcReduction="10000"/>
          </a:bodyPr>
          <a:lstStyle/>
          <a:p>
            <a:pPr marL="0" indent="0">
              <a:buNone/>
            </a:pPr>
            <a:endParaRPr lang="en-US" sz="3200" b="1" smtClean="0">
              <a:latin typeface="Times New Roman" pitchFamily="18" charset="0"/>
              <a:cs typeface="Times New Roman" panose="02020603050405020304" pitchFamily="18" charset="0"/>
            </a:endParaRPr>
          </a:p>
          <a:p>
            <a:pPr marL="0" indent="0">
              <a:buNone/>
            </a:pPr>
            <a:r>
              <a:rPr lang="en-US" sz="3200" b="1" err="1" smtClean="0">
                <a:latin typeface="Times New Roman" pitchFamily="18" charset="0"/>
                <a:cs typeface="Times New Roman" panose="02020603050405020304" pitchFamily="18" charset="0"/>
              </a:rPr>
              <a:t>Vasldin </a:t>
            </a:r>
            <a:r>
              <a:rPr lang="en-US" sz="3200" b="1" err="1">
                <a:latin typeface="Times New Roman" pitchFamily="18" charset="0"/>
                <a:cs typeface="Times New Roman" panose="02020603050405020304" pitchFamily="18" charset="0"/>
              </a:rPr>
              <a:t>so’z derg’a yo’q </a:t>
            </a:r>
            <a:r>
              <a:rPr lang="en-US" sz="3200" b="1" err="1">
                <a:solidFill>
                  <a:srgbClr val="FF0000"/>
                </a:solidFill>
                <a:latin typeface="Times New Roman" pitchFamily="18" charset="0"/>
                <a:cs typeface="Times New Roman" panose="02020603050405020304" pitchFamily="18" charset="0"/>
              </a:rPr>
              <a:t>yoro</a:t>
            </a:r>
            <a:r>
              <a:rPr lang="en-US" sz="3200" b="1">
                <a:latin typeface="Times New Roman" pitchFamily="18" charset="0"/>
                <a:cs typeface="Times New Roman" panose="02020603050405020304" pitchFamily="18" charset="0"/>
              </a:rPr>
              <a:t> manga </a:t>
            </a:r>
            <a:endParaRPr lang="ru-RU" sz="3200" b="1">
              <a:latin typeface="Times New Roman" pitchFamily="18" charset="0"/>
              <a:cs typeface="Times New Roman" panose="02020603050405020304" pitchFamily="18" charset="0"/>
            </a:endParaRPr>
          </a:p>
          <a:p>
            <a:pPr marL="0" indent="0">
              <a:buNone/>
            </a:pPr>
            <a:r>
              <a:rPr lang="en-US" sz="3200" b="1" err="1">
                <a:latin typeface="Times New Roman" pitchFamily="18" charset="0"/>
                <a:cs typeface="Times New Roman" panose="02020603050405020304" pitchFamily="18" charset="0"/>
              </a:rPr>
              <a:t>Hajr aro rahm aylag’il, </a:t>
            </a:r>
            <a:r>
              <a:rPr lang="en-US" sz="3200" b="1" err="1">
                <a:solidFill>
                  <a:srgbClr val="FF0000"/>
                </a:solidFill>
                <a:latin typeface="Times New Roman" pitchFamily="18" charset="0"/>
                <a:cs typeface="Times New Roman" panose="02020603050405020304" pitchFamily="18" charset="0"/>
              </a:rPr>
              <a:t>yoro</a:t>
            </a:r>
            <a:r>
              <a:rPr lang="en-US" sz="3200" b="1">
                <a:latin typeface="Times New Roman" pitchFamily="18" charset="0"/>
                <a:cs typeface="Times New Roman" panose="02020603050405020304" pitchFamily="18" charset="0"/>
              </a:rPr>
              <a:t>, manga. </a:t>
            </a:r>
            <a:endParaRPr lang="ru-RU" sz="3200" b="1">
              <a:latin typeface="Times New Roman" pitchFamily="18" charset="0"/>
              <a:cs typeface="Times New Roman" panose="02020603050405020304" pitchFamily="18" charset="0"/>
            </a:endParaRPr>
          </a:p>
          <a:p>
            <a:pPr marL="0" indent="0">
              <a:buNone/>
            </a:pPr>
            <a:r>
              <a:rPr lang="en-US" sz="3200" b="1" err="1">
                <a:latin typeface="Times New Roman" pitchFamily="18" charset="0"/>
                <a:cs typeface="Times New Roman" panose="02020603050405020304" pitchFamily="18" charset="0"/>
              </a:rPr>
              <a:t>O’qung etti ko’p yamon </a:t>
            </a:r>
            <a:r>
              <a:rPr lang="en-US" sz="3200" b="1" err="1">
                <a:solidFill>
                  <a:srgbClr val="FF0000"/>
                </a:solidFill>
                <a:latin typeface="Times New Roman" pitchFamily="18" charset="0"/>
                <a:cs typeface="Times New Roman" panose="02020603050405020304" pitchFamily="18" charset="0"/>
              </a:rPr>
              <a:t>yoro</a:t>
            </a:r>
            <a:r>
              <a:rPr lang="en-US" sz="3200" b="1">
                <a:latin typeface="Times New Roman" pitchFamily="18" charset="0"/>
                <a:cs typeface="Times New Roman" panose="02020603050405020304" pitchFamily="18" charset="0"/>
              </a:rPr>
              <a:t> manga </a:t>
            </a:r>
            <a:endParaRPr lang="ru-RU" sz="3200" b="1">
              <a:latin typeface="Times New Roman" pitchFamily="18" charset="0"/>
              <a:cs typeface="Times New Roman" panose="02020603050405020304" pitchFamily="18" charset="0"/>
            </a:endParaRPr>
          </a:p>
          <a:p>
            <a:pPr marL="0" indent="0">
              <a:buNone/>
            </a:pPr>
            <a:r>
              <a:rPr lang="en-US" sz="3200" b="1" err="1">
                <a:latin typeface="Times New Roman" pitchFamily="18" charset="0"/>
                <a:cs typeface="Times New Roman" panose="02020603050405020304" pitchFamily="18" charset="0"/>
              </a:rPr>
              <a:t>Marhami lutfmg bila </a:t>
            </a:r>
            <a:r>
              <a:rPr lang="en-US" sz="3200" b="1" err="1">
                <a:solidFill>
                  <a:srgbClr val="FF0000"/>
                </a:solidFill>
                <a:latin typeface="Times New Roman" pitchFamily="18" charset="0"/>
                <a:cs typeface="Times New Roman" panose="02020603050405020304" pitchFamily="18" charset="0"/>
              </a:rPr>
              <a:t>yoro</a:t>
            </a:r>
            <a:r>
              <a:rPr lang="en-US" sz="3200" b="1">
                <a:latin typeface="Times New Roman" pitchFamily="18" charset="0"/>
                <a:cs typeface="Times New Roman" panose="02020603050405020304" pitchFamily="18" charset="0"/>
              </a:rPr>
              <a:t> manga.</a:t>
            </a:r>
            <a:endParaRPr lang="ru-RU" sz="3200" b="1">
              <a:latin typeface="Times New Roman" pitchFamily="18" charset="0"/>
              <a:cs typeface="Times New Roman" panose="02020603050405020304" pitchFamily="18" charset="0"/>
            </a:endParaRPr>
          </a:p>
          <a:p>
            <a:pPr marL="0" indent="0">
              <a:buNone/>
            </a:pPr>
            <a:endParaRPr lang="en-US" sz="3200" smtClean="0">
              <a:latin typeface="Times New Roman" pitchFamily="18" charset="0"/>
              <a:cs typeface="Times New Roman" panose="02020603050405020304" pitchFamily="18" charset="0"/>
            </a:endParaRPr>
          </a:p>
          <a:p>
            <a:pPr marL="0" indent="0" algn="just">
              <a:buNone/>
            </a:pPr>
            <a:r>
              <a:rPr lang="en-US" sz="3200" smtClean="0">
                <a:latin typeface="Times New Roman" pitchFamily="18" charset="0"/>
                <a:cs typeface="Times New Roman" panose="02020603050405020304" pitchFamily="18" charset="0"/>
              </a:rPr>
              <a:t>   «</a:t>
            </a:r>
            <a:r>
              <a:rPr lang="en-US" sz="3200">
                <a:latin typeface="Times New Roman" pitchFamily="18" charset="0"/>
                <a:cs typeface="Times New Roman" panose="02020603050405020304" pitchFamily="18" charset="0"/>
              </a:rPr>
              <a:t>Yoro» so’zi to’rt o’rinda to’rt ma’noda kelayotir: </a:t>
            </a:r>
            <a:r>
              <a:rPr lang="en-US" sz="3200" b="1" err="1">
                <a:solidFill>
                  <a:srgbClr val="00B050"/>
                </a:solidFill>
                <a:latin typeface="Times New Roman" pitchFamily="18" charset="0"/>
                <a:cs typeface="Times New Roman" panose="02020603050405020304" pitchFamily="18" charset="0"/>
              </a:rPr>
              <a:t>kuch, mador;</a:t>
            </a:r>
            <a:r>
              <a:rPr lang="en-US" sz="3200" b="1">
                <a:latin typeface="Times New Roman" pitchFamily="18" charset="0"/>
                <a:cs typeface="Times New Roman" panose="02020603050405020304" pitchFamily="18" charset="0"/>
              </a:rPr>
              <a:t>  </a:t>
            </a:r>
            <a:r>
              <a:rPr lang="en-US" sz="3200" b="1" err="1">
                <a:solidFill>
                  <a:srgbClr val="FFC000"/>
                </a:solidFill>
                <a:latin typeface="Times New Roman" pitchFamily="18" charset="0"/>
                <a:cs typeface="Times New Roman" panose="02020603050405020304" pitchFamily="18" charset="0"/>
              </a:rPr>
              <a:t>ey yor;</a:t>
            </a:r>
            <a:r>
              <a:rPr lang="en-US" sz="3200" b="1">
                <a:latin typeface="Times New Roman" pitchFamily="18" charset="0"/>
                <a:cs typeface="Times New Roman" panose="02020603050405020304" pitchFamily="18" charset="0"/>
              </a:rPr>
              <a:t>  </a:t>
            </a:r>
            <a:r>
              <a:rPr lang="en-US" sz="3200" b="1" err="1">
                <a:solidFill>
                  <a:srgbClr val="0070C0"/>
                </a:solidFill>
                <a:latin typeface="Times New Roman" pitchFamily="18" charset="0"/>
                <a:cs typeface="Times New Roman" panose="02020603050405020304" pitchFamily="18" charset="0"/>
              </a:rPr>
              <a:t>yara;</a:t>
            </a:r>
            <a:r>
              <a:rPr lang="en-US" sz="3200" b="1">
                <a:latin typeface="Times New Roman" pitchFamily="18" charset="0"/>
                <a:cs typeface="Times New Roman" panose="02020603050405020304" pitchFamily="18" charset="0"/>
              </a:rPr>
              <a:t>  </a:t>
            </a:r>
            <a:r>
              <a:rPr lang="en-US" sz="3200" b="1" err="1">
                <a:solidFill>
                  <a:srgbClr val="7030A0"/>
                </a:solidFill>
                <a:latin typeface="Times New Roman" pitchFamily="18" charset="0"/>
                <a:cs typeface="Times New Roman" panose="02020603050405020304" pitchFamily="18" charset="0"/>
              </a:rPr>
              <a:t>yaramoq, yordam bermoq.</a:t>
            </a:r>
            <a:r>
              <a:rPr lang="en-US" sz="3200" b="1">
                <a:latin typeface="Times New Roman" pitchFamily="18" charset="0"/>
                <a:cs typeface="Times New Roman" panose="02020603050405020304" pitchFamily="18" charset="0"/>
              </a:rPr>
              <a:t> </a:t>
            </a:r>
            <a:endParaRPr lang="ru-RU" sz="3200">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3254333285"/>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9432"/>
            <a:ext cx="8229600" cy="2736304"/>
          </a:xfrm>
        </p:spPr>
        <p:txBody>
          <a:bodyPr>
            <a:normAutofit fontScale="90000"/>
          </a:bodyPr>
          <a:lstStyle/>
          <a:p>
            <a:pPr lvl="0"/>
            <a:r>
              <a:rPr lang="en-US" b="1" i="1" smtClean="0"/>
              <a:t/>
            </a:r>
            <a:br>
              <a:rPr lang="en-US" b="1" i="1" smtClean="0"/>
            </a:br>
            <a:r>
              <a:rPr lang="en-US" b="1" i="1"/>
              <a:t/>
            </a:r>
            <a:br>
              <a:rPr lang="en-US" b="1" i="1"/>
            </a:br>
            <a:r>
              <a:rPr lang="en-US" b="1" i="1" smtClean="0"/>
              <a:t/>
            </a:r>
            <a:br>
              <a:rPr lang="en-US" b="1" i="1" smtClean="0"/>
            </a:br>
            <a:r>
              <a:rPr lang="en-US" b="1" i="1"/>
              <a:t/>
            </a:r>
            <a:br>
              <a:rPr lang="en-US" b="1" i="1"/>
            </a:br>
            <a:r>
              <a:rPr lang="en-US" b="1" i="1" smtClean="0"/>
              <a:t/>
            </a:r>
            <a:br>
              <a:rPr lang="en-US" b="1" i="1" smtClean="0"/>
            </a:br>
            <a:r>
              <a:rPr lang="en-US" b="1" i="1"/>
              <a:t/>
            </a:r>
            <a:br>
              <a:rPr lang="en-US" b="1" i="1"/>
            </a:br>
            <a:r>
              <a:rPr lang="en-US" b="1" i="1" smtClean="0"/>
              <a:t/>
            </a:r>
            <a:br>
              <a:rPr lang="en-US" b="1" i="1" smtClean="0"/>
            </a:br>
            <a:r>
              <a:rPr lang="en-US" b="1" i="1" smtClean="0"/>
              <a:t/>
            </a:r>
            <a:br>
              <a:rPr lang="en-US" b="1" i="1" smtClean="0"/>
            </a:br>
            <a:r>
              <a:rPr lang="en-US" b="1" i="1"/>
              <a:t/>
            </a:r>
            <a:br>
              <a:rPr lang="en-US" b="1" i="1"/>
            </a:br>
            <a:r>
              <a:rPr lang="en-US" b="1" i="1" smtClean="0"/>
              <a:t/>
            </a:r>
            <a:br>
              <a:rPr lang="en-US" b="1" i="1" smtClean="0"/>
            </a:br>
            <a:r>
              <a:rPr lang="en-US" b="1" i="1"/>
              <a:t/>
            </a:r>
            <a:br>
              <a:rPr lang="en-US" b="1" i="1"/>
            </a:br>
            <a:r>
              <a:rPr lang="en-US" b="1" i="1" smtClean="0"/>
              <a:t/>
            </a:r>
            <a:br>
              <a:rPr lang="en-US" b="1" i="1" smtClean="0"/>
            </a:br>
            <a:r>
              <a:rPr lang="en-US" b="1" i="1"/>
              <a:t/>
            </a:r>
            <a:br>
              <a:rPr lang="en-US" b="1" i="1"/>
            </a:br>
            <a:r>
              <a:rPr lang="en-US" b="1" i="1" smtClean="0"/>
              <a:t> </a:t>
            </a:r>
            <a:br>
              <a:rPr lang="en-US" b="1" i="1" smtClean="0"/>
            </a:br>
            <a:r>
              <a:rPr lang="en-US" b="1" i="1"/>
              <a:t/>
            </a:r>
            <a:br>
              <a:rPr lang="en-US" b="1" i="1"/>
            </a:br>
            <a:r>
              <a:rPr lang="en-US" b="1" i="1" smtClean="0"/>
              <a:t/>
            </a:r>
            <a:br>
              <a:rPr lang="en-US" b="1" i="1" smtClean="0"/>
            </a:br>
            <a:r>
              <a:rPr lang="en-US" b="1" i="1"/>
              <a:t/>
            </a:r>
            <a:br>
              <a:rPr lang="en-US" b="1" i="1"/>
            </a:br>
            <a:r>
              <a:rPr lang="en-US" b="1" i="1" smtClean="0"/>
              <a:t/>
            </a:r>
            <a:br>
              <a:rPr lang="en-US" b="1" i="1" smtClean="0"/>
            </a:br>
            <a:r>
              <a:rPr lang="en-US" b="1" i="1"/>
              <a:t/>
            </a:r>
            <a:br>
              <a:rPr lang="en-US" b="1" i="1"/>
            </a:br>
            <a:r>
              <a:rPr lang="en-US" b="1" i="1" smtClean="0"/>
              <a:t/>
            </a:r>
            <a:br>
              <a:rPr lang="en-US" b="1" i="1" smtClean="0"/>
            </a:br>
            <a:r>
              <a:rPr lang="en-US" b="1" i="1"/>
              <a:t/>
            </a:r>
            <a:br>
              <a:rPr lang="en-US" b="1" i="1"/>
            </a:br>
            <a:r>
              <a:rPr lang="en-US" b="1" i="1" smtClean="0"/>
              <a:t/>
            </a:r>
            <a:br>
              <a:rPr lang="en-US" b="1" i="1" smtClean="0"/>
            </a:br>
            <a:r>
              <a:rPr lang="en-US" b="1" i="1"/>
              <a:t/>
            </a:r>
            <a:br>
              <a:rPr lang="en-US" b="1" i="1"/>
            </a:br>
            <a:r>
              <a:rPr lang="en-US" b="1" i="1" smtClean="0"/>
              <a:t/>
            </a:r>
            <a:br>
              <a:rPr lang="en-US" b="1" i="1" smtClean="0"/>
            </a:br>
            <a:r>
              <a:rPr lang="en-US" b="1" i="1" smtClean="0">
                <a:latin typeface="Times New Roman" pitchFamily="18" charset="0"/>
                <a:cs typeface="Times New Roman" panose="02020603050405020304" pitchFamily="18" charset="0"/>
              </a:rPr>
              <a:t>3) </a:t>
            </a:r>
            <a:r>
              <a:rPr lang="uz-Cyrl-UZ" b="1" i="1" smtClean="0">
                <a:latin typeface="Times New Roman" pitchFamily="18" charset="0"/>
                <a:cs typeface="Times New Roman" panose="02020603050405020304" pitchFamily="18" charset="0"/>
              </a:rPr>
              <a:t>ikki </a:t>
            </a:r>
            <a:r>
              <a:rPr lang="uz-Cyrl-UZ" b="1" i="1">
                <a:latin typeface="Times New Roman" pitchFamily="18" charset="0"/>
                <a:cs typeface="Times New Roman" panose="02020603050405020304" pitchFamily="18" charset="0"/>
              </a:rPr>
              <a:t>misrasi tajnisli qofiyalangan </a:t>
            </a:r>
            <a:r>
              <a:rPr lang="uz-Cyrl-UZ" b="1" i="1" smtClean="0">
                <a:latin typeface="Times New Roman" pitchFamily="18" charset="0"/>
                <a:cs typeface="Times New Roman" panose="02020603050405020304" pitchFamily="18" charset="0"/>
              </a:rPr>
              <a:t>tuyuq</a:t>
            </a:r>
            <a:r>
              <a:rPr lang="ru-RU">
                <a:latin typeface="Times New Roman" pitchFamily="18" charset="0"/>
                <a:cs typeface="Times New Roman" panose="02020603050405020304" pitchFamily="18" charset="0"/>
              </a:rPr>
              <a:t/>
            </a:r>
            <a:br>
              <a:rPr lang="ru-RU">
                <a:latin typeface="Times New Roman" pitchFamily="18" charset="0"/>
                <a:cs typeface="Times New Roman" panose="02020603050405020304" pitchFamily="18" charset="0"/>
              </a:rPr>
            </a:br>
            <a:endParaRPr lang="ru-RU">
              <a:latin typeface="Times New Roman"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endParaRPr lang="en-US" smtClean="0"/>
          </a:p>
          <a:p>
            <a:pPr marL="640080" lvl="2" indent="0">
              <a:buNone/>
            </a:pPr>
            <a:r>
              <a:rPr lang="en-US" sz="3200" b="1" err="1">
                <a:latin typeface="Times New Roman" pitchFamily="18" charset="0"/>
                <a:cs typeface="Times New Roman" panose="02020603050405020304" pitchFamily="18" charset="0"/>
              </a:rPr>
              <a:t>Ul pariy ish</a:t>
            </a:r>
            <a:r>
              <a:rPr lang="uz-Cyrl-UZ" sz="3200" b="1">
                <a:latin typeface="Times New Roman" pitchFamily="18" charset="0"/>
                <a:cs typeface="Times New Roman" panose="02020603050405020304" pitchFamily="18" charset="0"/>
              </a:rPr>
              <a:t>q</a:t>
            </a:r>
            <a:r>
              <a:rPr lang="en-US" sz="3200" b="1" err="1">
                <a:latin typeface="Times New Roman" pitchFamily="18" charset="0"/>
                <a:cs typeface="Times New Roman" panose="02020603050405020304" pitchFamily="18" charset="0"/>
              </a:rPr>
              <a:t>ida bu devonani </a:t>
            </a:r>
            <a:endParaRPr lang="ru-RU" sz="3200" b="1">
              <a:latin typeface="Times New Roman" pitchFamily="18" charset="0"/>
              <a:cs typeface="Times New Roman" panose="02020603050405020304" pitchFamily="18" charset="0"/>
            </a:endParaRPr>
          </a:p>
          <a:p>
            <a:pPr marL="640080" lvl="2" indent="0">
              <a:buNone/>
            </a:pPr>
            <a:r>
              <a:rPr lang="en-US" sz="3200" b="1" err="1">
                <a:latin typeface="Times New Roman" pitchFamily="18" charset="0"/>
                <a:cs typeface="Times New Roman" panose="02020603050405020304" pitchFamily="18" charset="0"/>
              </a:rPr>
              <a:t>Eyki istarsen, kelib </a:t>
            </a:r>
            <a:r>
              <a:rPr lang="en-US" sz="3200" b="1" err="1">
                <a:solidFill>
                  <a:srgbClr val="FF0000"/>
                </a:solidFill>
                <a:latin typeface="Times New Roman" pitchFamily="18" charset="0"/>
                <a:cs typeface="Times New Roman" panose="02020603050405020304" pitchFamily="18" charset="0"/>
              </a:rPr>
              <a:t>gulxanda </a:t>
            </a:r>
            <a:r>
              <a:rPr lang="en-US" sz="3200" b="1" err="1">
                <a:latin typeface="Times New Roman" pitchFamily="18" charset="0"/>
                <a:cs typeface="Times New Roman" panose="02020603050405020304" pitchFamily="18" charset="0"/>
              </a:rPr>
              <a:t>ko‘r</a:t>
            </a:r>
            <a:r>
              <a:rPr lang="uz-Cyrl-UZ" sz="3200" b="1">
                <a:latin typeface="Times New Roman" pitchFamily="18" charset="0"/>
                <a:cs typeface="Times New Roman" panose="02020603050405020304" pitchFamily="18" charset="0"/>
              </a:rPr>
              <a:t>.</a:t>
            </a:r>
            <a:endParaRPr lang="ru-RU" sz="3200" b="1">
              <a:latin typeface="Times New Roman" pitchFamily="18" charset="0"/>
              <a:cs typeface="Times New Roman" panose="02020603050405020304" pitchFamily="18" charset="0"/>
            </a:endParaRPr>
          </a:p>
          <a:p>
            <a:pPr marL="640080" lvl="2" indent="0">
              <a:buNone/>
            </a:pPr>
            <a:r>
              <a:rPr lang="uz-Cyrl-UZ" sz="3200" b="1">
                <a:latin typeface="Times New Roman" pitchFamily="18" charset="0"/>
                <a:cs typeface="Times New Roman" panose="02020603050405020304" pitchFamily="18" charset="0"/>
              </a:rPr>
              <a:t>Bir qadah ul gulni xandon ayladi, </a:t>
            </a:r>
            <a:endParaRPr lang="ru-RU" sz="3200" b="1">
              <a:latin typeface="Times New Roman" pitchFamily="18" charset="0"/>
              <a:cs typeface="Times New Roman" panose="02020603050405020304" pitchFamily="18" charset="0"/>
            </a:endParaRPr>
          </a:p>
          <a:p>
            <a:pPr marL="640080" lvl="2" indent="0">
              <a:buNone/>
            </a:pPr>
            <a:r>
              <a:rPr lang="uz-Cyrl-UZ" sz="3200" b="1">
                <a:latin typeface="Times New Roman" pitchFamily="18" charset="0"/>
                <a:cs typeface="Times New Roman" panose="02020603050405020304" pitchFamily="18" charset="0"/>
              </a:rPr>
              <a:t>Ey ko‘ngul, nazzora qil, </a:t>
            </a:r>
            <a:r>
              <a:rPr lang="uz-Cyrl-UZ" sz="3200" b="1" smtClean="0">
                <a:solidFill>
                  <a:srgbClr val="FF0000"/>
                </a:solidFill>
                <a:latin typeface="Times New Roman" pitchFamily="18" charset="0"/>
                <a:cs typeface="Times New Roman" panose="02020603050405020304" pitchFamily="18" charset="0"/>
              </a:rPr>
              <a:t>gul</a:t>
            </a:r>
            <a:r>
              <a:rPr lang="en-US" sz="3200" b="1" smtClean="0">
                <a:solidFill>
                  <a:srgbClr val="FF0000"/>
                </a:solidFill>
                <a:latin typeface="Times New Roman" pitchFamily="18" charset="0"/>
                <a:cs typeface="Times New Roman" panose="02020603050405020304" pitchFamily="18" charset="0"/>
              </a:rPr>
              <a:t> </a:t>
            </a:r>
            <a:r>
              <a:rPr lang="uz-Cyrl-UZ" sz="3200" b="1" smtClean="0">
                <a:solidFill>
                  <a:srgbClr val="FF0000"/>
                </a:solidFill>
                <a:latin typeface="Times New Roman" pitchFamily="18" charset="0"/>
                <a:cs typeface="Times New Roman" panose="02020603050405020304" pitchFamily="18" charset="0"/>
              </a:rPr>
              <a:t>xanda </a:t>
            </a:r>
            <a:r>
              <a:rPr lang="uz-Cyrl-UZ" sz="3200" b="1">
                <a:latin typeface="Times New Roman" pitchFamily="18" charset="0"/>
                <a:cs typeface="Times New Roman" panose="02020603050405020304" pitchFamily="18" charset="0"/>
              </a:rPr>
              <a:t>ko‘r.</a:t>
            </a:r>
            <a:endParaRPr lang="ru-RU" sz="3200" b="1">
              <a:latin typeface="Times New Roman" pitchFamily="18" charset="0"/>
              <a:cs typeface="Times New Roman" panose="02020603050405020304" pitchFamily="18" charset="0"/>
            </a:endParaRPr>
          </a:p>
          <a:p>
            <a:pPr marL="0" indent="0">
              <a:buNone/>
            </a:pPr>
            <a:endParaRPr lang="ru-RU"/>
          </a:p>
        </p:txBody>
      </p:sp>
    </p:spTree>
    <p:extLst>
      <p:ext uri="{BB962C8B-B14F-4D97-AF65-F5344CB8AC3E}">
        <p14:creationId xmlns:p14="http://schemas.microsoft.com/office/powerpoint/2010/main" val="266752054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0506" y="165252"/>
            <a:ext cx="11325340" cy="6367749"/>
          </a:xfrm>
          <a:solidFill>
            <a:schemeClr val="accent4">
              <a:lumMod val="20000"/>
              <a:lumOff val="80000"/>
            </a:schemeClr>
          </a:solidFill>
        </p:spPr>
        <p:txBody>
          <a:bodyPr>
            <a:normAutofit fontScale="92500" lnSpcReduction="20000"/>
          </a:bodyPr>
          <a:lstStyle/>
          <a:p>
            <a:pPr algn="just"/>
            <a:r>
              <a:rPr lang="uz-Latn-UZ">
                <a:latin typeface="Cambria" panose="02040503050406030204" pitchFamily="18" charset="0"/>
                <a:ea typeface="Cambria" panose="02040503050406030204" pitchFamily="18" charset="0"/>
              </a:rPr>
              <a:t>Fan bo‘yicha talabalarning bilim, ko‘nikma va malakalariga qo‘yiladigan talablar</a:t>
            </a:r>
            <a:r>
              <a:rPr lang="en-US">
                <a:latin typeface="Cambria" panose="02040503050406030204" pitchFamily="18" charset="0"/>
                <a:ea typeface="Cambria" panose="02040503050406030204" pitchFamily="18" charset="0"/>
              </a:rPr>
              <a:t>. </a:t>
            </a:r>
            <a:r>
              <a:rPr lang="uz-Cyrl-UZ" i="1">
                <a:latin typeface="Cambria" panose="02040503050406030204" pitchFamily="18" charset="0"/>
                <a:ea typeface="Cambria" panose="02040503050406030204" pitchFamily="18" charset="0"/>
              </a:rPr>
              <a:t>Talaba:</a:t>
            </a:r>
            <a:endParaRPr lang="ru-RU">
              <a:latin typeface="Cambria" panose="02040503050406030204" pitchFamily="18" charset="0"/>
              <a:ea typeface="Cambria" panose="02040503050406030204" pitchFamily="18" charset="0"/>
            </a:endParaRPr>
          </a:p>
          <a:p>
            <a:pPr lvl="0" algn="just"/>
            <a:r>
              <a:rPr lang="uz-Cyrl-UZ">
                <a:latin typeface="Cambria" panose="02040503050406030204" pitchFamily="18" charset="0"/>
                <a:ea typeface="Cambria" panose="02040503050406030204" pitchFamily="18" charset="0"/>
              </a:rPr>
              <a:t>aruz vaznining o‘ziga xos xususiyatlari, aruz tarixi haqida, aruz vaznining nazariy asoslari, qisqa, cho‘ziq va o‘ta cho‘ziq hijolarning bir-biridan farqi, rukn va bahr tushunchalari, musta’mal bahrlar; mumtoz she’r shakllari, badiiy san’atlar, qofiya ilmi haqida </a:t>
            </a:r>
            <a:r>
              <a:rPr lang="uz-Latn-UZ" b="1" i="1">
                <a:latin typeface="Cambria" panose="02040503050406030204" pitchFamily="18" charset="0"/>
                <a:ea typeface="Cambria" panose="02040503050406030204" pitchFamily="18" charset="0"/>
              </a:rPr>
              <a:t>bilim</a:t>
            </a:r>
            <a:r>
              <a:rPr lang="uz-Cyrl-UZ" b="1" i="1">
                <a:latin typeface="Cambria" panose="02040503050406030204" pitchFamily="18" charset="0"/>
                <a:ea typeface="Cambria" panose="02040503050406030204" pitchFamily="18" charset="0"/>
              </a:rPr>
              <a:t>ga  ega bo‘lishi;</a:t>
            </a:r>
            <a:endParaRPr lang="ru-RU">
              <a:latin typeface="Cambria" panose="02040503050406030204" pitchFamily="18" charset="0"/>
              <a:ea typeface="Cambria" panose="02040503050406030204" pitchFamily="18" charset="0"/>
            </a:endParaRPr>
          </a:p>
          <a:p>
            <a:pPr lvl="0" algn="just"/>
            <a:r>
              <a:rPr lang="uz-Cyrl-UZ">
                <a:latin typeface="Cambria" panose="02040503050406030204" pitchFamily="18" charset="0"/>
                <a:ea typeface="Cambria" panose="02040503050406030204" pitchFamily="18" charset="0"/>
              </a:rPr>
              <a:t>taqti’ va uning qoidalari, bahrlar va ularning tarkibiy tuzilishi, bir xil asliy ruknlardan tashkil topgan bahrlar, ularning o‘ziga xos xususiyatlari, turkiy she’riyatda faol qo‘llanilgan ramal, hazaj, rajaz, mutaqorib  bahrlarida yozilgan she’rlarning taqti’ni belgilay olish, turli asliy ruknlardan tarkib topgan bahrlar va ularning o‘ziga xos xususiyatlari, mumtoz aruzshunoslik asoslari; baytli va bandli she’r shakllari, ularning o’ziga xos xususiyatlari, lafziy, ma’naviy va mushtarak san’atlar, mumtoz qofiya turlari haqida bilim va </a:t>
            </a:r>
            <a:r>
              <a:rPr lang="uz-Cyrl-UZ" b="1" i="1">
                <a:latin typeface="Cambria" panose="02040503050406030204" pitchFamily="18" charset="0"/>
                <a:ea typeface="Cambria" panose="02040503050406030204" pitchFamily="18" charset="0"/>
              </a:rPr>
              <a:t>ko‘nikmalarga ega bo‘lishi;</a:t>
            </a:r>
            <a:r>
              <a:rPr lang="uz-Cyrl-UZ">
                <a:latin typeface="Cambria" panose="02040503050406030204" pitchFamily="18" charset="0"/>
                <a:ea typeface="Cambria" panose="02040503050406030204" pitchFamily="18" charset="0"/>
              </a:rPr>
              <a:t> </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Mumtoz she’riy asarlar doirasida badiiylik mohiyati, mumtoz she’r nav’lari, badiiy san’atlar, qofiya va uning turlari haqida umumiy tasavvur hosil qila olishi, mumtoz she’riyatda istifoda etilgan janrlarning badiiyatini belgilay olishi, aruzda yozilgan she’rlarni ifodali o‘qiy olish </a:t>
            </a:r>
            <a:r>
              <a:rPr lang="uz-Cyrl-UZ" b="1" i="1">
                <a:latin typeface="Cambria" panose="02040503050406030204" pitchFamily="18" charset="0"/>
                <a:ea typeface="Cambria" panose="02040503050406030204" pitchFamily="18" charset="0"/>
              </a:rPr>
              <a:t>malakasiga ega bo‘lishi zarur.</a:t>
            </a:r>
            <a:endParaRPr lang="ru-RU">
              <a:latin typeface="Cambria" panose="02040503050406030204" pitchFamily="18" charset="0"/>
              <a:ea typeface="Cambria" panose="02040503050406030204" pitchFamily="18" charset="0"/>
            </a:endParaRPr>
          </a:p>
          <a:p>
            <a:endParaRPr lang="ru-RU"/>
          </a:p>
        </p:txBody>
      </p:sp>
    </p:spTree>
    <p:extLst>
      <p:ext uri="{BB962C8B-B14F-4D97-AF65-F5344CB8AC3E}">
        <p14:creationId xmlns:p14="http://schemas.microsoft.com/office/powerpoint/2010/main" val="4256740052"/>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368152"/>
          </a:xfrm>
        </p:spPr>
        <p:txBody>
          <a:bodyPr/>
          <a:lstStyle/>
          <a:p>
            <a:r>
              <a:rPr lang="uz-Cyrl-UZ" b="1" i="1">
                <a:latin typeface="Times New Roman" pitchFamily="18" charset="0"/>
                <a:cs typeface="Times New Roman" panose="02020603050405020304" pitchFamily="18" charset="0"/>
              </a:rPr>
              <a:t>4)</a:t>
            </a:r>
            <a:r>
              <a:rPr lang="uz-Cyrl-UZ" i="1">
                <a:latin typeface="Times New Roman" pitchFamily="18" charset="0"/>
                <a:cs typeface="Times New Roman" panose="02020603050405020304" pitchFamily="18" charset="0"/>
              </a:rPr>
              <a:t> </a:t>
            </a:r>
            <a:r>
              <a:rPr lang="uz-Cyrl-UZ" b="1" i="1">
                <a:latin typeface="Times New Roman" pitchFamily="18" charset="0"/>
                <a:cs typeface="Times New Roman" panose="02020603050405020304" pitchFamily="18" charset="0"/>
              </a:rPr>
              <a:t>radifi tajnis bo‘lgan tuyuq</a:t>
            </a:r>
            <a:endParaRPr lang="ru-RU">
              <a:latin typeface="Times New Roman" pitchFamily="18" charset="0"/>
              <a:cs typeface="Times New Roman" panose="02020603050405020304" pitchFamily="18" charset="0"/>
            </a:endParaRPr>
          </a:p>
        </p:txBody>
      </p:sp>
      <p:sp>
        <p:nvSpPr>
          <p:cNvPr id="3" name="Объект 2"/>
          <p:cNvSpPr>
            <a:spLocks noGrp="1"/>
          </p:cNvSpPr>
          <p:nvPr>
            <p:ph idx="1"/>
          </p:nvPr>
        </p:nvSpPr>
        <p:spPr/>
        <p:txBody>
          <a:bodyPr>
            <a:normAutofit lnSpcReduction="10000"/>
          </a:bodyPr>
          <a:lstStyle/>
          <a:p>
            <a:pPr marL="0" indent="0">
              <a:buNone/>
            </a:pPr>
            <a:endParaRPr lang="en-US" smtClean="0"/>
          </a:p>
          <a:p>
            <a:pPr marL="0" indent="0">
              <a:buNone/>
            </a:pPr>
            <a:endParaRPr lang="en-US" smtClean="0"/>
          </a:p>
          <a:p>
            <a:pPr marL="0" indent="0">
              <a:buNone/>
            </a:pPr>
            <a:r>
              <a:rPr lang="en-US" i="1" smtClean="0"/>
              <a:t>	</a:t>
            </a:r>
            <a:r>
              <a:rPr lang="en-US" sz="3200" b="1" err="1" smtClean="0"/>
              <a:t>Mehrkim, ko‘kka qilur </a:t>
            </a:r>
            <a:r>
              <a:rPr lang="en-US" sz="3200" b="1" err="1" smtClean="0">
                <a:solidFill>
                  <a:schemeClr val="accent1"/>
                </a:solidFill>
              </a:rPr>
              <a:t>ohang</a:t>
            </a:r>
            <a:r>
              <a:rPr lang="en-US" sz="3200" b="1" smtClean="0">
                <a:solidFill>
                  <a:srgbClr val="FF0000"/>
                </a:solidFill>
              </a:rPr>
              <a:t> tong</a:t>
            </a:r>
            <a:r>
              <a:rPr lang="en-US" sz="3200" b="1" smtClean="0"/>
              <a:t>,</a:t>
            </a:r>
            <a:endParaRPr lang="ru-RU" sz="3200" b="1" smtClean="0"/>
          </a:p>
          <a:p>
            <a:pPr marL="0" indent="0">
              <a:buNone/>
            </a:pPr>
            <a:r>
              <a:rPr lang="en-US" sz="3200" b="1" smtClean="0"/>
              <a:t>	Olida bo‘lsa emas </a:t>
            </a:r>
            <a:r>
              <a:rPr lang="en-US" sz="3200" b="1" err="1" smtClean="0">
                <a:solidFill>
                  <a:schemeClr val="accent1"/>
                </a:solidFill>
              </a:rPr>
              <a:t>berang</a:t>
            </a:r>
            <a:r>
              <a:rPr lang="en-US" sz="3200" b="1" smtClean="0">
                <a:solidFill>
                  <a:srgbClr val="FF0000"/>
                </a:solidFill>
              </a:rPr>
              <a:t> tong</a:t>
            </a:r>
            <a:r>
              <a:rPr lang="en-US" sz="3200" b="1" smtClean="0"/>
              <a:t>.</a:t>
            </a:r>
            <a:endParaRPr lang="ru-RU" sz="3200" b="1" smtClean="0"/>
          </a:p>
          <a:p>
            <a:pPr marL="0" indent="0">
              <a:buNone/>
            </a:pPr>
            <a:r>
              <a:rPr lang="en-US" sz="3200" b="1" smtClean="0"/>
              <a:t>	Xoli-yu ikki labidek bo‘lmag‘ay,</a:t>
            </a:r>
            <a:endParaRPr lang="ru-RU" sz="3200" b="1" smtClean="0"/>
          </a:p>
          <a:p>
            <a:pPr marL="0" indent="0">
              <a:buNone/>
            </a:pPr>
            <a:r>
              <a:rPr lang="en-US" sz="3200" b="1" smtClean="0"/>
              <a:t>	Hindu ar keltursa shakkar </a:t>
            </a:r>
            <a:r>
              <a:rPr lang="en-US" sz="3200" b="1" smtClean="0">
                <a:solidFill>
                  <a:schemeClr val="accent1"/>
                </a:solidFill>
              </a:rPr>
              <a:t>tang</a:t>
            </a:r>
            <a:r>
              <a:rPr lang="en-US" sz="3200" b="1">
                <a:solidFill>
                  <a:srgbClr val="FF0000"/>
                </a:solidFill>
              </a:rPr>
              <a:t>-</a:t>
            </a:r>
            <a:r>
              <a:rPr lang="en-US" sz="3200" b="1" smtClean="0">
                <a:solidFill>
                  <a:srgbClr val="FF0000"/>
                </a:solidFill>
              </a:rPr>
              <a:t>tong.</a:t>
            </a:r>
          </a:p>
          <a:p>
            <a:pPr marL="0" indent="0">
              <a:buNone/>
            </a:pPr>
            <a:r>
              <a:rPr lang="en-US" sz="3200" b="1">
                <a:solidFill>
                  <a:srgbClr val="FF0000"/>
                </a:solidFill>
              </a:rPr>
              <a:t>	</a:t>
            </a:r>
            <a:r>
              <a:rPr lang="en-US" sz="3200" b="1" smtClean="0">
                <a:solidFill>
                  <a:srgbClr val="FF0000"/>
                </a:solidFill>
              </a:rPr>
              <a:t>		Tong: </a:t>
            </a:r>
          </a:p>
          <a:p>
            <a:pPr marL="0" indent="0">
              <a:buNone/>
            </a:pPr>
            <a:r>
              <a:rPr lang="en-US" sz="3200" b="1" smtClean="0">
                <a:solidFill>
                  <a:srgbClr val="002060"/>
                </a:solidFill>
              </a:rPr>
              <a:t>1) sahar    2) hayratlanarli   3)</a:t>
            </a:r>
            <a:r>
              <a:rPr lang="ru-RU" sz="3200" b="1" smtClean="0">
                <a:solidFill>
                  <a:srgbClr val="002060"/>
                </a:solidFill>
              </a:rPr>
              <a:t> </a:t>
            </a:r>
            <a:r>
              <a:rPr lang="en-US" sz="3200" b="1" err="1" smtClean="0">
                <a:solidFill>
                  <a:srgbClr val="002060"/>
                </a:solidFill>
              </a:rPr>
              <a:t>ilojsiz </a:t>
            </a:r>
            <a:endParaRPr lang="ru-RU" sz="3200" b="1">
              <a:solidFill>
                <a:srgbClr val="002060"/>
              </a:solidFill>
            </a:endParaRPr>
          </a:p>
        </p:txBody>
      </p:sp>
    </p:spTree>
    <p:extLst>
      <p:ext uri="{BB962C8B-B14F-4D97-AF65-F5344CB8AC3E}">
        <p14:creationId xmlns:p14="http://schemas.microsoft.com/office/powerpoint/2010/main" val="1674751946"/>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644792"/>
          </a:xfrm>
        </p:spPr>
        <p:txBody>
          <a:bodyPr>
            <a:normAutofit/>
          </a:bodyPr>
          <a:lstStyle/>
          <a:p>
            <a:r>
              <a:rPr lang="en-US" b="1" i="1" smtClean="0"/>
              <a:t> </a:t>
            </a:r>
            <a:r>
              <a:rPr lang="en-US" b="1" i="1" smtClean="0">
                <a:latin typeface="Times New Roman" pitchFamily="18" charset="0"/>
                <a:cs typeface="Times New Roman" panose="02020603050405020304" pitchFamily="18" charset="0"/>
              </a:rPr>
              <a:t>5) </a:t>
            </a:r>
            <a:r>
              <a:rPr lang="uz-Cyrl-UZ" b="1" i="1" smtClean="0">
                <a:latin typeface="Times New Roman" pitchFamily="18" charset="0"/>
                <a:cs typeface="Times New Roman" panose="02020603050405020304" pitchFamily="18" charset="0"/>
              </a:rPr>
              <a:t>tajnissiz tuyuq</a:t>
            </a:r>
            <a:r>
              <a:rPr lang="ru-RU">
                <a:latin typeface="Times New Roman" pitchFamily="18" charset="0"/>
                <a:cs typeface="Times New Roman" panose="02020603050405020304" pitchFamily="18" charset="0"/>
              </a:rPr>
              <a:t/>
            </a:r>
            <a:br>
              <a:rPr lang="ru-RU">
                <a:latin typeface="Times New Roman" pitchFamily="18" charset="0"/>
                <a:cs typeface="Times New Roman" panose="02020603050405020304" pitchFamily="18" charset="0"/>
              </a:rPr>
            </a:br>
            <a:endParaRPr lang="ru-RU">
              <a:latin typeface="Times New Roman"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365760" lvl="1" indent="0">
              <a:buNone/>
            </a:pPr>
            <a:r>
              <a:rPr lang="en-US" sz="3600" b="1" err="1"/>
              <a:t>Yo’qturur nozingdin ozore manga, </a:t>
            </a:r>
            <a:endParaRPr lang="ru-RU" sz="3600" b="1"/>
          </a:p>
          <a:p>
            <a:pPr marL="365760" lvl="1" indent="0">
              <a:buNone/>
            </a:pPr>
            <a:r>
              <a:rPr lang="en-US" sz="3600" b="1" err="1"/>
              <a:t>Noz agar qilsang manga matlubdur. </a:t>
            </a:r>
            <a:endParaRPr lang="ru-RU" sz="3600" b="1"/>
          </a:p>
          <a:p>
            <a:pPr marL="365760" lvl="1" indent="0">
              <a:buNone/>
            </a:pPr>
            <a:r>
              <a:rPr lang="en-US" sz="3600" b="1" err="1"/>
              <a:t>Xoh ko’rsat lutfu xohi javr qil, </a:t>
            </a:r>
            <a:endParaRPr lang="ru-RU" sz="3600" b="1"/>
          </a:p>
          <a:p>
            <a:pPr marL="365760" lvl="1" indent="0">
              <a:buNone/>
            </a:pPr>
            <a:r>
              <a:rPr lang="en-US" sz="3600" b="1" err="1"/>
              <a:t>Har ne voqe’ bo’lsa sendin xo’bdur.</a:t>
            </a:r>
            <a:endParaRPr lang="ru-RU" sz="3600" b="1"/>
          </a:p>
        </p:txBody>
      </p:sp>
    </p:spTree>
    <p:extLst>
      <p:ext uri="{BB962C8B-B14F-4D97-AF65-F5344CB8AC3E}">
        <p14:creationId xmlns:p14="http://schemas.microsoft.com/office/powerpoint/2010/main" val="39958863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pPr marL="365760" lvl="1" indent="0" algn="just">
              <a:buNone/>
            </a:pPr>
            <a:r>
              <a:rPr lang="en-US" sz="4400" b="1" err="1" smtClean="0">
                <a:latin typeface="Times New Roman" pitchFamily="18" charset="0"/>
                <a:cs typeface="Times New Roman" panose="02020603050405020304" pitchFamily="18" charset="0"/>
              </a:rPr>
              <a:t>Alisher </a:t>
            </a:r>
            <a:r>
              <a:rPr lang="uz-Cyrl-UZ" sz="4400" b="1" smtClean="0">
                <a:latin typeface="Times New Roman" pitchFamily="18" charset="0"/>
                <a:cs typeface="Times New Roman" panose="02020603050405020304" pitchFamily="18" charset="0"/>
              </a:rPr>
              <a:t>Navoiyning </a:t>
            </a:r>
            <a:r>
              <a:rPr lang="uz-Cyrl-UZ" sz="4400" b="1">
                <a:latin typeface="Times New Roman" pitchFamily="18" charset="0"/>
                <a:cs typeface="Times New Roman" panose="02020603050405020304" pitchFamily="18" charset="0"/>
              </a:rPr>
              <a:t>“Xazoyin ul-maoniy” </a:t>
            </a:r>
            <a:r>
              <a:rPr lang="uz-Cyrl-UZ" sz="4400" b="1" smtClean="0">
                <a:latin typeface="Times New Roman" pitchFamily="18" charset="0"/>
                <a:cs typeface="Times New Roman" panose="02020603050405020304" pitchFamily="18" charset="0"/>
              </a:rPr>
              <a:t>kulliyoti </a:t>
            </a:r>
            <a:r>
              <a:rPr lang="uz-Cyrl-UZ" sz="4400" b="1">
                <a:latin typeface="Times New Roman" pitchFamily="18" charset="0"/>
                <a:cs typeface="Times New Roman" panose="02020603050405020304" pitchFamily="18" charset="0"/>
              </a:rPr>
              <a:t>(“Badoyi’ ul-vasat</a:t>
            </a:r>
            <a:r>
              <a:rPr lang="uz-Cyrl-UZ" sz="4400" b="1" smtClean="0">
                <a:latin typeface="Times New Roman" pitchFamily="18" charset="0"/>
                <a:cs typeface="Times New Roman" panose="02020603050405020304" pitchFamily="18" charset="0"/>
              </a:rPr>
              <a:t>”)</a:t>
            </a:r>
            <a:r>
              <a:rPr lang="en-US" sz="4400" b="1" smtClean="0">
                <a:latin typeface="Times New Roman" pitchFamily="18" charset="0"/>
                <a:cs typeface="Times New Roman" panose="02020603050405020304" pitchFamily="18" charset="0"/>
              </a:rPr>
              <a:t>da</a:t>
            </a:r>
            <a:r>
              <a:rPr lang="uz-Cyrl-UZ" sz="4400" b="1" smtClean="0">
                <a:latin typeface="Times New Roman" pitchFamily="18" charset="0"/>
                <a:cs typeface="Times New Roman" panose="02020603050405020304" pitchFamily="18" charset="0"/>
              </a:rPr>
              <a:t> </a:t>
            </a:r>
            <a:r>
              <a:rPr lang="uz-Cyrl-UZ" sz="4400" b="1">
                <a:latin typeface="Times New Roman" pitchFamily="18" charset="0"/>
                <a:cs typeface="Times New Roman" panose="02020603050405020304" pitchFamily="18" charset="0"/>
              </a:rPr>
              <a:t>jami </a:t>
            </a:r>
            <a:r>
              <a:rPr lang="uz-Cyrl-UZ" sz="4400" b="1">
                <a:solidFill>
                  <a:schemeClr val="accent1"/>
                </a:solidFill>
                <a:latin typeface="Times New Roman" pitchFamily="18" charset="0"/>
                <a:cs typeface="Times New Roman" panose="02020603050405020304" pitchFamily="18" charset="0"/>
              </a:rPr>
              <a:t>13</a:t>
            </a:r>
            <a:r>
              <a:rPr lang="uz-Cyrl-UZ" sz="4400" b="1">
                <a:latin typeface="Times New Roman" pitchFamily="18" charset="0"/>
                <a:cs typeface="Times New Roman" panose="02020603050405020304" pitchFamily="18" charset="0"/>
              </a:rPr>
              <a:t> tuyuq mavjud bo‘lib, </a:t>
            </a:r>
            <a:r>
              <a:rPr lang="en-US" sz="4400" b="1" err="1" smtClean="0">
                <a:latin typeface="Times New Roman" pitchFamily="18" charset="0"/>
                <a:cs typeface="Times New Roman" panose="02020603050405020304" pitchFamily="18" charset="0"/>
              </a:rPr>
              <a:t>ulardan </a:t>
            </a:r>
            <a:r>
              <a:rPr lang="uz-Cyrl-UZ" sz="4400" b="1" smtClean="0">
                <a:latin typeface="Times New Roman" pitchFamily="18" charset="0"/>
                <a:cs typeface="Times New Roman" panose="02020603050405020304" pitchFamily="18" charset="0"/>
              </a:rPr>
              <a:t>11 </a:t>
            </a:r>
            <a:r>
              <a:rPr lang="uz-Cyrl-UZ" sz="4400" b="1">
                <a:latin typeface="Times New Roman" pitchFamily="18" charset="0"/>
                <a:cs typeface="Times New Roman" panose="02020603050405020304" pitchFamily="18" charset="0"/>
              </a:rPr>
              <a:t>tasi </a:t>
            </a:r>
            <a:r>
              <a:rPr lang="uz-Cyrl-UZ" sz="4400" b="1" i="1" smtClean="0">
                <a:latin typeface="Times New Roman" pitchFamily="18" charset="0"/>
                <a:cs typeface="Times New Roman" panose="02020603050405020304" pitchFamily="18" charset="0"/>
              </a:rPr>
              <a:t>aa</a:t>
            </a:r>
            <a:r>
              <a:rPr lang="en-US" sz="4400" b="1" i="1" smtClean="0">
                <a:latin typeface="Times New Roman" pitchFamily="18" charset="0"/>
                <a:cs typeface="Times New Roman" panose="02020603050405020304" pitchFamily="18" charset="0"/>
              </a:rPr>
              <a:t>-</a:t>
            </a:r>
            <a:r>
              <a:rPr lang="uz-Cyrl-UZ" sz="4400" b="1" i="1" smtClean="0">
                <a:latin typeface="Times New Roman" pitchFamily="18" charset="0"/>
                <a:cs typeface="Times New Roman" panose="02020603050405020304" pitchFamily="18" charset="0"/>
              </a:rPr>
              <a:t>ba</a:t>
            </a:r>
            <a:r>
              <a:rPr lang="uz-Cyrl-UZ" sz="4400" b="1">
                <a:latin typeface="Times New Roman" pitchFamily="18" charset="0"/>
                <a:cs typeface="Times New Roman" panose="02020603050405020304" pitchFamily="18" charset="0"/>
              </a:rPr>
              <a:t>, 2 tasi </a:t>
            </a:r>
            <a:r>
              <a:rPr lang="uz-Cyrl-UZ" sz="4400" b="1" i="1" smtClean="0">
                <a:latin typeface="Times New Roman" pitchFamily="18" charset="0"/>
                <a:cs typeface="Times New Roman" panose="02020603050405020304" pitchFamily="18" charset="0"/>
              </a:rPr>
              <a:t>ba</a:t>
            </a:r>
            <a:r>
              <a:rPr lang="en-US" sz="4400" b="1" i="1" smtClean="0">
                <a:latin typeface="Times New Roman" pitchFamily="18" charset="0"/>
                <a:cs typeface="Times New Roman" panose="02020603050405020304" pitchFamily="18" charset="0"/>
              </a:rPr>
              <a:t>-d</a:t>
            </a:r>
            <a:r>
              <a:rPr lang="uz-Cyrl-UZ" sz="4400" b="1" i="1" smtClean="0">
                <a:latin typeface="Times New Roman" pitchFamily="18" charset="0"/>
                <a:cs typeface="Times New Roman" panose="02020603050405020304" pitchFamily="18" charset="0"/>
              </a:rPr>
              <a:t>a</a:t>
            </a:r>
            <a:r>
              <a:rPr lang="uz-Cyrl-UZ" sz="4400" b="1" smtClean="0">
                <a:latin typeface="Times New Roman" pitchFamily="18" charset="0"/>
                <a:cs typeface="Times New Roman" panose="02020603050405020304" pitchFamily="18" charset="0"/>
              </a:rPr>
              <a:t> </a:t>
            </a:r>
            <a:r>
              <a:rPr lang="uz-Cyrl-UZ" sz="4400" b="1">
                <a:latin typeface="Times New Roman" pitchFamily="18" charset="0"/>
                <a:cs typeface="Times New Roman" panose="02020603050405020304" pitchFamily="18" charset="0"/>
              </a:rPr>
              <a:t>tarzida qofiyalangan va barchasida tajnisga rioya qilingan.</a:t>
            </a:r>
            <a:endParaRPr lang="ru-RU" sz="44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681836151"/>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smtClean="0">
                <a:latin typeface="Times New Roman" pitchFamily="18" charset="0"/>
                <a:cs typeface="Times New Roman" panose="02020603050405020304" pitchFamily="18" charset="0"/>
              </a:rPr>
              <a:t>QIT’A</a:t>
            </a:r>
            <a:r>
              <a:rPr lang="en-US" b="1" smtClean="0"/>
              <a:t> </a:t>
            </a:r>
            <a:endParaRPr lang="ru-RU"/>
          </a:p>
        </p:txBody>
      </p:sp>
      <p:sp>
        <p:nvSpPr>
          <p:cNvPr id="3" name="Содержимое 2"/>
          <p:cNvSpPr>
            <a:spLocks noGrp="1"/>
          </p:cNvSpPr>
          <p:nvPr>
            <p:ph idx="1"/>
          </p:nvPr>
        </p:nvSpPr>
        <p:spPr>
          <a:xfrm>
            <a:off x="457200" y="1772816"/>
            <a:ext cx="8229600" cy="4389120"/>
          </a:xfrm>
        </p:spPr>
        <p:txBody>
          <a:bodyPr>
            <a:normAutofit fontScale="92500"/>
          </a:bodyPr>
          <a:lstStyle/>
          <a:p>
            <a:pPr marL="0" indent="0" algn="just">
              <a:buNone/>
            </a:pPr>
            <a:r>
              <a:rPr lang="en-US" sz="3200" b="1" smtClean="0"/>
              <a:t>	</a:t>
            </a:r>
            <a:r>
              <a:rPr lang="en-US" sz="3200" b="1" smtClean="0">
                <a:latin typeface="Times New Roman" pitchFamily="18" charset="0"/>
                <a:cs typeface="Times New Roman" panose="02020603050405020304" pitchFamily="18" charset="0"/>
              </a:rPr>
              <a:t>QIT’A (ar.) – parcha, bo‘lak, qism).  Ikki baytdan  bir necha baytgacha hajmda bo‘lgan, juft misralari qofiyalanib, toq misralari ochiq qoluvchi (</a:t>
            </a:r>
            <a:r>
              <a:rPr lang="en-US" sz="3200" b="1" i="1" err="1" smtClean="0">
                <a:latin typeface="Times New Roman" pitchFamily="18" charset="0"/>
                <a:cs typeface="Times New Roman" panose="02020603050405020304" pitchFamily="18" charset="0"/>
              </a:rPr>
              <a:t>ba , da, </a:t>
            </a:r>
            <a:r>
              <a:rPr lang="en-US" sz="3200" b="1" i="1" err="1">
                <a:latin typeface="Times New Roman" pitchFamily="18" charset="0"/>
                <a:cs typeface="Times New Roman" panose="02020603050405020304" pitchFamily="18" charset="0"/>
              </a:rPr>
              <a:t>e</a:t>
            </a:r>
            <a:r>
              <a:rPr lang="en-US" sz="3200" b="1" i="1" err="1" smtClean="0">
                <a:latin typeface="Times New Roman" pitchFamily="18" charset="0"/>
                <a:cs typeface="Times New Roman" panose="02020603050405020304" pitchFamily="18" charset="0"/>
              </a:rPr>
              <a:t>a …</a:t>
            </a:r>
            <a:r>
              <a:rPr lang="en-US" sz="3200" b="1" smtClean="0">
                <a:latin typeface="Times New Roman" pitchFamily="18" charset="0"/>
                <a:cs typeface="Times New Roman" panose="02020603050405020304" pitchFamily="18" charset="0"/>
              </a:rPr>
              <a:t>) lirik janr. Qit’a, asosan, falsafiy, ijtimoiy va axloq-odob bilan bog‘liq mavzularda yaratilgan. Shuningdek, qit’a nasriy asarlarda ma’lum bir masala haqidagi fikr-mulohazalarga yakun sifatida “qissadan hissa” tarzida keltirilgan.</a:t>
            </a:r>
            <a:endParaRPr lang="ru-RU" sz="3200" b="1" smtClean="0">
              <a:latin typeface="Times New Roman" pitchFamily="18" charset="0"/>
              <a:cs typeface="Times New Roman" panose="02020603050405020304" pitchFamily="18" charset="0"/>
            </a:endParaRPr>
          </a:p>
          <a:p>
            <a:endParaRPr lang="ru-RU"/>
          </a:p>
        </p:txBody>
      </p:sp>
    </p:spTree>
  </p:cSld>
  <p:clrMapOvr>
    <a:masterClrMapping/>
  </p:clrMapOvr>
  <p:transition>
    <p:wheel spokes="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32624"/>
          </a:xfrm>
        </p:spPr>
        <p:txBody>
          <a:bodyPr>
            <a:normAutofit fontScale="90000"/>
          </a:bodyPr>
          <a:lstStyle/>
          <a:p>
            <a:endParaRPr lang="ru-RU"/>
          </a:p>
        </p:txBody>
      </p:sp>
      <p:sp>
        <p:nvSpPr>
          <p:cNvPr id="3" name="Объект 2"/>
          <p:cNvSpPr>
            <a:spLocks noGrp="1"/>
          </p:cNvSpPr>
          <p:nvPr>
            <p:ph idx="1"/>
          </p:nvPr>
        </p:nvSpPr>
        <p:spPr>
          <a:xfrm>
            <a:off x="457200" y="836712"/>
            <a:ext cx="8507288" cy="5832648"/>
          </a:xfrm>
        </p:spPr>
        <p:txBody>
          <a:bodyPr>
            <a:normAutofit fontScale="55000" lnSpcReduction="20000"/>
          </a:bodyPr>
          <a:lstStyle/>
          <a:p>
            <a:pPr marL="0" indent="0" algn="just">
              <a:lnSpc>
                <a:spcPct val="120000"/>
              </a:lnSpc>
              <a:spcBef>
                <a:spcPts val="600"/>
              </a:spcBef>
              <a:buNone/>
            </a:pPr>
            <a:r>
              <a:rPr lang="en-US" smtClean="0"/>
              <a:t>	</a:t>
            </a:r>
            <a:r>
              <a:rPr lang="en-US" sz="4400" b="1" err="1" smtClean="0">
                <a:latin typeface="Times New Roman" pitchFamily="18" charset="0"/>
                <a:cs typeface="Times New Roman" panose="02020603050405020304" pitchFamily="18" charset="0"/>
              </a:rPr>
              <a:t>Turkiy </a:t>
            </a:r>
            <a:r>
              <a:rPr lang="en-US" sz="4400" b="1" err="1">
                <a:latin typeface="Times New Roman" pitchFamily="18" charset="0"/>
                <a:cs typeface="Times New Roman" panose="02020603050405020304" pitchFamily="18" charset="0"/>
              </a:rPr>
              <a:t>adabiyotda qit’aning ilk namunalari </a:t>
            </a:r>
            <a:r>
              <a:rPr lang="en-US" sz="4400" b="1" err="1">
                <a:solidFill>
                  <a:srgbClr val="FF0000"/>
                </a:solidFill>
                <a:latin typeface="Times New Roman" pitchFamily="18" charset="0"/>
                <a:cs typeface="Times New Roman" panose="02020603050405020304" pitchFamily="18" charset="0"/>
              </a:rPr>
              <a:t>Nosiruddin Rabg‘uziy</a:t>
            </a:r>
            <a:r>
              <a:rPr lang="en-US" sz="4400" b="1" err="1">
                <a:latin typeface="Times New Roman" pitchFamily="18" charset="0"/>
                <a:cs typeface="Times New Roman" panose="02020603050405020304" pitchFamily="18" charset="0"/>
              </a:rPr>
              <a:t>ning </a:t>
            </a:r>
            <a:r>
              <a:rPr lang="en-US" sz="4400" b="1">
                <a:solidFill>
                  <a:srgbClr val="00B0F0"/>
                </a:solidFill>
                <a:latin typeface="Times New Roman" pitchFamily="18" charset="0"/>
                <a:cs typeface="Times New Roman" panose="02020603050405020304" pitchFamily="18" charset="0"/>
              </a:rPr>
              <a:t>“Qisasi Rabg‘uziy”</a:t>
            </a:r>
            <a:r>
              <a:rPr lang="en-US" sz="4400" b="1">
                <a:latin typeface="Times New Roman" pitchFamily="18" charset="0"/>
                <a:cs typeface="Times New Roman" panose="02020603050405020304" pitchFamily="18" charset="0"/>
              </a:rPr>
              <a:t> asarida uchraydi. </a:t>
            </a:r>
            <a:r>
              <a:rPr lang="uz-Cyrl-UZ" sz="4400" b="1" smtClean="0">
                <a:latin typeface="Times New Roman" pitchFamily="18" charset="0"/>
                <a:cs typeface="Times New Roman" panose="02020603050405020304" pitchFamily="18" charset="0"/>
              </a:rPr>
              <a:t>Adabiyotshunoslikda </a:t>
            </a:r>
            <a:r>
              <a:rPr lang="uz-Cyrl-UZ" sz="4400" b="1">
                <a:latin typeface="Times New Roman" pitchFamily="18" charset="0"/>
                <a:cs typeface="Times New Roman" panose="02020603050405020304" pitchFamily="18" charset="0"/>
              </a:rPr>
              <a:t>turkiy adabiyotdagi ilk qit'a Xorazmiy “Muhabbatnoma”sida uchraydi degan qarash bor</a:t>
            </a:r>
            <a:r>
              <a:rPr lang="en-US" sz="4400" b="1">
                <a:latin typeface="Times New Roman" pitchFamily="18" charset="0"/>
                <a:cs typeface="Times New Roman" panose="02020603050405020304" pitchFamily="18" charset="0"/>
              </a:rPr>
              <a:t> edi</a:t>
            </a:r>
            <a:r>
              <a:rPr lang="uz-Cyrl-UZ" sz="4400" b="1">
                <a:latin typeface="Times New Roman" pitchFamily="18" charset="0"/>
                <a:cs typeface="Times New Roman" panose="02020603050405020304" pitchFamily="18" charset="0"/>
              </a:rPr>
              <a:t>. “Qisasi Rabg‘uziy”dagi she'riy parchalarning janr xususiyatlarini o‘rganish natijalari asarda qit'a janriga mos keluvchi she'rlar mavjudligini ko‘rsatdi</a:t>
            </a:r>
            <a:r>
              <a:rPr lang="en-US" sz="4400" b="1">
                <a:latin typeface="Times New Roman" pitchFamily="18" charset="0"/>
                <a:cs typeface="Times New Roman" panose="02020603050405020304" pitchFamily="18" charset="0"/>
              </a:rPr>
              <a:t>)</a:t>
            </a:r>
            <a:r>
              <a:rPr lang="uz-Cyrl-UZ" sz="4400" b="1">
                <a:latin typeface="Times New Roman" pitchFamily="18" charset="0"/>
                <a:cs typeface="Times New Roman" panose="02020603050405020304" pitchFamily="18" charset="0"/>
              </a:rPr>
              <a:t>.  </a:t>
            </a:r>
            <a:endParaRPr lang="ru-RU" sz="4400" b="1">
              <a:latin typeface="Times New Roman" pitchFamily="18" charset="0"/>
              <a:cs typeface="Times New Roman" panose="02020603050405020304" pitchFamily="18" charset="0"/>
            </a:endParaRPr>
          </a:p>
          <a:p>
            <a:pPr marL="0" indent="0" algn="just">
              <a:lnSpc>
                <a:spcPct val="120000"/>
              </a:lnSpc>
              <a:spcBef>
                <a:spcPts val="600"/>
              </a:spcBef>
              <a:buNone/>
            </a:pPr>
            <a:r>
              <a:rPr lang="en-US" sz="4400" b="1" smtClean="0">
                <a:latin typeface="Times New Roman" pitchFamily="18" charset="0"/>
                <a:cs typeface="Times New Roman" panose="02020603050405020304" pitchFamily="18" charset="0"/>
              </a:rPr>
              <a:t>	Qit’a </a:t>
            </a:r>
            <a:r>
              <a:rPr lang="en-US" sz="4400" b="1" err="1">
                <a:latin typeface="Times New Roman" pitchFamily="18" charset="0"/>
                <a:cs typeface="Times New Roman" panose="02020603050405020304" pitchFamily="18" charset="0"/>
              </a:rPr>
              <a:t>janrining rivojlanishida </a:t>
            </a:r>
            <a:r>
              <a:rPr lang="en-US" sz="4400" b="1" err="1">
                <a:solidFill>
                  <a:srgbClr val="FF0000"/>
                </a:solidFill>
                <a:latin typeface="Times New Roman" pitchFamily="18" charset="0"/>
                <a:cs typeface="Times New Roman" panose="02020603050405020304" pitchFamily="18" charset="0"/>
              </a:rPr>
              <a:t>Alisher Navoiy</a:t>
            </a:r>
            <a:r>
              <a:rPr lang="en-US" sz="4400" b="1">
                <a:latin typeface="Times New Roman" pitchFamily="18" charset="0"/>
                <a:cs typeface="Times New Roman" panose="02020603050405020304" pitchFamily="18" charset="0"/>
              </a:rPr>
              <a:t> ijodining alohida o‘rni bor. Shoirning “Xazoyin ul-maoniy” kulliyotida </a:t>
            </a:r>
            <a:r>
              <a:rPr lang="en-US" sz="4400" b="1">
                <a:solidFill>
                  <a:schemeClr val="accent2"/>
                </a:solidFill>
                <a:latin typeface="Times New Roman" pitchFamily="18" charset="0"/>
                <a:cs typeface="Times New Roman" panose="02020603050405020304" pitchFamily="18" charset="0"/>
              </a:rPr>
              <a:t>210</a:t>
            </a:r>
            <a:r>
              <a:rPr lang="en-US" sz="4400" b="1">
                <a:latin typeface="Times New Roman" pitchFamily="18" charset="0"/>
                <a:cs typeface="Times New Roman" panose="02020603050405020304" pitchFamily="18" charset="0"/>
              </a:rPr>
              <a:t> ta (“G‘aroyib us-sig‘ar”, “Navodir ush-shabob” va  “Favoyid ul-kibar”da 50 tadan, “Badoye’ ul-vasat”da 60 ta), “Devoni Foniy”da 64 ta, “Arbain”da 40 ta  va boshqa nasriy asarlari tarkibida yana o‘nlab qit’alar mavjud. Kulliyotdagi qit'alarda ularning g‘oyasini ifodalovchi sarlavhalar qo‘yilgan.</a:t>
            </a:r>
            <a:r>
              <a:rPr lang="ru-RU" sz="4400" b="1">
                <a:latin typeface="Times New Roman" pitchFamily="18" charset="0"/>
                <a:cs typeface="Times New Roman" panose="02020603050405020304" pitchFamily="18" charset="0"/>
              </a:rPr>
              <a:t> </a:t>
            </a:r>
            <a:r>
              <a:rPr lang="uz-Cyrl-UZ" sz="4400" b="1">
                <a:latin typeface="Times New Roman" pitchFamily="18" charset="0"/>
                <a:cs typeface="Times New Roman" panose="02020603050405020304" pitchFamily="18" charset="0"/>
              </a:rPr>
              <a:t>    </a:t>
            </a:r>
            <a:endParaRPr lang="en-US" sz="4400" b="1" smtClean="0">
              <a:latin typeface="Times New Roman" pitchFamily="18" charset="0"/>
              <a:cs typeface="Times New Roman" panose="02020603050405020304" pitchFamily="18" charset="0"/>
            </a:endParaRPr>
          </a:p>
          <a:p>
            <a:pPr marL="0" indent="0">
              <a:buNone/>
            </a:pPr>
            <a:endParaRPr lang="ru-RU"/>
          </a:p>
        </p:txBody>
      </p:sp>
    </p:spTree>
    <p:extLst>
      <p:ext uri="{BB962C8B-B14F-4D97-AF65-F5344CB8AC3E}">
        <p14:creationId xmlns:p14="http://schemas.microsoft.com/office/powerpoint/2010/main" val="1054743301"/>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4400" b="1" err="1">
                <a:latin typeface="Times New Roman" pitchFamily="18" charset="0"/>
                <a:cs typeface="Times New Roman" panose="02020603050405020304" pitchFamily="18" charset="0"/>
              </a:rPr>
              <a:t>Kamol kasbiga dalolat-u </a:t>
            </a:r>
            <a:r>
              <a:rPr lang="en-US" sz="4400" b="1" err="1" smtClean="0">
                <a:latin typeface="Times New Roman" pitchFamily="18" charset="0"/>
                <a:cs typeface="Times New Roman" panose="02020603050405020304" pitchFamily="18" charset="0"/>
              </a:rPr>
              <a:t>nuqsonidin izhori </a:t>
            </a:r>
            <a:r>
              <a:rPr lang="en-US" sz="4400" b="1" err="1">
                <a:latin typeface="Times New Roman" pitchFamily="18" charset="0"/>
                <a:cs typeface="Times New Roman" panose="02020603050405020304" pitchFamily="18" charset="0"/>
              </a:rPr>
              <a:t>malolat</a:t>
            </a:r>
            <a:endParaRPr lang="ru-RU" sz="4400" b="1">
              <a:latin typeface="Times New Roman"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endParaRPr lang="en-US" smtClean="0"/>
          </a:p>
          <a:p>
            <a:pPr marL="0" indent="0">
              <a:buNone/>
            </a:pPr>
            <a:r>
              <a:rPr lang="ru-RU" sz="3600" b="1" err="1">
                <a:latin typeface="Times New Roman" pitchFamily="18" charset="0"/>
                <a:cs typeface="Times New Roman" panose="02020603050405020304" pitchFamily="18" charset="0"/>
              </a:rPr>
              <a:t>Kamol et kasbkim, olam uyidin </a:t>
            </a:r>
            <a:r>
              <a:rPr lang="en-US" sz="3600" b="1">
                <a:latin typeface="Times New Roman" pitchFamily="18" charset="0"/>
                <a:cs typeface="Times New Roman" panose="02020603050405020304" pitchFamily="18" charset="0"/>
              </a:rPr>
              <a:t>— </a:t>
            </a:r>
            <a:endParaRPr lang="en-US" sz="3600" b="1" smtClean="0">
              <a:latin typeface="Times New Roman" pitchFamily="18" charset="0"/>
              <a:cs typeface="Times New Roman" panose="02020603050405020304" pitchFamily="18" charset="0"/>
            </a:endParaRPr>
          </a:p>
          <a:p>
            <a:pPr marL="0" indent="0">
              <a:buNone/>
            </a:pPr>
            <a:r>
              <a:rPr lang="ru-RU" sz="3600" b="1" err="1" smtClean="0">
                <a:latin typeface="Times New Roman" pitchFamily="18" charset="0"/>
                <a:cs typeface="Times New Roman" panose="02020603050405020304" pitchFamily="18" charset="0"/>
              </a:rPr>
              <a:t>Sanga </a:t>
            </a:r>
            <a:r>
              <a:rPr lang="ru-RU" sz="3600" b="1" err="1">
                <a:latin typeface="Times New Roman" pitchFamily="18" charset="0"/>
                <a:cs typeface="Times New Roman" panose="02020603050405020304" pitchFamily="18" charset="0"/>
              </a:rPr>
              <a:t>farz o'lmag'ay </a:t>
            </a:r>
            <a:r>
              <a:rPr lang="ru-RU" sz="3600" b="1" i="1" err="1">
                <a:latin typeface="Times New Roman" pitchFamily="18" charset="0"/>
                <a:cs typeface="Times New Roman" panose="02020603050405020304" pitchFamily="18" charset="0"/>
              </a:rPr>
              <a:t>g'amnok </a:t>
            </a:r>
            <a:r>
              <a:rPr lang="ru-RU" sz="3600" b="1" i="1" err="1" smtClean="0">
                <a:latin typeface="Times New Roman" pitchFamily="18" charset="0"/>
                <a:cs typeface="Times New Roman" panose="02020603050405020304" pitchFamily="18" charset="0"/>
              </a:rPr>
              <a:t>chiqmoq.</a:t>
            </a:r>
            <a:endParaRPr lang="en-US" sz="3600" b="1" i="1" smtClean="0">
              <a:latin typeface="Times New Roman" pitchFamily="18" charset="0"/>
              <a:cs typeface="Times New Roman" panose="02020603050405020304" pitchFamily="18" charset="0"/>
            </a:endParaRPr>
          </a:p>
          <a:p>
            <a:pPr marL="0" indent="0">
              <a:buNone/>
            </a:pPr>
            <a:r>
              <a:rPr lang="ru-RU" sz="3600" b="1" err="1" smtClean="0">
                <a:latin typeface="Times New Roman" pitchFamily="18" charset="0"/>
                <a:cs typeface="Times New Roman" panose="02020603050405020304" pitchFamily="18" charset="0"/>
              </a:rPr>
              <a:t>Jahondin </a:t>
            </a:r>
            <a:r>
              <a:rPr lang="ru-RU" sz="3600" b="1" err="1">
                <a:latin typeface="Times New Roman" pitchFamily="18" charset="0"/>
                <a:cs typeface="Times New Roman" panose="02020603050405020304" pitchFamily="18" charset="0"/>
              </a:rPr>
              <a:t>notamom o'tmak biaynih</a:t>
            </a:r>
            <a:r>
              <a:rPr lang="ru-RU" sz="3600" b="1" smtClean="0">
                <a:latin typeface="Times New Roman" pitchFamily="18" charset="0"/>
                <a:cs typeface="Times New Roman" panose="02020603050405020304" pitchFamily="18" charset="0"/>
              </a:rPr>
              <a:t>,</a:t>
            </a:r>
            <a:endParaRPr lang="en-US" sz="3600" b="1" smtClean="0">
              <a:latin typeface="Times New Roman" pitchFamily="18" charset="0"/>
              <a:cs typeface="Times New Roman" panose="02020603050405020304" pitchFamily="18" charset="0"/>
            </a:endParaRPr>
          </a:p>
          <a:p>
            <a:pPr marL="0" indent="0">
              <a:buNone/>
            </a:pPr>
            <a:r>
              <a:rPr lang="ru-RU" sz="3600" b="1" err="1" smtClean="0">
                <a:latin typeface="Times New Roman" pitchFamily="18" charset="0"/>
                <a:cs typeface="Times New Roman" panose="02020603050405020304" pitchFamily="18" charset="0"/>
              </a:rPr>
              <a:t>Erur </a:t>
            </a:r>
            <a:r>
              <a:rPr lang="ru-RU" sz="3600" b="1" err="1">
                <a:latin typeface="Times New Roman" pitchFamily="18" charset="0"/>
                <a:cs typeface="Times New Roman" panose="02020603050405020304" pitchFamily="18" charset="0"/>
              </a:rPr>
              <a:t>hammomdin </a:t>
            </a:r>
            <a:r>
              <a:rPr lang="ru-RU" sz="3600" b="1" i="1" err="1">
                <a:latin typeface="Times New Roman" pitchFamily="18" charset="0"/>
                <a:cs typeface="Times New Roman" panose="02020603050405020304" pitchFamily="18" charset="0"/>
              </a:rPr>
              <a:t>nopok chiqmoq.</a:t>
            </a:r>
          </a:p>
          <a:p>
            <a:pPr marL="0" indent="0">
              <a:buNone/>
            </a:pPr>
            <a:endParaRPr lang="ru-RU"/>
          </a:p>
        </p:txBody>
      </p:sp>
    </p:spTree>
    <p:extLst>
      <p:ext uri="{BB962C8B-B14F-4D97-AF65-F5344CB8AC3E}">
        <p14:creationId xmlns:p14="http://schemas.microsoft.com/office/powerpoint/2010/main" val="3582245528"/>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smtClean="0">
                <a:latin typeface="Times New Roman" pitchFamily="18" charset="0"/>
                <a:cs typeface="Times New Roman" panose="02020603050405020304" pitchFamily="18" charset="0"/>
              </a:rPr>
              <a:t>FARD</a:t>
            </a:r>
            <a:endParaRPr lang="ru-RU">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normAutofit/>
          </a:bodyPr>
          <a:lstStyle/>
          <a:p>
            <a:pPr marL="0" indent="0" algn="just">
              <a:buNone/>
            </a:pPr>
            <a:r>
              <a:rPr lang="en-US" sz="3200" b="1" smtClean="0">
                <a:latin typeface="Times New Roman" pitchFamily="18" charset="0"/>
                <a:cs typeface="Times New Roman" panose="02020603050405020304" pitchFamily="18" charset="0"/>
              </a:rPr>
              <a:t>	FARD </a:t>
            </a:r>
            <a:r>
              <a:rPr lang="en-US" sz="3200" smtClean="0">
                <a:latin typeface="Times New Roman" pitchFamily="18" charset="0"/>
                <a:cs typeface="Times New Roman" panose="02020603050405020304" pitchFamily="18" charset="0"/>
              </a:rPr>
              <a:t>(ar.) </a:t>
            </a:r>
            <a:r>
              <a:rPr lang="en-US" sz="3200" b="1" smtClean="0">
                <a:latin typeface="Times New Roman" pitchFamily="18" charset="0"/>
                <a:cs typeface="Times New Roman" panose="02020603050405020304" pitchFamily="18" charset="0"/>
              </a:rPr>
              <a:t>– yakka, yolg‘iz, yagona. Bir baytdangina iborat eng kichik mustaqil she’r shakli, </a:t>
            </a:r>
            <a:r>
              <a:rPr lang="en-US" sz="3200" b="1" i="1" smtClean="0">
                <a:latin typeface="Times New Roman" pitchFamily="18" charset="0"/>
                <a:cs typeface="Times New Roman" panose="02020603050405020304" pitchFamily="18" charset="0"/>
              </a:rPr>
              <a:t>a-a</a:t>
            </a:r>
            <a:r>
              <a:rPr lang="en-US" sz="3200" b="1" smtClean="0">
                <a:latin typeface="Times New Roman" pitchFamily="18" charset="0"/>
                <a:cs typeface="Times New Roman" panose="02020603050405020304" pitchFamily="18" charset="0"/>
              </a:rPr>
              <a:t> yoki </a:t>
            </a:r>
            <a:r>
              <a:rPr lang="en-US" sz="3200" b="1" i="1" smtClean="0">
                <a:latin typeface="Times New Roman" pitchFamily="18" charset="0"/>
                <a:cs typeface="Times New Roman" panose="02020603050405020304" pitchFamily="18" charset="0"/>
              </a:rPr>
              <a:t>a-b </a:t>
            </a:r>
            <a:r>
              <a:rPr lang="en-US" sz="3200" b="1" err="1" smtClean="0">
                <a:latin typeface="Times New Roman" pitchFamily="18" charset="0"/>
                <a:cs typeface="Times New Roman" panose="02020603050405020304" pitchFamily="18" charset="0"/>
              </a:rPr>
              <a:t>tarzida qofiyalanadi. Fard bir baytdan tashkil topgan bo‘lsa-da, unda shoirning axloqiy-ta’limiy fikrlari,  falsafiy qarashlari qalamga olinib, ixcham poetik xulosa ifodalanadi. Shu ma’noda fardlar ko‘pincha aforizm xarakteriga ega bo‘ladi. </a:t>
            </a:r>
            <a:endParaRPr lang="ru-RU" sz="3200" b="1" smtClean="0">
              <a:latin typeface="Times New Roman" pitchFamily="18" charset="0"/>
              <a:cs typeface="Times New Roman" panose="02020603050405020304" pitchFamily="18" charset="0"/>
            </a:endParaRPr>
          </a:p>
          <a:p>
            <a:endParaRPr lang="ru-RU"/>
          </a:p>
        </p:txBody>
      </p:sp>
    </p:spTree>
  </p:cSld>
  <p:clrMapOvr>
    <a:masterClrMapping/>
  </p:clrMapOvr>
  <p:transition>
    <p:pull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548680"/>
            <a:ext cx="8229600" cy="5775920"/>
          </a:xfrm>
        </p:spPr>
        <p:txBody>
          <a:bodyPr/>
          <a:lstStyle/>
          <a:p>
            <a:pPr marL="0" indent="0">
              <a:buNone/>
            </a:pPr>
            <a:endParaRPr lang="en-US" smtClean="0"/>
          </a:p>
          <a:p>
            <a:pPr marL="0" indent="0">
              <a:buNone/>
            </a:pPr>
            <a:endParaRPr lang="en-US"/>
          </a:p>
          <a:p>
            <a:pPr marL="0" indent="0">
              <a:buNone/>
            </a:pPr>
            <a:endParaRPr lang="en-US" smtClean="0"/>
          </a:p>
          <a:p>
            <a:pPr marL="0" indent="0" algn="just">
              <a:buNone/>
            </a:pPr>
            <a:r>
              <a:rPr lang="en-US" sz="3600" b="1" err="1" smtClean="0">
                <a:latin typeface="Times New Roman" pitchFamily="18" charset="0"/>
                <a:cs typeface="Times New Roman" panose="02020603050405020304" pitchFamily="18" charset="0"/>
              </a:rPr>
              <a:t>Turkiy </a:t>
            </a:r>
            <a:r>
              <a:rPr lang="en-US" sz="3600" b="1" err="1">
                <a:latin typeface="Times New Roman" pitchFamily="18" charset="0"/>
                <a:cs typeface="Times New Roman" panose="02020603050405020304" pitchFamily="18" charset="0"/>
              </a:rPr>
              <a:t>adabiyotshunoslikda fard haqidagi ilk nazariy qarashlar </a:t>
            </a:r>
            <a:r>
              <a:rPr lang="en-US" sz="3600" b="1">
                <a:solidFill>
                  <a:schemeClr val="accent2"/>
                </a:solidFill>
                <a:latin typeface="Times New Roman" pitchFamily="18" charset="0"/>
                <a:cs typeface="Times New Roman" panose="02020603050405020304" pitchFamily="18" charset="0"/>
              </a:rPr>
              <a:t>“Funun ul-balog‘a”</a:t>
            </a:r>
            <a:r>
              <a:rPr lang="en-US" sz="3600" b="1">
                <a:latin typeface="Times New Roman" pitchFamily="18" charset="0"/>
                <a:cs typeface="Times New Roman" panose="02020603050405020304" pitchFamily="18" charset="0"/>
              </a:rPr>
              <a:t> asarida keltirilgan bo‘lib, muallif fardning ikki misradan iborat mustaqil she’r ekanligini ta’kidlagani holda uning faqat </a:t>
            </a:r>
            <a:r>
              <a:rPr lang="en-US" sz="3600" b="1" i="1">
                <a:latin typeface="Times New Roman" pitchFamily="18" charset="0"/>
                <a:cs typeface="Times New Roman" panose="02020603050405020304" pitchFamily="18" charset="0"/>
              </a:rPr>
              <a:t>a-b </a:t>
            </a:r>
            <a:r>
              <a:rPr lang="en-US" sz="3600" b="1" err="1">
                <a:latin typeface="Times New Roman" pitchFamily="18" charset="0"/>
                <a:cs typeface="Times New Roman" panose="02020603050405020304" pitchFamily="18" charset="0"/>
              </a:rPr>
              <a:t>tarzida qofiyalanishini aytib o‘tadi.</a:t>
            </a:r>
            <a:endParaRPr lang="ru-RU" sz="36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3735928309"/>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pPr marL="0" indent="0" algn="just">
              <a:buNone/>
            </a:pPr>
            <a:r>
              <a:rPr lang="en-US" smtClean="0"/>
              <a:t>	</a:t>
            </a:r>
            <a:r>
              <a:rPr lang="en-US" sz="3600" b="1" err="1" smtClean="0">
                <a:latin typeface="Times New Roman" pitchFamily="18" charset="0"/>
                <a:cs typeface="Times New Roman" panose="02020603050405020304" pitchFamily="18" charset="0"/>
              </a:rPr>
              <a:t>Fardlar </a:t>
            </a:r>
            <a:r>
              <a:rPr lang="en-US" sz="3600" b="1" err="1">
                <a:latin typeface="Times New Roman" pitchFamily="18" charset="0"/>
                <a:cs typeface="Times New Roman" panose="02020603050405020304" pitchFamily="18" charset="0"/>
              </a:rPr>
              <a:t>ba’zan katta hajmli asarlar tarkibida kelib, shu asarlar mazmuniga mos holda falsafiy-axloqiy g‘oyalarni ifodalash yoki asarlar so‘ngida kelib, xulosa yasash, “qissadan hissa chiqarish” vazifasini bajarishi ham mumkin. Turkiy adabiyotdagi ilk fard </a:t>
            </a:r>
            <a:r>
              <a:rPr lang="en-US" sz="3600" b="1" err="1">
                <a:solidFill>
                  <a:srgbClr val="FF0000"/>
                </a:solidFill>
                <a:latin typeface="Times New Roman" pitchFamily="18" charset="0"/>
                <a:cs typeface="Times New Roman" panose="02020603050405020304" pitchFamily="18" charset="0"/>
              </a:rPr>
              <a:t>Xorazmiy</a:t>
            </a:r>
            <a:r>
              <a:rPr lang="en-US" sz="3600" b="1" err="1">
                <a:latin typeface="Times New Roman" pitchFamily="18" charset="0"/>
                <a:cs typeface="Times New Roman" panose="02020603050405020304" pitchFamily="18" charset="0"/>
              </a:rPr>
              <a:t>ning “</a:t>
            </a:r>
            <a:r>
              <a:rPr lang="en-US" sz="3600" b="1" err="1">
                <a:solidFill>
                  <a:schemeClr val="accent1"/>
                </a:solidFill>
                <a:latin typeface="Times New Roman" pitchFamily="18" charset="0"/>
                <a:cs typeface="Times New Roman" panose="02020603050405020304" pitchFamily="18" charset="0"/>
              </a:rPr>
              <a:t>Muhabbatnoma</a:t>
            </a:r>
            <a:r>
              <a:rPr lang="en-US" sz="3600" b="1">
                <a:latin typeface="Times New Roman" pitchFamily="18" charset="0"/>
                <a:cs typeface="Times New Roman" panose="02020603050405020304" pitchFamily="18" charset="0"/>
              </a:rPr>
              <a:t>” asari so‘ngida keltirilgan bo‘lib, xulosa yasash vazifasida kelgan.</a:t>
            </a:r>
            <a:endParaRPr lang="ru-RU" sz="36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3336522833"/>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492664"/>
          </a:xfrm>
        </p:spPr>
        <p:txBody>
          <a:bodyPr>
            <a:normAutofit fontScale="90000"/>
          </a:bodyPr>
          <a:lstStyle/>
          <a:p>
            <a:endParaRPr lang="ru-RU"/>
          </a:p>
        </p:txBody>
      </p:sp>
      <p:sp>
        <p:nvSpPr>
          <p:cNvPr id="3" name="Объект 2"/>
          <p:cNvSpPr>
            <a:spLocks noGrp="1"/>
          </p:cNvSpPr>
          <p:nvPr>
            <p:ph idx="1"/>
          </p:nvPr>
        </p:nvSpPr>
        <p:spPr>
          <a:xfrm>
            <a:off x="457200" y="1196752"/>
            <a:ext cx="8229600" cy="5127848"/>
          </a:xfrm>
        </p:spPr>
        <p:txBody>
          <a:bodyPr/>
          <a:lstStyle/>
          <a:p>
            <a:pPr marL="0" indent="0">
              <a:buNone/>
            </a:pPr>
            <a:endParaRPr lang="ru-RU"/>
          </a:p>
        </p:txBody>
      </p:sp>
      <p:sp>
        <p:nvSpPr>
          <p:cNvPr id="4" name="Прямоугольник 3"/>
          <p:cNvSpPr/>
          <p:nvPr/>
        </p:nvSpPr>
        <p:spPr>
          <a:xfrm>
            <a:off x="899592" y="1484784"/>
            <a:ext cx="7787208" cy="5109091"/>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mtClean="0">
              <a:latin typeface="Times New Roman" pitchFamily="18" charset="0"/>
              <a:ea typeface="Times New Roman" panose="02020603050405020304" pitchFamily="18" charset="0"/>
            </a:endParaRPr>
          </a:p>
          <a:p>
            <a:pPr algn="just"/>
            <a:r>
              <a:rPr lang="en-US" sz="2800" b="1" smtClean="0">
                <a:latin typeface="Times New Roman" pitchFamily="18" charset="0"/>
                <a:ea typeface="Times New Roman" panose="02020603050405020304" pitchFamily="18" charset="0"/>
                <a:cs typeface="Times New Roman" panose="02020603050405020304" pitchFamily="18" charset="0"/>
              </a:rPr>
              <a:t>	Fard </a:t>
            </a:r>
            <a:r>
              <a:rPr lang="en-US" sz="2800" b="1" err="1">
                <a:latin typeface="Times New Roman" pitchFamily="18" charset="0"/>
                <a:ea typeface="Times New Roman" panose="02020603050405020304" pitchFamily="18" charset="0"/>
                <a:cs typeface="Times New Roman" panose="02020603050405020304" pitchFamily="18" charset="0"/>
              </a:rPr>
              <a:t>janrining rivojlanishida </a:t>
            </a:r>
            <a:r>
              <a:rPr lang="en-US" sz="2800" b="1" err="1">
                <a:solidFill>
                  <a:srgbClr val="FF0000"/>
                </a:solidFill>
                <a:latin typeface="Times New Roman" pitchFamily="18" charset="0"/>
                <a:ea typeface="Times New Roman" panose="02020603050405020304" pitchFamily="18" charset="0"/>
                <a:cs typeface="Times New Roman" panose="02020603050405020304" pitchFamily="18" charset="0"/>
              </a:rPr>
              <a:t>Alisher Navoiy</a:t>
            </a:r>
            <a:r>
              <a:rPr lang="en-US" sz="2800" b="1">
                <a:latin typeface="Times New Roman" pitchFamily="18" charset="0"/>
                <a:ea typeface="Times New Roman" panose="02020603050405020304" pitchFamily="18" charset="0"/>
                <a:cs typeface="Times New Roman" panose="02020603050405020304" pitchFamily="18" charset="0"/>
              </a:rPr>
              <a:t> ijodining alohida o‘rni bor. Shoirning </a:t>
            </a:r>
            <a:r>
              <a:rPr lang="en-US" sz="2800" b="1">
                <a:solidFill>
                  <a:srgbClr val="00B0F0"/>
                </a:solidFill>
                <a:latin typeface="Times New Roman" pitchFamily="18" charset="0"/>
                <a:ea typeface="Times New Roman" panose="02020603050405020304" pitchFamily="18" charset="0"/>
                <a:cs typeface="Times New Roman" panose="02020603050405020304" pitchFamily="18" charset="0"/>
              </a:rPr>
              <a:t>“Xazoyin ul-maoniy”</a:t>
            </a:r>
            <a:r>
              <a:rPr lang="en-US" sz="2800" b="1">
                <a:latin typeface="Times New Roman" pitchFamily="18" charset="0"/>
                <a:ea typeface="Times New Roman" panose="02020603050405020304" pitchFamily="18" charset="0"/>
                <a:cs typeface="Times New Roman" panose="02020603050405020304" pitchFamily="18" charset="0"/>
              </a:rPr>
              <a:t> kulliyotida 86 ta, </a:t>
            </a:r>
            <a:r>
              <a:rPr lang="en-US" sz="2800" b="1">
                <a:solidFill>
                  <a:srgbClr val="00B0F0"/>
                </a:solidFill>
                <a:latin typeface="Times New Roman" pitchFamily="18" charset="0"/>
                <a:ea typeface="Times New Roman" panose="02020603050405020304" pitchFamily="18" charset="0"/>
                <a:cs typeface="Times New Roman" panose="02020603050405020304" pitchFamily="18" charset="0"/>
              </a:rPr>
              <a:t>“Mahbub ul-qulub” </a:t>
            </a:r>
            <a:r>
              <a:rPr lang="en-US" sz="2800" b="1" err="1">
                <a:latin typeface="Times New Roman" pitchFamily="18" charset="0"/>
                <a:ea typeface="Times New Roman" panose="02020603050405020304" pitchFamily="18" charset="0"/>
                <a:cs typeface="Times New Roman" panose="02020603050405020304" pitchFamily="18" charset="0"/>
              </a:rPr>
              <a:t>asarida 60 dan ortiq  va boshqa nasriy asarlari tarkibida yana o‘nlab fardlar mavjud. “Xazoyin ul-maoniy”dagi </a:t>
            </a:r>
            <a:r>
              <a:rPr lang="en-US" sz="2800" b="1">
                <a:solidFill>
                  <a:srgbClr val="FF0000"/>
                </a:solidFill>
                <a:latin typeface="Times New Roman" pitchFamily="18" charset="0"/>
                <a:ea typeface="Times New Roman" panose="02020603050405020304" pitchFamily="18" charset="0"/>
                <a:cs typeface="Times New Roman" panose="02020603050405020304" pitchFamily="18" charset="0"/>
              </a:rPr>
              <a:t>86</a:t>
            </a:r>
            <a:r>
              <a:rPr lang="en-US" sz="2800" b="1">
                <a:latin typeface="Times New Roman" pitchFamily="18" charset="0"/>
                <a:ea typeface="Times New Roman" panose="02020603050405020304" pitchFamily="18" charset="0"/>
                <a:cs typeface="Times New Roman" panose="02020603050405020304" pitchFamily="18" charset="0"/>
              </a:rPr>
              <a:t> ta farddan </a:t>
            </a:r>
            <a:r>
              <a:rPr lang="en-US" sz="2800" b="1">
                <a:solidFill>
                  <a:schemeClr val="accent1"/>
                </a:solidFill>
                <a:latin typeface="Times New Roman" pitchFamily="18" charset="0"/>
                <a:ea typeface="Times New Roman" panose="02020603050405020304" pitchFamily="18" charset="0"/>
                <a:cs typeface="Times New Roman" panose="02020603050405020304" pitchFamily="18" charset="0"/>
              </a:rPr>
              <a:t>82</a:t>
            </a:r>
            <a:r>
              <a:rPr lang="en-US" sz="2800" b="1">
                <a:latin typeface="Times New Roman" pitchFamily="18" charset="0"/>
                <a:ea typeface="Times New Roman" panose="02020603050405020304" pitchFamily="18" charset="0"/>
                <a:cs typeface="Times New Roman" panose="02020603050405020304" pitchFamily="18" charset="0"/>
              </a:rPr>
              <a:t> tasi qofiyali, to‘rttasi  (82-, 83-, 84- va 86-fardlar) esa qofiyasizdir. Fardlarning barchasi “Favoyid ul-kibar” devoniga kiritilgan bo‘lib, muayyan ma’noda “Xazoyin ul-maoniy” kulliyotini yakunlovchi xulosaviy janr vazifasini o‘tagan. </a:t>
            </a:r>
            <a:endParaRPr lang="ru-RU" sz="28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214376960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8472" y="297454"/>
            <a:ext cx="11501610" cy="6125379"/>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lvl1pPr>
              <a:defRPr>
                <a:solidFill>
                  <a:srgbClr val="000000"/>
                </a:solidFill>
                <a:latin typeface="Calibri"/>
              </a:defRPr>
            </a:lvl1pPr>
            <a:lvl2pPr>
              <a:defRPr>
                <a:solidFill>
                  <a:srgbClr val="000000"/>
                </a:solidFill>
                <a:latin typeface="Calibri"/>
              </a:defRPr>
            </a:lvl2pPr>
            <a:lvl3pPr>
              <a:defRPr>
                <a:solidFill>
                  <a:srgbClr val="000000"/>
                </a:solidFill>
                <a:latin typeface="Calibri"/>
              </a:defRPr>
            </a:lvl3pPr>
            <a:lvl4pPr>
              <a:defRPr>
                <a:solidFill>
                  <a:srgbClr val="000000"/>
                </a:solidFill>
                <a:latin typeface="Calibri"/>
              </a:defRPr>
            </a:lvl4pPr>
            <a:lvl5pPr>
              <a:defRPr>
                <a:solidFill>
                  <a:srgbClr val="000000"/>
                </a:solidFill>
                <a:latin typeface="Calibri"/>
              </a:defRPr>
            </a:lvl5pPr>
            <a:lvl6pPr>
              <a:defRPr>
                <a:solidFill>
                  <a:srgbClr val="000000"/>
                </a:solidFill>
                <a:latin typeface="Calibri"/>
              </a:defRPr>
            </a:lvl6pPr>
            <a:lvl7pPr>
              <a:defRPr>
                <a:solidFill>
                  <a:srgbClr val="000000"/>
                </a:solidFill>
                <a:latin typeface="Calibri"/>
              </a:defRPr>
            </a:lvl7pPr>
            <a:lvl8pPr>
              <a:defRPr>
                <a:solidFill>
                  <a:srgbClr val="000000"/>
                </a:solidFill>
                <a:latin typeface="Calibri"/>
              </a:defRPr>
            </a:lvl8pPr>
            <a:lvl9pPr>
              <a:defRPr>
                <a:solidFill>
                  <a:srgbClr val="000000"/>
                </a:solidFill>
                <a:latin typeface="Calibri"/>
              </a:defRPr>
            </a:lvl9pPr>
          </a:lstStyle>
          <a:p>
            <a:pPr algn="just"/>
            <a:r>
              <a:rPr lang="uz-Cyrl-UZ">
                <a:latin typeface="Cambria" panose="02040503050406030204" pitchFamily="18" charset="0"/>
                <a:ea typeface="Cambria" panose="02040503050406030204" pitchFamily="18" charset="0"/>
              </a:rPr>
              <a:t>Tasavvuf tarixi va nazariyasiga doir tavsiya etilgan birlamchi manbalar: risola, manqaba, maqomot va tazkiralar mazmuni bilan tanishishlari lozim. Tasavvufning manshai va manbalari hisoblangan Qur'oni karim, Hadisi sharif, tafsir va kalom ilmiga oid birlamchi ma'lumotlardan xabardor bo‘lishlari masalaning mohiyatiga yetishga yordam beradi. Tasavvuf tarixiga oid manbalar bilan bir qatorda Markaziy Osiyodagi tasavvuf tariqatlari, yurtimizdan chiqqan buyuk mutasavviflarning manqabaviy hayot yo‘li va ularning mashhur asarlari mazmunini ham bilishlari kerak bo‘ladi. Bulardan tashqari, badiiy asarlar tarkibidagi irfoniy va tasavvufiy g‘oya va talqinlarni anglashi, ramz va timsollar ma'nolari haqida </a:t>
            </a:r>
            <a:r>
              <a:rPr lang="uz-Cyrl-UZ" b="1" i="1">
                <a:latin typeface="Cambria" panose="02040503050406030204" pitchFamily="18" charset="0"/>
                <a:ea typeface="Cambria" panose="02040503050406030204" pitchFamily="18" charset="0"/>
              </a:rPr>
              <a:t>tasavvurga ega bo‘lishi;</a:t>
            </a:r>
            <a:r>
              <a:rPr lang="uz-Cyrl-UZ">
                <a:latin typeface="Cambria" panose="02040503050406030204" pitchFamily="18" charset="0"/>
                <a:ea typeface="Cambria" panose="02040503050406030204" pitchFamily="18" charset="0"/>
              </a:rPr>
              <a:t> </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Ayrim nazariy masalalarning ildizlariga murojaat qilib, adabiy hodisaning bugungi nomlanishi bilan mumtoz adabiyotshunoslikdagi istilohiy munosabatlari haqida bilim va </a:t>
            </a:r>
            <a:r>
              <a:rPr lang="uz-Cyrl-UZ" b="1" i="1">
                <a:latin typeface="Cambria" panose="02040503050406030204" pitchFamily="18" charset="0"/>
                <a:ea typeface="Cambria" panose="02040503050406030204" pitchFamily="18" charset="0"/>
              </a:rPr>
              <a:t>ko‘nikmalarga ega bo‘lishi;</a:t>
            </a:r>
            <a:r>
              <a:rPr lang="uz-Cyrl-UZ">
                <a:latin typeface="Cambria" panose="02040503050406030204" pitchFamily="18" charset="0"/>
                <a:ea typeface="Cambria" panose="02040503050406030204" pitchFamily="18" charset="0"/>
              </a:rPr>
              <a:t> </a:t>
            </a:r>
            <a:endParaRPr lang="ru-RU">
              <a:latin typeface="Cambria" panose="02040503050406030204" pitchFamily="18" charset="0"/>
              <a:ea typeface="Cambria" panose="02040503050406030204" pitchFamily="18" charset="0"/>
            </a:endParaRPr>
          </a:p>
          <a:p>
            <a:pPr algn="just"/>
            <a:r>
              <a:rPr lang="uz-Cyrl-UZ">
                <a:latin typeface="Cambria" panose="02040503050406030204" pitchFamily="18" charset="0"/>
                <a:ea typeface="Cambria" panose="02040503050406030204" pitchFamily="18" charset="0"/>
              </a:rPr>
              <a:t>adabiyot namunalarining ifoda shakli, til va uslublariga doir tahlillarni amalga oshirish va tavsiya etilgan badiiy asarlarni tahlil qilish va buning natijasida mutasavvif adiblar yoki tasavvufiy tariqatlar mazmuniga doir qarashlarni o‘zlashtirish </a:t>
            </a:r>
            <a:r>
              <a:rPr lang="uz-Cyrl-UZ" b="1" i="1">
                <a:latin typeface="Cambria" panose="02040503050406030204" pitchFamily="18" charset="0"/>
                <a:ea typeface="Cambria" panose="02040503050406030204" pitchFamily="18" charset="0"/>
              </a:rPr>
              <a:t>malakasiga ega bo‘lishi kerak</a:t>
            </a:r>
            <a:r>
              <a:rPr lang="uz-Cyrl-UZ">
                <a:latin typeface="Cambria" panose="02040503050406030204" pitchFamily="18" charset="0"/>
                <a:ea typeface="Cambria" panose="02040503050406030204" pitchFamily="18" charset="0"/>
              </a:rPr>
              <a:t>.</a:t>
            </a:r>
            <a:endParaRPr lang="ru-RU">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05812433"/>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07504" y="1935480"/>
            <a:ext cx="8928992" cy="4389120"/>
          </a:xfrm>
        </p:spPr>
        <p:txBody>
          <a:bodyPr/>
          <a:lstStyle/>
          <a:p>
            <a:pPr marL="0" indent="0">
              <a:buNone/>
            </a:pPr>
            <a:r>
              <a:rPr lang="en-US" sz="3200" b="1" smtClean="0">
                <a:latin typeface="Times New Roman" pitchFamily="18" charset="0"/>
                <a:cs typeface="Times New Roman" panose="02020603050405020304" pitchFamily="18" charset="0"/>
              </a:rPr>
              <a:t>	Kishi </a:t>
            </a:r>
            <a:r>
              <a:rPr lang="en-US" sz="3200" b="1" err="1">
                <a:latin typeface="Times New Roman" pitchFamily="18" charset="0"/>
                <a:cs typeface="Times New Roman" panose="02020603050405020304" pitchFamily="18" charset="0"/>
              </a:rPr>
              <a:t>aybing desa, dam urmag'ilkim, ul erur ko'zgu,</a:t>
            </a:r>
            <a:endParaRPr lang="ru-RU" sz="3200" b="1">
              <a:latin typeface="Times New Roman" pitchFamily="18" charset="0"/>
              <a:cs typeface="Times New Roman" panose="02020603050405020304" pitchFamily="18" charset="0"/>
            </a:endParaRPr>
          </a:p>
          <a:p>
            <a:pPr marL="0" indent="0">
              <a:buNone/>
            </a:pPr>
            <a:r>
              <a:rPr lang="en-US" sz="3200" b="1" smtClean="0">
                <a:latin typeface="Times New Roman" pitchFamily="18" charset="0"/>
                <a:cs typeface="Times New Roman" panose="02020603050405020304" pitchFamily="18" charset="0"/>
              </a:rPr>
              <a:t>	Chu </a:t>
            </a:r>
            <a:r>
              <a:rPr lang="en-US" sz="3200" b="1" err="1">
                <a:latin typeface="Times New Roman" pitchFamily="18" charset="0"/>
                <a:cs typeface="Times New Roman" panose="02020603050405020304" pitchFamily="18" charset="0"/>
              </a:rPr>
              <a:t>ko'zgu tiyra bo'ldi, o'zga aybing zohir aylarmu?</a:t>
            </a:r>
            <a:endParaRPr lang="ru-RU" sz="3200" b="1">
              <a:latin typeface="Times New Roman" pitchFamily="18" charset="0"/>
              <a:cs typeface="Times New Roman" panose="02020603050405020304" pitchFamily="18" charset="0"/>
            </a:endParaRPr>
          </a:p>
          <a:p>
            <a:pPr marL="0" indent="0">
              <a:buNone/>
            </a:pPr>
            <a:endParaRPr lang="ru-RU"/>
          </a:p>
        </p:txBody>
      </p:sp>
    </p:spTree>
    <p:extLst>
      <p:ext uri="{BB962C8B-B14F-4D97-AF65-F5344CB8AC3E}">
        <p14:creationId xmlns:p14="http://schemas.microsoft.com/office/powerpoint/2010/main" val="217929879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smtClean="0">
                <a:latin typeface="Times New Roman" pitchFamily="18" charset="0"/>
                <a:cs typeface="Times New Roman" panose="02020603050405020304" pitchFamily="18" charset="0"/>
              </a:rPr>
              <a:t>MUAMMO</a:t>
            </a:r>
            <a:endParaRPr lang="ru-RU" b="1">
              <a:latin typeface="Times New Roman" pitchFamily="18" charset="0"/>
              <a:cs typeface="Times New Roman" panose="02020603050405020304" pitchFamily="18" charset="0"/>
            </a:endParaRPr>
          </a:p>
        </p:txBody>
      </p:sp>
      <p:sp>
        <p:nvSpPr>
          <p:cNvPr id="3" name="Содержимое 2"/>
          <p:cNvSpPr>
            <a:spLocks noGrp="1"/>
          </p:cNvSpPr>
          <p:nvPr>
            <p:ph idx="1"/>
          </p:nvPr>
        </p:nvSpPr>
        <p:spPr/>
        <p:txBody>
          <a:bodyPr>
            <a:normAutofit lnSpcReduction="10000"/>
          </a:bodyPr>
          <a:lstStyle/>
          <a:p>
            <a:pPr marL="0" indent="0" algn="just">
              <a:buNone/>
            </a:pPr>
            <a:r>
              <a:rPr lang="en-US" b="1" smtClean="0">
                <a:latin typeface="Times New Roman" pitchFamily="18" charset="0"/>
                <a:cs typeface="Times New Roman" panose="02020603050405020304" pitchFamily="18" charset="0"/>
              </a:rPr>
              <a:t>	MUAMMO</a:t>
            </a:r>
            <a:r>
              <a:rPr lang="en-US" b="1" i="1" smtClean="0">
                <a:latin typeface="Times New Roman" pitchFamily="18" charset="0"/>
                <a:cs typeface="Times New Roman" panose="02020603050405020304" pitchFamily="18" charset="0"/>
              </a:rPr>
              <a:t> </a:t>
            </a:r>
            <a:r>
              <a:rPr lang="en-US" b="1" smtClean="0">
                <a:latin typeface="Times New Roman" pitchFamily="18" charset="0"/>
                <a:cs typeface="Times New Roman" panose="02020603050405020304" pitchFamily="18" charset="0"/>
              </a:rPr>
              <a:t>(ar. – ko‘r qilingan, berkitilgan). Bir, ba’zan esa ikki baytdan iborat bo‘lgan, </a:t>
            </a:r>
            <a:r>
              <a:rPr lang="en-US" b="1" i="1" smtClean="0">
                <a:latin typeface="Times New Roman" pitchFamily="18" charset="0"/>
                <a:cs typeface="Times New Roman" panose="02020603050405020304" pitchFamily="18" charset="0"/>
              </a:rPr>
              <a:t>a-a</a:t>
            </a:r>
            <a:r>
              <a:rPr lang="en-US" b="1" smtClean="0">
                <a:latin typeface="Times New Roman" pitchFamily="18" charset="0"/>
                <a:cs typeface="Times New Roman" panose="02020603050405020304" pitchFamily="18" charset="0"/>
              </a:rPr>
              <a:t> yoki </a:t>
            </a:r>
            <a:r>
              <a:rPr lang="en-US" b="1" i="1" smtClean="0">
                <a:latin typeface="Times New Roman" pitchFamily="18" charset="0"/>
                <a:cs typeface="Times New Roman" panose="02020603050405020304" pitchFamily="18" charset="0"/>
              </a:rPr>
              <a:t>a-b </a:t>
            </a:r>
            <a:r>
              <a:rPr lang="en-US" b="1" err="1" smtClean="0">
                <a:latin typeface="Times New Roman" pitchFamily="18" charset="0"/>
                <a:cs typeface="Times New Roman" panose="02020603050405020304" pitchFamily="18" charset="0"/>
              </a:rPr>
              <a:t>tarzida qofiyalanuvchi lirik janr. Muammoda biror ism yoki narsa-buyum nomi berkitiladi. Berkitilgan so‘z shoirning turli-tuman ishoralari: ma’nodosh yoki shakldosh so‘zlarni topish, bir tildagi so‘zning ikkinchi bir tildagi muoduli (ekvivalenti)ni qo‘llash, so‘zlardagi ma’lum bir harflarni tizib, yangi so‘z yasash, ba’zan esa abjad hisobini ishlatib, raqamlar asosida so‘z tuzish va boshqalar asosida topiladi. Muammoni yechish uchun dastavval asosiy e’tiborni matnda ishora qilingan kalit so‘zga qaratish lozim bo‘ladi. </a:t>
            </a:r>
            <a:endParaRPr lang="ru-RU" b="1">
              <a:latin typeface="Times New Roman" pitchFamily="18" charset="0"/>
              <a:cs typeface="Times New Roman" panose="02020603050405020304" pitchFamily="18" charset="0"/>
            </a:endParaRPr>
          </a:p>
        </p:txBody>
      </p:sp>
    </p:spTree>
  </p:cSld>
  <p:clrMapOvr>
    <a:masterClrMapping/>
  </p:clrMapOvr>
  <p:transition>
    <p:pull dir="l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838761579"/>
              </p:ext>
            </p:extLst>
          </p:nvPr>
        </p:nvGraphicFramePr>
        <p:xfrm>
          <a:off x="457200" y="428625"/>
          <a:ext cx="8229600" cy="589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642468"/>
      </p:ext>
    </p:extLst>
  </p:cSld>
  <p:clrMapOvr>
    <a:masterClrMapping/>
  </p:clrMapOvr>
  <p:transition>
    <p:wipe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3071987830"/>
              </p:ext>
            </p:extLst>
          </p:nvPr>
        </p:nvGraphicFramePr>
        <p:xfrm>
          <a:off x="457200" y="857250"/>
          <a:ext cx="8291264" cy="5467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976828"/>
      </p:ext>
    </p:extLst>
  </p:cSld>
  <p:clrMapOvr>
    <a:masterClrMapping/>
  </p:clrMapOvr>
  <p:transition>
    <p:dissolv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980728"/>
            <a:ext cx="8229600" cy="5343872"/>
          </a:xfrm>
        </p:spPr>
        <p:txBody>
          <a:bodyPr/>
          <a:lstStyle/>
          <a:p>
            <a:endParaRPr lang="en-US" smtClean="0"/>
          </a:p>
          <a:p>
            <a:endParaRPr lang="en-US"/>
          </a:p>
          <a:p>
            <a:pPr marL="0" indent="0" algn="just">
              <a:buNone/>
            </a:pPr>
            <a:r>
              <a:rPr lang="en-US" smtClean="0"/>
              <a:t>	</a:t>
            </a:r>
            <a:r>
              <a:rPr lang="en-US" sz="3600" b="1" err="1" smtClean="0">
                <a:latin typeface="Times New Roman" pitchFamily="18" charset="0"/>
                <a:cs typeface="Times New Roman" panose="02020603050405020304" pitchFamily="18" charset="0"/>
              </a:rPr>
              <a:t>Turkiy </a:t>
            </a:r>
            <a:r>
              <a:rPr lang="en-US" sz="3600" b="1" err="1">
                <a:latin typeface="Times New Roman" pitchFamily="18" charset="0"/>
                <a:cs typeface="Times New Roman" panose="02020603050405020304" pitchFamily="18" charset="0"/>
              </a:rPr>
              <a:t>adabiyotda muammoning mustaqil janr sifatidagi takomili </a:t>
            </a:r>
            <a:r>
              <a:rPr lang="en-US" sz="3600" b="1" err="1">
                <a:solidFill>
                  <a:srgbClr val="FF0000"/>
                </a:solidFill>
                <a:latin typeface="Times New Roman" pitchFamily="18" charset="0"/>
                <a:cs typeface="Times New Roman" panose="02020603050405020304" pitchFamily="18" charset="0"/>
              </a:rPr>
              <a:t>Alisher Navoiy</a:t>
            </a:r>
            <a:r>
              <a:rPr lang="en-US" sz="3600" b="1">
                <a:latin typeface="Times New Roman" pitchFamily="18" charset="0"/>
                <a:cs typeface="Times New Roman" panose="02020603050405020304" pitchFamily="18" charset="0"/>
              </a:rPr>
              <a:t> ijodi bilan bog‘liq. Uning “Xazoyin ul-maoniy” kulliyotida </a:t>
            </a:r>
            <a:r>
              <a:rPr lang="en-US" sz="3600" b="1">
                <a:solidFill>
                  <a:srgbClr val="0070C0"/>
                </a:solidFill>
                <a:latin typeface="Times New Roman" pitchFamily="18" charset="0"/>
                <a:cs typeface="Times New Roman" panose="02020603050405020304" pitchFamily="18" charset="0"/>
              </a:rPr>
              <a:t>52</a:t>
            </a:r>
            <a:r>
              <a:rPr lang="en-US" sz="3600" b="1">
                <a:latin typeface="Times New Roman" pitchFamily="18" charset="0"/>
                <a:cs typeface="Times New Roman" panose="02020603050405020304" pitchFamily="18" charset="0"/>
              </a:rPr>
              <a:t> ta muammo mavjud bo‘lib, </a:t>
            </a:r>
            <a:r>
              <a:rPr lang="uz-Cyrl-UZ" sz="3600" b="1">
                <a:latin typeface="Times New Roman" pitchFamily="18" charset="0"/>
                <a:cs typeface="Times New Roman" panose="02020603050405020304" pitchFamily="18" charset="0"/>
              </a:rPr>
              <a:t>ularning barchasi kulliyotdagi ikkinchi devon </a:t>
            </a:r>
            <a:r>
              <a:rPr lang="uz-Cyrl-UZ" sz="3600" b="1">
                <a:solidFill>
                  <a:srgbClr val="00B0F0"/>
                </a:solidFill>
                <a:latin typeface="Times New Roman" pitchFamily="18" charset="0"/>
                <a:cs typeface="Times New Roman" panose="02020603050405020304" pitchFamily="18" charset="0"/>
              </a:rPr>
              <a:t>“Navodir ush</a:t>
            </a:r>
            <a:r>
              <a:rPr lang="en-US" sz="3600" b="1">
                <a:solidFill>
                  <a:srgbClr val="00B0F0"/>
                </a:solidFill>
                <a:latin typeface="Times New Roman" pitchFamily="18" charset="0"/>
                <a:cs typeface="Times New Roman" panose="02020603050405020304" pitchFamily="18" charset="0"/>
              </a:rPr>
              <a:t>-</a:t>
            </a:r>
            <a:r>
              <a:rPr lang="uz-Cyrl-UZ" sz="3600" b="1">
                <a:solidFill>
                  <a:srgbClr val="00B0F0"/>
                </a:solidFill>
                <a:latin typeface="Times New Roman" pitchFamily="18" charset="0"/>
                <a:cs typeface="Times New Roman" panose="02020603050405020304" pitchFamily="18" charset="0"/>
              </a:rPr>
              <a:t>shabob”</a:t>
            </a:r>
            <a:r>
              <a:rPr lang="uz-Cyrl-UZ" sz="3600" b="1">
                <a:latin typeface="Times New Roman" pitchFamily="18" charset="0"/>
                <a:cs typeface="Times New Roman" panose="02020603050405020304" pitchFamily="18" charset="0"/>
              </a:rPr>
              <a:t>ga kiritilgan.</a:t>
            </a:r>
            <a:endParaRPr lang="ru-RU" sz="36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21446257"/>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err="1" smtClean="0">
                <a:latin typeface="Times New Roman" pitchFamily="18" charset="0"/>
                <a:cs typeface="Times New Roman" panose="02020603050405020304" pitchFamily="18" charset="0"/>
              </a:rPr>
              <a:t>Alisher Navoiy </a:t>
            </a:r>
            <a:endParaRPr lang="ru-RU" b="1">
              <a:latin typeface="Times New Roman" pitchFamily="18" charset="0"/>
              <a:cs typeface="Times New Roman" panose="02020603050405020304" pitchFamily="18" charset="0"/>
            </a:endParaRPr>
          </a:p>
        </p:txBody>
      </p:sp>
      <p:sp>
        <p:nvSpPr>
          <p:cNvPr id="3" name="Объект 2"/>
          <p:cNvSpPr>
            <a:spLocks noGrp="1"/>
          </p:cNvSpPr>
          <p:nvPr>
            <p:ph idx="1"/>
          </p:nvPr>
        </p:nvSpPr>
        <p:spPr>
          <a:xfrm>
            <a:off x="107504" y="1935480"/>
            <a:ext cx="9036496" cy="5021912"/>
          </a:xfrm>
        </p:spPr>
        <p:txBody>
          <a:bodyPr>
            <a:normAutofit/>
          </a:bodyPr>
          <a:lstStyle/>
          <a:p>
            <a:pPr marL="449580" indent="0" algn="just">
              <a:lnSpc>
                <a:spcPct val="150000"/>
              </a:lnSpc>
              <a:buNone/>
            </a:pPr>
            <a:r>
              <a:rPr lang="en-US" sz="3200" b="1" err="1">
                <a:latin typeface="Times New Roman" pitchFamily="18" charset="0"/>
                <a:cs typeface="Times New Roman" panose="02020603050405020304" pitchFamily="18" charset="0"/>
              </a:rPr>
              <a:t>Qilur esang manga </a:t>
            </a:r>
            <a:r>
              <a:rPr lang="en-US" sz="3200" b="1" err="1">
                <a:solidFill>
                  <a:srgbClr val="FF0000"/>
                </a:solidFill>
                <a:latin typeface="Times New Roman" pitchFamily="18" charset="0"/>
                <a:cs typeface="Times New Roman" panose="02020603050405020304" pitchFamily="18" charset="0"/>
              </a:rPr>
              <a:t>somon</a:t>
            </a:r>
            <a:r>
              <a:rPr lang="en-US" sz="3200" b="1">
                <a:latin typeface="Times New Roman" pitchFamily="18" charset="0"/>
                <a:cs typeface="Times New Roman" panose="02020603050405020304" pitchFamily="18" charset="0"/>
              </a:rPr>
              <a:t> ayo rafiq havas,</a:t>
            </a:r>
            <a:endParaRPr lang="ru-RU" sz="3200" b="1">
              <a:latin typeface="Times New Roman" pitchFamily="18" charset="0"/>
              <a:cs typeface="Times New Roman" panose="02020603050405020304" pitchFamily="18" charset="0"/>
            </a:endParaRPr>
          </a:p>
          <a:p>
            <a:pPr marL="0" indent="0" algn="just">
              <a:lnSpc>
                <a:spcPct val="150000"/>
              </a:lnSpc>
              <a:buNone/>
            </a:pPr>
            <a:r>
              <a:rPr lang="en-US" sz="3200" b="1" smtClean="0">
                <a:latin typeface="Times New Roman" pitchFamily="18" charset="0"/>
                <a:cs typeface="Times New Roman" panose="02020603050405020304" pitchFamily="18" charset="0"/>
              </a:rPr>
              <a:t>    </a:t>
            </a:r>
            <a:r>
              <a:rPr lang="en-US" sz="3200" b="1" err="1" smtClean="0">
                <a:solidFill>
                  <a:srgbClr val="FF0000"/>
                </a:solidFill>
                <a:latin typeface="Times New Roman" pitchFamily="18" charset="0"/>
                <a:cs typeface="Times New Roman" panose="02020603050405020304" pitchFamily="18" charset="0"/>
              </a:rPr>
              <a:t>A</a:t>
            </a:r>
            <a:r>
              <a:rPr lang="en-US" sz="3200" b="1" err="1" smtClean="0">
                <a:latin typeface="Times New Roman" pitchFamily="18" charset="0"/>
                <a:cs typeface="Times New Roman" panose="02020603050405020304" pitchFamily="18" charset="0"/>
              </a:rPr>
              <a:t>ning</a:t>
            </a:r>
            <a:r>
              <a:rPr lang="uz-Cyrl-UZ" sz="3200" b="1">
                <a:latin typeface="Times New Roman" pitchFamily="18" charset="0"/>
                <a:cs typeface="Times New Roman" panose="02020603050405020304" pitchFamily="18" charset="0"/>
              </a:rPr>
              <a:t> </a:t>
            </a:r>
            <a:r>
              <a:rPr lang="en-US" sz="3200" b="1" err="1" smtClean="0">
                <a:latin typeface="Times New Roman" pitchFamily="18" charset="0"/>
                <a:cs typeface="Times New Roman" panose="02020603050405020304" pitchFamily="18" charset="0"/>
              </a:rPr>
              <a:t>ayog‘ig‘a </a:t>
            </a:r>
            <a:r>
              <a:rPr lang="en-US" sz="3200" b="1" err="1">
                <a:latin typeface="Times New Roman" pitchFamily="18" charset="0"/>
                <a:cs typeface="Times New Roman" panose="02020603050405020304" pitchFamily="18" charset="0"/>
              </a:rPr>
              <a:t>yetkur </a:t>
            </a:r>
            <a:r>
              <a:rPr lang="en-US" sz="3200" b="1" err="1">
                <a:solidFill>
                  <a:srgbClr val="FF0000"/>
                </a:solidFill>
                <a:latin typeface="Times New Roman" pitchFamily="18" charset="0"/>
                <a:cs typeface="Times New Roman" panose="02020603050405020304" pitchFamily="18" charset="0"/>
              </a:rPr>
              <a:t>m</a:t>
            </a:r>
            <a:r>
              <a:rPr lang="en-US" sz="3200" b="1" err="1">
                <a:latin typeface="Times New Roman" pitchFamily="18" charset="0"/>
                <a:cs typeface="Times New Roman" panose="02020603050405020304" pitchFamily="18" charset="0"/>
              </a:rPr>
              <a:t>ening </a:t>
            </a:r>
            <a:r>
              <a:rPr lang="en-US" sz="3200" b="1" err="1" smtClean="0">
                <a:latin typeface="Times New Roman" pitchFamily="18" charset="0"/>
                <a:cs typeface="Times New Roman" panose="02020603050405020304" pitchFamily="18" charset="0"/>
              </a:rPr>
              <a:t>boshimni-yu </a:t>
            </a:r>
            <a:r>
              <a:rPr lang="en-US" sz="3200" b="1">
                <a:latin typeface="Times New Roman" pitchFamily="18" charset="0"/>
                <a:cs typeface="Times New Roman" panose="02020603050405020304" pitchFamily="18" charset="0"/>
              </a:rPr>
              <a:t>bas</a:t>
            </a:r>
            <a:r>
              <a:rPr lang="en-US" sz="3200" b="1" smtClean="0">
                <a:latin typeface="Times New Roman" pitchFamily="18" charset="0"/>
                <a:cs typeface="Times New Roman" panose="02020603050405020304" pitchFamily="18" charset="0"/>
              </a:rPr>
              <a:t>.</a:t>
            </a:r>
            <a:endParaRPr lang="uz-Cyrl-UZ" sz="3200" b="1" smtClean="0">
              <a:latin typeface="Times New Roman" pitchFamily="18" charset="0"/>
              <a:cs typeface="Times New Roman" panose="02020603050405020304" pitchFamily="18" charset="0"/>
            </a:endParaRPr>
          </a:p>
          <a:p>
            <a:pPr marL="0" indent="0" algn="r">
              <a:lnSpc>
                <a:spcPct val="150000"/>
              </a:lnSpc>
              <a:buNone/>
            </a:pPr>
            <a:r>
              <a:rPr lang="uz-Cyrl-UZ" sz="3200" b="1">
                <a:latin typeface="Times New Roman" pitchFamily="18" charset="0"/>
                <a:cs typeface="Times New Roman" panose="02020603050405020304" pitchFamily="18" charset="0"/>
              </a:rPr>
              <a:t>	</a:t>
            </a:r>
            <a:r>
              <a:rPr lang="uz-Cyrl-UZ" sz="3200" b="1" smtClean="0">
                <a:latin typeface="Times New Roman" pitchFamily="18" charset="0"/>
                <a:cs typeface="Times New Roman" panose="02020603050405020304" pitchFamily="18" charset="0"/>
              </a:rPr>
              <a:t>				</a:t>
            </a:r>
            <a:r>
              <a:rPr lang="uz-Cyrl-UZ" sz="3200" b="1" smtClean="0">
                <a:solidFill>
                  <a:srgbClr val="0070C0"/>
                </a:solidFill>
                <a:latin typeface="Times New Roman" pitchFamily="18" charset="0"/>
                <a:cs typeface="Times New Roman" panose="02020603050405020304" pitchFamily="18" charset="0"/>
              </a:rPr>
              <a:t>(</a:t>
            </a:r>
            <a:r>
              <a:rPr lang="en-US" sz="3200" b="1" smtClean="0">
                <a:solidFill>
                  <a:srgbClr val="0070C0"/>
                </a:solidFill>
                <a:latin typeface="Times New Roman" pitchFamily="18" charset="0"/>
                <a:cs typeface="Times New Roman" panose="02020603050405020304" pitchFamily="18" charset="0"/>
              </a:rPr>
              <a:t>Salmon)</a:t>
            </a:r>
            <a:endParaRPr lang="ru-RU" sz="3200">
              <a:solidFill>
                <a:srgbClr val="0070C0"/>
              </a:solidFill>
            </a:endParaRPr>
          </a:p>
        </p:txBody>
      </p:sp>
      <p:sp>
        <p:nvSpPr>
          <p:cNvPr id="4" name="Прямоугольник 3"/>
          <p:cNvSpPr/>
          <p:nvPr/>
        </p:nvSpPr>
        <p:spPr>
          <a:xfrm>
            <a:off x="0" y="2780928"/>
            <a:ext cx="9144000" cy="742511"/>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9580" indent="449580" algn="just">
              <a:lnSpc>
                <a:spcPct val="150000"/>
              </a:lnSpc>
            </a:pPr>
            <a:r>
              <a:rPr lang="en-US" sz="3200" b="1" smtClean="0">
                <a:latin typeface="Times New Roman" pitchFamily="18" charset="0"/>
                <a:cs typeface="Times New Roman" panose="02020603050405020304" pitchFamily="18" charset="0"/>
              </a:rPr>
              <a:t>    </a:t>
            </a:r>
            <a:endParaRPr lang="ru-RU" sz="3200" b="1">
              <a:effectLst/>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2160575429"/>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908720"/>
            <a:ext cx="8229600" cy="5415880"/>
          </a:xfrm>
        </p:spPr>
        <p:txBody>
          <a:bodyPr>
            <a:normAutofit fontScale="92500" lnSpcReduction="10000"/>
          </a:bodyPr>
          <a:lstStyle/>
          <a:p>
            <a:pPr marL="0" indent="0" algn="just">
              <a:buNone/>
            </a:pPr>
            <a:r>
              <a:rPr lang="en-US" smtClean="0"/>
              <a:t>	</a:t>
            </a:r>
          </a:p>
          <a:p>
            <a:pPr marL="0" indent="0" algn="just">
              <a:buNone/>
            </a:pPr>
            <a:endParaRPr lang="en-US" sz="3200" b="1">
              <a:latin typeface="Times New Roman" pitchFamily="18" charset="0"/>
              <a:cs typeface="Times New Roman" panose="02020603050405020304" pitchFamily="18" charset="0"/>
            </a:endParaRPr>
          </a:p>
          <a:p>
            <a:pPr marL="0" indent="0" algn="just">
              <a:buNone/>
            </a:pPr>
            <a:r>
              <a:rPr lang="en-US" sz="3200" b="1" smtClean="0">
                <a:latin typeface="Times New Roman" pitchFamily="18" charset="0"/>
                <a:cs typeface="Times New Roman" panose="02020603050405020304" pitchFamily="18" charset="0"/>
              </a:rPr>
              <a:t>	M</a:t>
            </a:r>
            <a:r>
              <a:rPr lang="uz-Cyrl-UZ" sz="3200" b="1" smtClean="0">
                <a:latin typeface="Times New Roman" pitchFamily="18" charset="0"/>
                <a:cs typeface="Times New Roman" panose="02020603050405020304" pitchFamily="18" charset="0"/>
              </a:rPr>
              <a:t>uammoda </a:t>
            </a:r>
            <a:r>
              <a:rPr lang="uz-Cyrl-UZ" sz="3200" b="1">
                <a:latin typeface="Times New Roman" pitchFamily="18" charset="0"/>
                <a:cs typeface="Times New Roman" panose="02020603050405020304" pitchFamily="18" charset="0"/>
              </a:rPr>
              <a:t>asosiy e’tibor “</a:t>
            </a:r>
            <a:r>
              <a:rPr lang="ar-SA" sz="3200" b="1">
                <a:latin typeface="Times New Roman" pitchFamily="18" charset="0"/>
                <a:cs typeface="Times New Roman" panose="02020603050405020304" pitchFamily="18" charset="0"/>
              </a:rPr>
              <a:t>سامان</a:t>
            </a:r>
            <a:r>
              <a:rPr lang="uz-Cyrl-UZ" sz="3200" b="1">
                <a:latin typeface="Times New Roman" pitchFamily="18" charset="0"/>
                <a:cs typeface="Times New Roman" panose="02020603050405020304" pitchFamily="18" charset="0"/>
              </a:rPr>
              <a:t>” – “</a:t>
            </a:r>
            <a:r>
              <a:rPr lang="uz-Cyrl-UZ" sz="3200" b="1">
                <a:solidFill>
                  <a:srgbClr val="FF0000"/>
                </a:solidFill>
                <a:latin typeface="Times New Roman" pitchFamily="18" charset="0"/>
                <a:cs typeface="Times New Roman" panose="02020603050405020304" pitchFamily="18" charset="0"/>
              </a:rPr>
              <a:t>somon</a:t>
            </a:r>
            <a:r>
              <a:rPr lang="uz-Cyrl-UZ" sz="3200" b="1">
                <a:latin typeface="Times New Roman" pitchFamily="18" charset="0"/>
                <a:cs typeface="Times New Roman" panose="02020603050405020304" pitchFamily="18" charset="0"/>
              </a:rPr>
              <a:t>” (osoyishtalik) so‘ziga qaratilgan. Ikkinchi misradagi “aning ayog‘iga boshimni yetkur” jumlasidagi ishoraga ko‘ra, “</a:t>
            </a:r>
            <a:r>
              <a:rPr lang="ar-SA" sz="3200" b="1">
                <a:latin typeface="Times New Roman" pitchFamily="18" charset="0"/>
                <a:cs typeface="Times New Roman" panose="02020603050405020304" pitchFamily="18" charset="0"/>
              </a:rPr>
              <a:t>ا</a:t>
            </a:r>
            <a:r>
              <a:rPr lang="uz-Cyrl-UZ" sz="3200" b="1">
                <a:latin typeface="Times New Roman" pitchFamily="18" charset="0"/>
                <a:cs typeface="Times New Roman" panose="02020603050405020304" pitchFamily="18" charset="0"/>
              </a:rPr>
              <a:t>” – </a:t>
            </a:r>
            <a:r>
              <a:rPr lang="uz-Cyrl-UZ" sz="3200" b="1" i="1">
                <a:latin typeface="Times New Roman" pitchFamily="18" charset="0"/>
                <a:cs typeface="Times New Roman" panose="02020603050405020304" pitchFamily="18" charset="0"/>
              </a:rPr>
              <a:t>“alif”</a:t>
            </a:r>
            <a:r>
              <a:rPr lang="uz-Cyrl-UZ" sz="3200" b="1">
                <a:latin typeface="Times New Roman" pitchFamily="18" charset="0"/>
                <a:cs typeface="Times New Roman" panose="02020603050405020304" pitchFamily="18" charset="0"/>
              </a:rPr>
              <a:t> (o)ning oyog‘i, ya’ni pastki </a:t>
            </a:r>
            <a:r>
              <a:rPr lang="en-US" sz="3200" b="1" smtClean="0">
                <a:latin typeface="Times New Roman" pitchFamily="18" charset="0"/>
                <a:cs typeface="Times New Roman" panose="02020603050405020304" pitchFamily="18" charset="0"/>
              </a:rPr>
              <a:t>q</a:t>
            </a:r>
            <a:r>
              <a:rPr lang="uz-Cyrl-UZ" sz="3200" b="1" smtClean="0">
                <a:latin typeface="Times New Roman" pitchFamily="18" charset="0"/>
                <a:cs typeface="Times New Roman" panose="02020603050405020304" pitchFamily="18" charset="0"/>
              </a:rPr>
              <a:t>ismiga </a:t>
            </a:r>
            <a:r>
              <a:rPr lang="uz-Cyrl-UZ" sz="3200" b="1">
                <a:latin typeface="Times New Roman" pitchFamily="18" charset="0"/>
                <a:cs typeface="Times New Roman" panose="02020603050405020304" pitchFamily="18" charset="0"/>
              </a:rPr>
              <a:t>“</a:t>
            </a:r>
            <a:r>
              <a:rPr lang="ar-SA" sz="3200" b="1">
                <a:latin typeface="Times New Roman" pitchFamily="18" charset="0"/>
                <a:cs typeface="Times New Roman" panose="02020603050405020304" pitchFamily="18" charset="0"/>
              </a:rPr>
              <a:t>م</a:t>
            </a:r>
            <a:r>
              <a:rPr lang="uz-Cyrl-UZ" sz="3200" b="1">
                <a:latin typeface="Times New Roman" pitchFamily="18" charset="0"/>
                <a:cs typeface="Times New Roman" panose="02020603050405020304" pitchFamily="18" charset="0"/>
              </a:rPr>
              <a:t>” – </a:t>
            </a:r>
            <a:r>
              <a:rPr lang="uz-Cyrl-UZ" sz="3200" b="1" i="1">
                <a:latin typeface="Times New Roman" pitchFamily="18" charset="0"/>
                <a:cs typeface="Times New Roman" panose="02020603050405020304" pitchFamily="18" charset="0"/>
              </a:rPr>
              <a:t>“mim” </a:t>
            </a:r>
            <a:r>
              <a:rPr lang="uz-Cyrl-UZ" sz="3200" b="1">
                <a:latin typeface="Times New Roman" pitchFamily="18" charset="0"/>
                <a:cs typeface="Times New Roman" panose="02020603050405020304" pitchFamily="18" charset="0"/>
              </a:rPr>
              <a:t>(m)ning boshini yetkazish talab qilinadi, natijada “</a:t>
            </a:r>
            <a:r>
              <a:rPr lang="ar-SA" sz="3200" b="1">
                <a:latin typeface="Times New Roman" pitchFamily="18" charset="0"/>
                <a:cs typeface="Times New Roman" panose="02020603050405020304" pitchFamily="18" charset="0"/>
              </a:rPr>
              <a:t>ا</a:t>
            </a:r>
            <a:r>
              <a:rPr lang="uz-Cyrl-UZ" sz="3200" b="1">
                <a:latin typeface="Times New Roman" pitchFamily="18" charset="0"/>
                <a:cs typeface="Times New Roman" panose="02020603050405020304" pitchFamily="18" charset="0"/>
              </a:rPr>
              <a:t>” –</a:t>
            </a:r>
            <a:r>
              <a:rPr lang="uz-Cyrl-UZ" sz="3200" b="1" i="1">
                <a:latin typeface="Times New Roman" pitchFamily="18" charset="0"/>
                <a:cs typeface="Times New Roman" panose="02020603050405020304" pitchFamily="18" charset="0"/>
              </a:rPr>
              <a:t> “alif” </a:t>
            </a:r>
            <a:r>
              <a:rPr lang="uz-Cyrl-UZ" sz="3200" b="1">
                <a:latin typeface="Times New Roman" pitchFamily="18" charset="0"/>
                <a:cs typeface="Times New Roman" panose="02020603050405020304" pitchFamily="18" charset="0"/>
              </a:rPr>
              <a:t>harfi “</a:t>
            </a:r>
            <a:r>
              <a:rPr lang="ar-SA" sz="3200" b="1">
                <a:latin typeface="Times New Roman" pitchFamily="18" charset="0"/>
                <a:cs typeface="Times New Roman" panose="02020603050405020304" pitchFamily="18" charset="0"/>
              </a:rPr>
              <a:t>ل</a:t>
            </a:r>
            <a:r>
              <a:rPr lang="uz-Cyrl-UZ" sz="3200" b="1">
                <a:latin typeface="Times New Roman" pitchFamily="18" charset="0"/>
                <a:cs typeface="Times New Roman" panose="02020603050405020304" pitchFamily="18" charset="0"/>
              </a:rPr>
              <a:t>” –  </a:t>
            </a:r>
            <a:r>
              <a:rPr lang="uz-Cyrl-UZ" sz="3200" b="1" i="1">
                <a:latin typeface="Times New Roman" pitchFamily="18" charset="0"/>
                <a:cs typeface="Times New Roman" panose="02020603050405020304" pitchFamily="18" charset="0"/>
              </a:rPr>
              <a:t>“lom” </a:t>
            </a:r>
            <a:r>
              <a:rPr lang="uz-Cyrl-UZ" sz="3200" b="1">
                <a:latin typeface="Times New Roman" pitchFamily="18" charset="0"/>
                <a:cs typeface="Times New Roman" panose="02020603050405020304" pitchFamily="18" charset="0"/>
              </a:rPr>
              <a:t>harfiga aylanib, “</a:t>
            </a:r>
            <a:r>
              <a:rPr lang="ar-SA" sz="3200" b="1">
                <a:latin typeface="Times New Roman" pitchFamily="18" charset="0"/>
                <a:cs typeface="Times New Roman" panose="02020603050405020304" pitchFamily="18" charset="0"/>
              </a:rPr>
              <a:t>م</a:t>
            </a:r>
            <a:r>
              <a:rPr lang="uz-Cyrl-UZ" sz="3200" b="1">
                <a:latin typeface="Times New Roman" pitchFamily="18" charset="0"/>
                <a:cs typeface="Times New Roman" panose="02020603050405020304" pitchFamily="18" charset="0"/>
              </a:rPr>
              <a:t>” –</a:t>
            </a:r>
            <a:r>
              <a:rPr lang="uz-Cyrl-UZ" sz="3200" b="1" i="1">
                <a:latin typeface="Times New Roman" pitchFamily="18" charset="0"/>
                <a:cs typeface="Times New Roman" panose="02020603050405020304" pitchFamily="18" charset="0"/>
              </a:rPr>
              <a:t> “mim”</a:t>
            </a:r>
            <a:r>
              <a:rPr lang="uz-Cyrl-UZ" sz="3200" b="1">
                <a:latin typeface="Times New Roman" pitchFamily="18" charset="0"/>
                <a:cs typeface="Times New Roman" panose="02020603050405020304" pitchFamily="18" charset="0"/>
              </a:rPr>
              <a:t>ga qo‘shiladi va “</a:t>
            </a:r>
            <a:r>
              <a:rPr lang="ar-SA" sz="3200" b="1">
                <a:latin typeface="Times New Roman" pitchFamily="18" charset="0"/>
                <a:cs typeface="Times New Roman" panose="02020603050405020304" pitchFamily="18" charset="0"/>
              </a:rPr>
              <a:t>سلمان</a:t>
            </a:r>
            <a:r>
              <a:rPr lang="uz-Cyrl-UZ" sz="3200" b="1">
                <a:latin typeface="Times New Roman" pitchFamily="18" charset="0"/>
                <a:cs typeface="Times New Roman" panose="02020603050405020304" pitchFamily="18" charset="0"/>
              </a:rPr>
              <a:t>”– </a:t>
            </a:r>
            <a:r>
              <a:rPr lang="uz-Cyrl-UZ" sz="3200" b="1">
                <a:solidFill>
                  <a:srgbClr val="7030A0"/>
                </a:solidFill>
                <a:latin typeface="Times New Roman" pitchFamily="18" charset="0"/>
                <a:cs typeface="Times New Roman" panose="02020603050405020304" pitchFamily="18" charset="0"/>
              </a:rPr>
              <a:t>“Salmon”</a:t>
            </a:r>
            <a:r>
              <a:rPr lang="uz-Cyrl-UZ" sz="3200" b="1">
                <a:latin typeface="Times New Roman" pitchFamily="18" charset="0"/>
                <a:cs typeface="Times New Roman" panose="02020603050405020304" pitchFamily="18" charset="0"/>
              </a:rPr>
              <a:t> so‘zi kelib chiqadi</a:t>
            </a:r>
            <a:r>
              <a:rPr lang="uz-Cyrl-UZ" sz="3200" b="1" smtClean="0">
                <a:latin typeface="Times New Roman" pitchFamily="18" charset="0"/>
                <a:cs typeface="Times New Roman" panose="02020603050405020304" pitchFamily="18" charset="0"/>
              </a:rPr>
              <a:t>.</a:t>
            </a:r>
            <a:r>
              <a:rPr lang="en-US" sz="3200" b="1" smtClean="0">
                <a:latin typeface="Times New Roman" pitchFamily="18" charset="0"/>
                <a:cs typeface="Times New Roman" panose="02020603050405020304" pitchFamily="18" charset="0"/>
              </a:rPr>
              <a:t> </a:t>
            </a:r>
          </a:p>
          <a:p>
            <a:pPr marL="0" indent="0" algn="just">
              <a:buNone/>
            </a:pPr>
            <a:r>
              <a:rPr lang="en-US" sz="3200" b="1">
                <a:latin typeface="Times New Roman" pitchFamily="18" charset="0"/>
                <a:cs typeface="Times New Roman" panose="02020603050405020304" pitchFamily="18" charset="0"/>
              </a:rPr>
              <a:t>	</a:t>
            </a:r>
            <a:r>
              <a:rPr lang="en-US" sz="3200" b="1" err="1" smtClean="0">
                <a:latin typeface="Times New Roman" pitchFamily="18" charset="0"/>
                <a:cs typeface="Times New Roman" panose="02020603050405020304" pitchFamily="18" charset="0"/>
              </a:rPr>
              <a:t>Demak, muammoning yechimi</a:t>
            </a:r>
            <a:r>
              <a:rPr lang="en-US" sz="3200" b="1">
                <a:latin typeface="Times New Roman" pitchFamily="18" charset="0"/>
                <a:cs typeface="Times New Roman" panose="02020603050405020304" pitchFamily="18" charset="0"/>
              </a:rPr>
              <a:t> </a:t>
            </a:r>
            <a:r>
              <a:rPr lang="en-US" sz="3200" b="1" smtClean="0">
                <a:latin typeface="Times New Roman" pitchFamily="18" charset="0"/>
                <a:cs typeface="Times New Roman" panose="02020603050405020304" pitchFamily="18" charset="0"/>
              </a:rPr>
              <a:t>- </a:t>
            </a:r>
            <a:r>
              <a:rPr lang="en-US" sz="3200" b="1" smtClean="0">
                <a:solidFill>
                  <a:srgbClr val="FF0000"/>
                </a:solidFill>
                <a:latin typeface="Times New Roman" pitchFamily="18" charset="0"/>
                <a:cs typeface="Times New Roman" panose="02020603050405020304" pitchFamily="18" charset="0"/>
              </a:rPr>
              <a:t>SALMON</a:t>
            </a:r>
            <a:endParaRPr lang="ru-RU" sz="3200" b="1">
              <a:solidFill>
                <a:srgbClr val="FF0000"/>
              </a:solidFill>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1361240645"/>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err="1" smtClean="0">
                <a:latin typeface="Times New Roman" pitchFamily="18" charset="0"/>
                <a:cs typeface="Times New Roman" panose="02020603050405020304" pitchFamily="18" charset="0"/>
              </a:rPr>
              <a:t>Zahiriddin Muhammad Bobur</a:t>
            </a:r>
            <a:endParaRPr lang="ru-RU" b="1">
              <a:latin typeface="Times New Roman" pitchFamily="18" charset="0"/>
              <a:cs typeface="Times New Roman" panose="02020603050405020304" pitchFamily="18" charset="0"/>
            </a:endParaRPr>
          </a:p>
        </p:txBody>
      </p:sp>
      <p:sp>
        <p:nvSpPr>
          <p:cNvPr id="4" name="Rectangle 1"/>
          <p:cNvSpPr>
            <a:spLocks noGrp="1" noChangeArrowheads="1"/>
          </p:cNvSpPr>
          <p:nvPr>
            <p:ph idx="1"/>
          </p:nvPr>
        </p:nvSpPr>
        <p:spPr bwMode="auto">
          <a:xfrm>
            <a:off x="0" y="3602391"/>
            <a:ext cx="903649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pPr>
            <a:r>
              <a:rPr kumimoji="0" lang="uz-Cyrl-UZ" altLang="ru-RU" sz="3200" b="1" u="none" strike="noStrike" cap="none" normalizeH="0" baseline="0" smtClean="0">
                <a:ln>
                  <a:noFill/>
                </a:ln>
                <a:solidFill>
                  <a:schemeClr val="tx1"/>
                </a:solidFill>
                <a:effectLst/>
                <a:latin typeface="Times New Roman" pitchFamily="18" charset="0"/>
                <a:ea typeface="Times New Roman" panose="02020603050405020304" pitchFamily="18" charset="0"/>
                <a:cs typeface="Times New Roman" panose="02020603050405020304" pitchFamily="18" charset="0"/>
              </a:rPr>
              <a:t>Hajr </a:t>
            </a:r>
            <a:r>
              <a:rPr kumimoji="0" lang="uz-Cyrl-UZ" altLang="ru-RU" sz="3200" b="1" u="none" strike="noStrike" cap="none" normalizeH="0" baseline="0" smtClean="0">
                <a:ln>
                  <a:noFill/>
                </a:ln>
                <a:solidFill>
                  <a:srgbClr val="FF0000"/>
                </a:solidFill>
                <a:effectLst/>
                <a:latin typeface="Times New Roman" pitchFamily="18" charset="0"/>
                <a:ea typeface="Times New Roman" panose="02020603050405020304" pitchFamily="18" charset="0"/>
                <a:cs typeface="Times New Roman" panose="02020603050405020304" pitchFamily="18" charset="0"/>
              </a:rPr>
              <a:t>shom</a:t>
            </a:r>
            <a:r>
              <a:rPr kumimoji="0" lang="uz-Cyrl-UZ" altLang="ru-RU" sz="3200" b="1" u="none" strike="noStrike" cap="none" normalizeH="0" baseline="0" smtClean="0">
                <a:ln>
                  <a:noFill/>
                </a:ln>
                <a:solidFill>
                  <a:schemeClr val="tx1"/>
                </a:solidFill>
                <a:effectLst/>
                <a:latin typeface="Times New Roman" pitchFamily="18" charset="0"/>
                <a:ea typeface="Times New Roman" panose="02020603050405020304" pitchFamily="18" charset="0"/>
                <a:cs typeface="Times New Roman" panose="02020603050405020304" pitchFamily="18" charset="0"/>
              </a:rPr>
              <a:t>i sochi savdosi chekar har yon meni, </a:t>
            </a:r>
            <a:endParaRPr kumimoji="0" lang="ru-RU" altLang="ru-RU" sz="3200" b="1" u="none" strike="noStrike" cap="none" normalizeH="0" baseline="0" smtClean="0">
              <a:ln>
                <a:noFill/>
              </a:ln>
              <a:solidFill>
                <a:schemeClr val="tx1"/>
              </a:solidFill>
              <a:effectLst/>
              <a:latin typeface="Times New Roman" pitchFamily="18" charset="0"/>
              <a:cs typeface="Times New Roman" panose="02020603050405020304" pitchFamily="18" charset="0"/>
            </a:endParaRPr>
          </a:p>
          <a:p>
            <a:pPr marL="0" marR="0" lvl="0" indent="0" algn="justLow" defTabSz="914400" rtl="0" eaLnBrk="0" fontAlgn="base" latinLnBrk="0" hangingPunct="0">
              <a:lnSpc>
                <a:spcPct val="100000"/>
              </a:lnSpc>
              <a:spcBef>
                <a:spcPct val="0"/>
              </a:spcBef>
              <a:spcAft>
                <a:spcPct val="0"/>
              </a:spcAft>
              <a:buClrTx/>
              <a:buSzTx/>
              <a:buFontTx/>
              <a:buNone/>
            </a:pPr>
            <a:r>
              <a:rPr kumimoji="0" lang="uz-Cyrl-UZ" altLang="ru-RU" sz="3200" b="1" u="none" strike="noStrike" cap="none" normalizeH="0" baseline="0" smtClean="0">
                <a:ln>
                  <a:noFill/>
                </a:ln>
                <a:solidFill>
                  <a:schemeClr val="tx1"/>
                </a:solidFill>
                <a:effectLst/>
                <a:latin typeface="Times New Roman" pitchFamily="18" charset="0"/>
                <a:ea typeface="Times New Roman" panose="02020603050405020304" pitchFamily="18" charset="0"/>
                <a:cs typeface="Times New Roman" panose="02020603050405020304" pitchFamily="18" charset="0"/>
              </a:rPr>
              <a:t>Vahki, bu poyoni yo’q tun qildi sargardon meni.</a:t>
            </a:r>
            <a:endParaRPr kumimoji="0" lang="uz-Cyrl-UZ" altLang="ru-RU" sz="3200" b="1" u="none" strike="noStrike" cap="none" normalizeH="0" baseline="0" smtClean="0">
              <a:ln>
                <a:noFill/>
              </a:ln>
              <a:solidFill>
                <a:schemeClr val="tx1"/>
              </a:solidFill>
              <a:effectLst/>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3788650072"/>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1052736"/>
            <a:ext cx="8229600" cy="5271864"/>
          </a:xfrm>
        </p:spPr>
        <p:txBody>
          <a:bodyPr/>
          <a:lstStyle/>
          <a:p>
            <a:endParaRPr lang="en-US" smtClean="0"/>
          </a:p>
          <a:p>
            <a:endParaRPr lang="en-US"/>
          </a:p>
          <a:p>
            <a:pPr marL="0" indent="0" algn="just">
              <a:buNone/>
            </a:pPr>
            <a:r>
              <a:rPr lang="en-US" smtClean="0"/>
              <a:t>	</a:t>
            </a:r>
            <a:r>
              <a:rPr lang="en-US" b="1" err="1" smtClean="0">
                <a:latin typeface="Times New Roman" pitchFamily="18" charset="0"/>
                <a:cs typeface="Times New Roman" panose="02020603050405020304" pitchFamily="18" charset="0"/>
              </a:rPr>
              <a:t>Mazkur </a:t>
            </a:r>
            <a:r>
              <a:rPr lang="en-US" b="1" err="1">
                <a:latin typeface="Times New Roman" pitchFamily="18" charset="0"/>
                <a:cs typeface="Times New Roman" panose="02020603050405020304" pitchFamily="18" charset="0"/>
              </a:rPr>
              <a:t>muammoda «</a:t>
            </a:r>
            <a:r>
              <a:rPr lang="en-US" b="1" err="1">
                <a:solidFill>
                  <a:srgbClr val="FF0000"/>
                </a:solidFill>
                <a:latin typeface="Times New Roman" pitchFamily="18" charset="0"/>
                <a:cs typeface="Times New Roman" panose="02020603050405020304" pitchFamily="18" charset="0"/>
              </a:rPr>
              <a:t>shoh</a:t>
            </a:r>
            <a:r>
              <a:rPr lang="en-US" b="1">
                <a:latin typeface="Times New Roman" pitchFamily="18" charset="0"/>
                <a:cs typeface="Times New Roman" panose="02020603050405020304" pitchFamily="18" charset="0"/>
              </a:rPr>
              <a:t>» so’zi yashiringan. Uning ochqichi «</a:t>
            </a:r>
            <a:r>
              <a:rPr lang="en-US" b="1" err="1">
                <a:solidFill>
                  <a:srgbClr val="7030A0"/>
                </a:solidFill>
                <a:latin typeface="Times New Roman" pitchFamily="18" charset="0"/>
                <a:cs typeface="Times New Roman" panose="02020603050405020304" pitchFamily="18" charset="0"/>
              </a:rPr>
              <a:t>shom</a:t>
            </a:r>
            <a:r>
              <a:rPr lang="en-US" b="1">
                <a:latin typeface="Times New Roman" pitchFamily="18" charset="0"/>
                <a:cs typeface="Times New Roman" panose="02020603050405020304" pitchFamily="18" charset="0"/>
              </a:rPr>
              <a:t>» </a:t>
            </a:r>
            <a:r>
              <a:rPr lang="en-US" b="1" smtClean="0">
                <a:latin typeface="Times New Roman" pitchFamily="18" charset="0"/>
                <a:cs typeface="Times New Roman" panose="02020603050405020304" pitchFamily="18" charset="0"/>
              </a:rPr>
              <a:t>.  </a:t>
            </a:r>
            <a:r>
              <a:rPr lang="en-US" b="1">
                <a:latin typeface="Times New Roman" pitchFamily="18" charset="0"/>
                <a:cs typeface="Times New Roman" panose="02020603050405020304" pitchFamily="18" charset="0"/>
              </a:rPr>
              <a:t>«Shom» so’zi 3 harfdan «</a:t>
            </a:r>
            <a:r>
              <a:rPr lang="en-US" b="1" smtClean="0">
                <a:latin typeface="Times New Roman" pitchFamily="18" charset="0"/>
                <a:cs typeface="Times New Roman" panose="02020603050405020304" pitchFamily="18" charset="0"/>
              </a:rPr>
              <a:t>shin» (</a:t>
            </a:r>
            <a:r>
              <a:rPr lang="ar-SA" b="1" smtClean="0">
                <a:latin typeface="Times New Roman" pitchFamily="18" charset="0"/>
                <a:cs typeface="Times New Roman" panose="02020603050405020304" pitchFamily="18" charset="0"/>
              </a:rPr>
              <a:t>ش</a:t>
            </a:r>
            <a:r>
              <a:rPr lang="en-US" b="1" smtClean="0">
                <a:latin typeface="Times New Roman" pitchFamily="18" charset="0"/>
                <a:cs typeface="Times New Roman" panose="02020603050405020304" pitchFamily="18" charset="0"/>
              </a:rPr>
              <a:t>), </a:t>
            </a:r>
            <a:r>
              <a:rPr lang="en-US" b="1">
                <a:latin typeface="Times New Roman" pitchFamily="18" charset="0"/>
                <a:cs typeface="Times New Roman" panose="02020603050405020304" pitchFamily="18" charset="0"/>
              </a:rPr>
              <a:t>«alif» </a:t>
            </a:r>
            <a:r>
              <a:rPr lang="en-US" b="1" smtClean="0">
                <a:latin typeface="Times New Roman" pitchFamily="18" charset="0"/>
                <a:cs typeface="Times New Roman" panose="02020603050405020304" pitchFamily="18" charset="0"/>
              </a:rPr>
              <a:t>(</a:t>
            </a:r>
            <a:r>
              <a:rPr lang="ar-SA" b="1" smtClean="0">
                <a:latin typeface="Times New Roman" pitchFamily="18" charset="0"/>
                <a:cs typeface="Times New Roman" panose="02020603050405020304" pitchFamily="18" charset="0"/>
              </a:rPr>
              <a:t>(ا</a:t>
            </a:r>
            <a:r>
              <a:rPr lang="uz-Cyrl-UZ" b="1" smtClean="0">
                <a:latin typeface="Times New Roman" pitchFamily="18" charset="0"/>
                <a:cs typeface="Times New Roman" panose="02020603050405020304" pitchFamily="18" charset="0"/>
              </a:rPr>
              <a:t> </a:t>
            </a:r>
            <a:r>
              <a:rPr lang="en-US" b="1" smtClean="0">
                <a:latin typeface="Times New Roman" pitchFamily="18" charset="0"/>
                <a:cs typeface="Times New Roman" panose="02020603050405020304" pitchFamily="18" charset="0"/>
              </a:rPr>
              <a:t>«mim</a:t>
            </a:r>
            <a:r>
              <a:rPr lang="en-US" b="1">
                <a:latin typeface="Times New Roman" pitchFamily="18" charset="0"/>
                <a:cs typeface="Times New Roman" panose="02020603050405020304" pitchFamily="18" charset="0"/>
              </a:rPr>
              <a:t>» </a:t>
            </a:r>
            <a:r>
              <a:rPr lang="en-US" b="1" smtClean="0">
                <a:latin typeface="Times New Roman" pitchFamily="18" charset="0"/>
                <a:cs typeface="Times New Roman" panose="02020603050405020304" pitchFamily="18" charset="0"/>
              </a:rPr>
              <a:t> </a:t>
            </a:r>
            <a:r>
              <a:rPr lang="uz-Cyrl-UZ" b="1" smtClean="0">
                <a:latin typeface="Times New Roman" pitchFamily="18" charset="0"/>
                <a:cs typeface="Times New Roman" panose="02020603050405020304" pitchFamily="18" charset="0"/>
              </a:rPr>
              <a:t>(</a:t>
            </a:r>
            <a:r>
              <a:rPr lang="ar-SA" b="1" smtClean="0">
                <a:latin typeface="Times New Roman" pitchFamily="18" charset="0"/>
                <a:cs typeface="Times New Roman" panose="02020603050405020304" pitchFamily="18" charset="0"/>
              </a:rPr>
              <a:t>م</a:t>
            </a:r>
            <a:r>
              <a:rPr lang="en-US" b="1" smtClean="0">
                <a:latin typeface="Times New Roman" pitchFamily="18" charset="0"/>
                <a:cs typeface="Times New Roman" panose="02020603050405020304" pitchFamily="18" charset="0"/>
              </a:rPr>
              <a:t>) </a:t>
            </a:r>
            <a:r>
              <a:rPr lang="en-US" b="1" err="1">
                <a:latin typeface="Times New Roman" pitchFamily="18" charset="0"/>
                <a:cs typeface="Times New Roman" panose="02020603050405020304" pitchFamily="18" charset="0"/>
              </a:rPr>
              <a:t>dan tarkib topgan. Shoirni hijron shomida yor sochining savdosi qiynaydi («mim» — </a:t>
            </a:r>
            <a:r>
              <a:rPr lang="uz-Cyrl-UZ" b="1">
                <a:latin typeface="Times New Roman" pitchFamily="18" charset="0"/>
                <a:cs typeface="Times New Roman" panose="02020603050405020304" pitchFamily="18" charset="0"/>
              </a:rPr>
              <a:t>(</a:t>
            </a:r>
            <a:r>
              <a:rPr lang="ar-SA" b="1">
                <a:latin typeface="Times New Roman" pitchFamily="18" charset="0"/>
                <a:cs typeface="Times New Roman" panose="02020603050405020304" pitchFamily="18" charset="0"/>
              </a:rPr>
              <a:t>م</a:t>
            </a:r>
            <a:r>
              <a:rPr lang="en-US" b="1" smtClean="0">
                <a:latin typeface="Times New Roman" pitchFamily="18" charset="0"/>
                <a:cs typeface="Times New Roman" panose="02020603050405020304" pitchFamily="18" charset="0"/>
              </a:rPr>
              <a:t>)</a:t>
            </a:r>
            <a:r>
              <a:rPr lang="uz-Cyrl-UZ" b="1" smtClean="0">
                <a:latin typeface="Times New Roman" pitchFamily="18" charset="0"/>
                <a:cs typeface="Times New Roman" panose="02020603050405020304" pitchFamily="18" charset="0"/>
              </a:rPr>
              <a:t> </a:t>
            </a:r>
            <a:r>
              <a:rPr lang="en-US" b="1" err="1" smtClean="0">
                <a:latin typeface="Times New Roman" pitchFamily="18" charset="0"/>
                <a:cs typeface="Times New Roman" panose="02020603050405020304" pitchFamily="18" charset="0"/>
              </a:rPr>
              <a:t>ning </a:t>
            </a:r>
            <a:r>
              <a:rPr lang="en-US" b="1" err="1">
                <a:latin typeface="Times New Roman" pitchFamily="18" charset="0"/>
                <a:cs typeface="Times New Roman" panose="02020603050405020304" pitchFamily="18" charset="0"/>
              </a:rPr>
              <a:t>pastga tushgan qismi o’rilgan sochni eslatadi).</a:t>
            </a:r>
            <a:endParaRPr lang="ru-RU" b="1">
              <a:latin typeface="Times New Roman" pitchFamily="18" charset="0"/>
              <a:cs typeface="Times New Roman" panose="02020603050405020304" pitchFamily="18" charset="0"/>
            </a:endParaRPr>
          </a:p>
          <a:p>
            <a:pPr marL="0" indent="0" algn="just">
              <a:buNone/>
            </a:pPr>
            <a:r>
              <a:rPr lang="en-US" b="1" smtClean="0">
                <a:latin typeface="Times New Roman" pitchFamily="18" charset="0"/>
                <a:cs typeface="Times New Roman" panose="02020603050405020304" pitchFamily="18" charset="0"/>
              </a:rPr>
              <a:t>	Ikkinchi </a:t>
            </a:r>
            <a:r>
              <a:rPr lang="en-US" b="1" err="1">
                <a:latin typeface="Times New Roman" pitchFamily="18" charset="0"/>
                <a:cs typeface="Times New Roman" panose="02020603050405020304" pitchFamily="18" charset="0"/>
              </a:rPr>
              <a:t>satrda poyoni yo’q tun — etagi yo’q «shom» («mim» ning pastki qismi ketib, hoyi havvazga — </a:t>
            </a:r>
            <a:r>
              <a:rPr lang="ar-SA" b="1" i="1">
                <a:latin typeface="Times New Roman" pitchFamily="18" charset="0"/>
                <a:cs typeface="Times New Roman" panose="02020603050405020304" pitchFamily="18" charset="0"/>
              </a:rPr>
              <a:t>ه</a:t>
            </a:r>
            <a:r>
              <a:rPr lang="en-US" b="1">
                <a:latin typeface="Times New Roman" pitchFamily="18" charset="0"/>
                <a:cs typeface="Times New Roman" panose="02020603050405020304" pitchFamily="18" charset="0"/>
              </a:rPr>
              <a:t> ga aylanib qolishi) shoirni sargardon qiladi</a:t>
            </a:r>
            <a:r>
              <a:rPr lang="en-US" b="1" smtClean="0">
                <a:latin typeface="Times New Roman" pitchFamily="18" charset="0"/>
                <a:cs typeface="Times New Roman" panose="02020603050405020304" pitchFamily="18" charset="0"/>
              </a:rPr>
              <a:t>.</a:t>
            </a:r>
            <a:r>
              <a:rPr lang="uz-Cyrl-UZ" b="1" smtClean="0">
                <a:latin typeface="Times New Roman" pitchFamily="18" charset="0"/>
                <a:cs typeface="Times New Roman" panose="02020603050405020304" pitchFamily="18" charset="0"/>
              </a:rPr>
              <a:t> </a:t>
            </a:r>
            <a:endParaRPr lang="ru-RU"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1254544487"/>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219256" cy="1080120"/>
          </a:xfrm>
        </p:spPr>
        <p:txBody>
          <a:bodyPr>
            <a:normAutofit fontScale="90000"/>
          </a:bodyPr>
          <a:lstStyle/>
          <a:p>
            <a:pPr algn="ctr"/>
            <a:r>
              <a:rPr lang="en-US" b="1" err="1" smtClean="0">
                <a:latin typeface="Times New Roman" pitchFamily="18" charset="0"/>
                <a:cs typeface="Times New Roman" panose="02020603050405020304" pitchFamily="18" charset="0"/>
              </a:rPr>
              <a:t>Asosiy </a:t>
            </a:r>
            <a:r>
              <a:rPr lang="en-US" b="1" err="1">
                <a:latin typeface="Times New Roman" pitchFamily="18" charset="0"/>
                <a:cs typeface="Times New Roman" panose="02020603050405020304" pitchFamily="18" charset="0"/>
              </a:rPr>
              <a:t>adabiyotlar:</a:t>
            </a:r>
            <a:r>
              <a:rPr lang="ru-RU"/>
              <a:t/>
            </a:r>
            <a:br>
              <a:rPr lang="ru-RU"/>
            </a:br>
            <a:endParaRPr lang="ru-RU"/>
          </a:p>
        </p:txBody>
      </p:sp>
      <p:sp>
        <p:nvSpPr>
          <p:cNvPr id="3" name="Объект 2"/>
          <p:cNvSpPr>
            <a:spLocks noGrp="1"/>
          </p:cNvSpPr>
          <p:nvPr>
            <p:ph idx="1"/>
          </p:nvPr>
        </p:nvSpPr>
        <p:spPr>
          <a:xfrm>
            <a:off x="251520" y="1412776"/>
            <a:ext cx="8892480" cy="4911824"/>
          </a:xfrm>
        </p:spPr>
        <p:txBody>
          <a:bodyPr>
            <a:noAutofit/>
          </a:bodyPr>
          <a:lstStyle/>
          <a:p>
            <a:pPr lvl="0" algn="just">
              <a:buFont typeface="Wingdings" panose="05000000000000000000" pitchFamily="2" charset="2"/>
              <a:buChar char="§"/>
            </a:pPr>
            <a:r>
              <a:rPr lang="en-US" sz="2800" b="1" err="1" smtClean="0">
                <a:latin typeface="Times New Roman" pitchFamily="18" charset="0"/>
                <a:cs typeface="Times New Roman" panose="02020603050405020304" pitchFamily="18" charset="0"/>
              </a:rPr>
              <a:t>Yusupova D. Aruz va mumtoz poetikaga kirish. – T.: Akademnashr, 2020. </a:t>
            </a:r>
            <a:endParaRPr lang="en-US" sz="2800" b="1" smtClean="0">
              <a:latin typeface="Times New Roman" pitchFamily="18" charset="0"/>
              <a:cs typeface="Times New Roman" panose="02020603050405020304" pitchFamily="18" charset="0"/>
            </a:endParaRPr>
          </a:p>
          <a:p>
            <a:pPr lvl="0" algn="just">
              <a:buFont typeface="Wingdings" panose="05000000000000000000" pitchFamily="2" charset="2"/>
              <a:buChar char="§"/>
            </a:pPr>
            <a:r>
              <a:rPr lang="ru-RU" sz="2800" b="1" smtClean="0">
                <a:latin typeface="Times New Roman" pitchFamily="18" charset="0"/>
                <a:cs typeface="Times New Roman" panose="02020603050405020304" pitchFamily="18" charset="0"/>
              </a:rPr>
              <a:t> </a:t>
            </a:r>
            <a:r>
              <a:rPr lang="x-none" sz="2800" b="1" smtClean="0">
                <a:latin typeface="Times New Roman" pitchFamily="18" charset="0"/>
                <a:cs typeface="Times New Roman" panose="02020603050405020304" pitchFamily="18" charset="0"/>
              </a:rPr>
              <a:t>Болтабоев </a:t>
            </a:r>
            <a:r>
              <a:rPr lang="x-none" sz="2800" b="1">
                <a:latin typeface="Times New Roman" pitchFamily="18" charset="0"/>
                <a:cs typeface="Times New Roman" panose="02020603050405020304" pitchFamily="18" charset="0"/>
              </a:rPr>
              <a:t>Ҳ. Шарқ мумтоз по</a:t>
            </a:r>
            <a:r>
              <a:rPr lang="uz-Cyrl-UZ" sz="2800" b="1">
                <a:latin typeface="Times New Roman" pitchFamily="18" charset="0"/>
                <a:cs typeface="Times New Roman" panose="02020603050405020304" pitchFamily="18" charset="0"/>
              </a:rPr>
              <a:t>э</a:t>
            </a:r>
            <a:r>
              <a:rPr lang="x-none" sz="2800" b="1">
                <a:latin typeface="Times New Roman" pitchFamily="18" charset="0"/>
                <a:cs typeface="Times New Roman" panose="02020603050405020304" pitchFamily="18" charset="0"/>
              </a:rPr>
              <a:t>тикаси</a:t>
            </a:r>
            <a:r>
              <a:rPr lang="x-none"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x-none" sz="2800" b="1" smtClean="0">
                <a:latin typeface="Times New Roman" pitchFamily="18" charset="0"/>
                <a:cs typeface="Times New Roman" panose="02020603050405020304" pitchFamily="18" charset="0"/>
              </a:rPr>
              <a:t>– </a:t>
            </a:r>
            <a:r>
              <a:rPr lang="x-none" sz="2800" b="1">
                <a:latin typeface="Times New Roman" pitchFamily="18" charset="0"/>
                <a:cs typeface="Times New Roman" panose="02020603050405020304" pitchFamily="18" charset="0"/>
              </a:rPr>
              <a:t>Т.: Ўзбекистон Миллий эн</a:t>
            </a:r>
            <a:r>
              <a:rPr lang="uz-Cyrl-UZ" sz="2800" b="1">
                <a:latin typeface="Times New Roman" pitchFamily="18" charset="0"/>
                <a:cs typeface="Times New Roman" panose="02020603050405020304" pitchFamily="18" charset="0"/>
              </a:rPr>
              <a:t>ц</a:t>
            </a:r>
            <a:r>
              <a:rPr lang="x-none" sz="2800" b="1">
                <a:latin typeface="Times New Roman" pitchFamily="18" charset="0"/>
                <a:cs typeface="Times New Roman" panose="02020603050405020304" pitchFamily="18" charset="0"/>
              </a:rPr>
              <a:t>иклопедияси, 2008</a:t>
            </a:r>
            <a:r>
              <a:rPr lang="x-none" sz="2800" b="1" smtClean="0">
                <a:latin typeface="Times New Roman" pitchFamily="18" charset="0"/>
                <a:cs typeface="Times New Roman" panose="02020603050405020304" pitchFamily="18" charset="0"/>
              </a:rPr>
              <a:t>.</a:t>
            </a:r>
            <a:endParaRPr lang="ru-RU" sz="2800" b="1">
              <a:latin typeface="Times New Roman" pitchFamily="18" charset="0"/>
              <a:cs typeface="Times New Roman" panose="02020603050405020304" pitchFamily="18" charset="0"/>
            </a:endParaRPr>
          </a:p>
          <a:p>
            <a:pPr lvl="0" algn="just"/>
            <a:r>
              <a:rPr lang="ru-RU" sz="2800" b="1" err="1">
                <a:latin typeface="Times New Roman" pitchFamily="18" charset="0"/>
                <a:cs typeface="Times New Roman" panose="02020603050405020304" pitchFamily="18" charset="0"/>
              </a:rPr>
              <a:t>Носиров О., Жамолов С., Зиёвиддинов М. Ўзбек классик шеърияти жанрлари</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smtClean="0">
                <a:latin typeface="Times New Roman" pitchFamily="18" charset="0"/>
                <a:cs typeface="Times New Roman" panose="02020603050405020304" pitchFamily="18" charset="0"/>
              </a:rPr>
              <a:t>– </a:t>
            </a:r>
            <a:r>
              <a:rPr lang="en-US" sz="2800" b="1">
                <a:latin typeface="Times New Roman" pitchFamily="18" charset="0"/>
                <a:cs typeface="Times New Roman" panose="02020603050405020304" pitchFamily="18" charset="0"/>
              </a:rPr>
              <a:t>Т.: Ўқитувчи</a:t>
            </a:r>
            <a:r>
              <a:rPr lang="en-US" sz="2800" b="1" smtClean="0">
                <a:latin typeface="Times New Roman" pitchFamily="18" charset="0"/>
                <a:cs typeface="Times New Roman" panose="02020603050405020304" pitchFamily="18" charset="0"/>
              </a:rPr>
              <a:t>, 1979</a:t>
            </a:r>
            <a:r>
              <a:rPr lang="en-US" sz="2800" b="1">
                <a:latin typeface="Times New Roman" pitchFamily="18" charset="0"/>
                <a:cs typeface="Times New Roman" panose="02020603050405020304" pitchFamily="18" charset="0"/>
              </a:rPr>
              <a:t>.</a:t>
            </a:r>
            <a:endParaRPr lang="ru-RU" sz="2800" b="1">
              <a:latin typeface="Times New Roman" pitchFamily="18" charset="0"/>
              <a:cs typeface="Times New Roman" panose="02020603050405020304" pitchFamily="18" charset="0"/>
            </a:endParaRPr>
          </a:p>
          <a:p>
            <a:pPr lvl="0" algn="just"/>
            <a:r>
              <a:rPr lang="ru-RU" sz="2800" b="1" err="1">
                <a:latin typeface="Times New Roman" pitchFamily="18" charset="0"/>
                <a:cs typeface="Times New Roman" panose="02020603050405020304" pitchFamily="18" charset="0"/>
              </a:rPr>
              <a:t>Орзибеков Р. Лирикада кичик жанрлар. – Т.: Ғ.Ғулом, 1976.</a:t>
            </a:r>
          </a:p>
          <a:p>
            <a:pPr lvl="0" algn="just"/>
            <a:r>
              <a:rPr lang="ru-RU" sz="2800" b="1" err="1">
                <a:latin typeface="Times New Roman" pitchFamily="18" charset="0"/>
                <a:cs typeface="Times New Roman" panose="02020603050405020304" pitchFamily="18" charset="0"/>
              </a:rPr>
              <a:t>Орзибеков Р</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err="1" smtClean="0">
                <a:latin typeface="Times New Roman" pitchFamily="18" charset="0"/>
                <a:cs typeface="Times New Roman" panose="02020603050405020304" pitchFamily="18" charset="0"/>
              </a:rPr>
              <a:t>Ўзбек </a:t>
            </a:r>
            <a:r>
              <a:rPr lang="ru-RU" sz="2800" b="1">
                <a:latin typeface="Times New Roman" pitchFamily="18" charset="0"/>
                <a:cs typeface="Times New Roman" panose="02020603050405020304" pitchFamily="18" charset="0"/>
              </a:rPr>
              <a:t>лирик по</a:t>
            </a:r>
            <a:r>
              <a:rPr lang="uz-Cyrl-UZ" sz="2800" b="1">
                <a:latin typeface="Times New Roman" pitchFamily="18" charset="0"/>
                <a:cs typeface="Times New Roman" panose="02020603050405020304" pitchFamily="18" charset="0"/>
              </a:rPr>
              <a:t>э</a:t>
            </a:r>
            <a:r>
              <a:rPr lang="ru-RU" sz="2800" b="1" err="1">
                <a:latin typeface="Times New Roman" pitchFamily="18" charset="0"/>
                <a:cs typeface="Times New Roman" panose="02020603050405020304" pitchFamily="18" charset="0"/>
              </a:rPr>
              <a:t>зиясида ғазал ва мусаммат</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smtClean="0">
                <a:latin typeface="Times New Roman" pitchFamily="18" charset="0"/>
                <a:cs typeface="Times New Roman" panose="02020603050405020304" pitchFamily="18" charset="0"/>
              </a:rPr>
              <a:t>Т</a:t>
            </a:r>
            <a:r>
              <a:rPr lang="ru-RU" sz="2800" b="1">
                <a:latin typeface="Times New Roman" pitchFamily="18" charset="0"/>
                <a:cs typeface="Times New Roman" panose="02020603050405020304" pitchFamily="18" charset="0"/>
              </a:rPr>
              <a:t>.: Фан, 1976. </a:t>
            </a:r>
          </a:p>
          <a:p>
            <a:pPr algn="just"/>
            <a:r>
              <a:rPr lang="ru-RU" sz="2800" b="1" err="1">
                <a:latin typeface="Times New Roman" pitchFamily="18" charset="0"/>
                <a:cs typeface="Times New Roman" panose="02020603050405020304" pitchFamily="18" charset="0"/>
              </a:rPr>
              <a:t>Ҳожиаҳмедов А. Мумтоз бадиият малоҳати. – Т</a:t>
            </a:r>
            <a:r>
              <a:rPr lang="ru-RU"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ru-RU" sz="2800" b="1" smtClean="0">
                <a:latin typeface="Times New Roman" pitchFamily="18" charset="0"/>
                <a:cs typeface="Times New Roman" panose="02020603050405020304" pitchFamily="18" charset="0"/>
              </a:rPr>
              <a:t>Шарқ,1990.</a:t>
            </a:r>
            <a:endParaRPr lang="ru-RU" sz="2800" b="1">
              <a:latin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275095737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ctrTitle"/>
          </p:nvPr>
        </p:nvSpPr>
        <p:spPr>
          <a:xfrm>
            <a:off x="533400" y="1371600"/>
            <a:ext cx="7851775" cy="3986213"/>
          </a:xfrm>
        </p:spPr>
        <p:txBody>
          <a:bodyPr>
            <a:normAutofit fontScale="90000"/>
          </a:bodyPr>
          <a:lstStyle/>
          <a:p>
            <a:pPr algn="ctr"/>
            <a:r>
              <a:rPr lang="en-US" sz="6000" smtClean="0">
                <a:solidFill>
                  <a:srgbClr val="00B050"/>
                </a:solidFill>
              </a:rPr>
              <a:t/>
            </a:r>
            <a:br>
              <a:rPr lang="en-US" sz="6000" smtClean="0">
                <a:solidFill>
                  <a:srgbClr val="00B050"/>
                </a:solidFill>
              </a:rPr>
            </a:br>
            <a:r>
              <a:rPr lang="en-US" sz="6000" smtClean="0">
                <a:solidFill>
                  <a:srgbClr val="00B050"/>
                </a:solidFill>
              </a:rPr>
              <a:t/>
            </a:r>
            <a:br>
              <a:rPr lang="en-US" sz="6000" smtClean="0">
                <a:solidFill>
                  <a:srgbClr val="00B050"/>
                </a:solidFill>
              </a:rPr>
            </a:br>
            <a:r>
              <a:rPr lang="en-US" sz="6000" smtClean="0">
                <a:solidFill>
                  <a:srgbClr val="00B050"/>
                </a:solidFill>
              </a:rPr>
              <a:t/>
            </a:r>
            <a:br>
              <a:rPr lang="en-US" sz="6000" smtClean="0">
                <a:solidFill>
                  <a:srgbClr val="00B050"/>
                </a:solidFill>
              </a:rPr>
            </a:br>
            <a:r>
              <a:rPr lang="en-US" sz="6000" smtClean="0">
                <a:solidFill>
                  <a:srgbClr val="FF0000"/>
                </a:solidFill>
                <a:latin typeface="Times New Roman" pitchFamily="18" charset="0"/>
                <a:cs typeface="Times New Roman" panose="02020603050405020304" pitchFamily="18" charset="0"/>
              </a:rPr>
              <a:t>MUMTOZ ADABIYOTDA ADABIY TURLAR VA SHE’R NAV’LARI</a:t>
            </a:r>
            <a:r>
              <a:rPr lang="ru-RU" sz="6000" smtClean="0">
                <a:solidFill>
                  <a:srgbClr val="FF0000"/>
                </a:solidFill>
              </a:rPr>
              <a:t/>
            </a:r>
            <a:br>
              <a:rPr lang="ru-RU" sz="6000" smtClean="0">
                <a:solidFill>
                  <a:srgbClr val="FF0000"/>
                </a:solidFill>
              </a:rPr>
            </a:br>
            <a:endParaRPr lang="ru-RU">
              <a:solidFill>
                <a:srgbClr val="FF0000"/>
              </a:solidFill>
            </a:endParaRPr>
          </a:p>
        </p:txBody>
      </p:sp>
    </p:spTree>
  </p:cSld>
  <p:clrMapOvr>
    <a:masterClrMapping/>
  </p:clrMapOvr>
  <p:transition>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err="1">
                <a:latin typeface="Times New Roman" pitchFamily="18" charset="0"/>
                <a:cs typeface="Times New Roman" panose="02020603050405020304" pitchFamily="18" charset="0"/>
              </a:rPr>
              <a:t>Qo‘shimcha adabiyotlar</a:t>
            </a:r>
            <a:r>
              <a:rPr lang="ru-RU" b="1">
                <a:latin typeface="Times New Roman" pitchFamily="18" charset="0"/>
                <a:cs typeface="Times New Roman" panose="02020603050405020304" pitchFamily="18" charset="0"/>
              </a:rPr>
              <a:t>:</a:t>
            </a:r>
            <a:endParaRPr lang="ru-RU">
              <a:latin typeface="Times New Roman" pitchFamily="18" charset="0"/>
              <a:cs typeface="Times New Roman" panose="02020603050405020304" pitchFamily="18" charset="0"/>
            </a:endParaRPr>
          </a:p>
        </p:txBody>
      </p:sp>
      <p:sp>
        <p:nvSpPr>
          <p:cNvPr id="3" name="Объект 2"/>
          <p:cNvSpPr>
            <a:spLocks noGrp="1"/>
          </p:cNvSpPr>
          <p:nvPr>
            <p:ph idx="1"/>
          </p:nvPr>
        </p:nvSpPr>
        <p:spPr>
          <a:xfrm>
            <a:off x="457200" y="1935480"/>
            <a:ext cx="8229600" cy="4805888"/>
          </a:xfrm>
        </p:spPr>
        <p:txBody>
          <a:bodyPr/>
          <a:lstStyle/>
          <a:p>
            <a:pPr lvl="0" algn="just"/>
            <a:r>
              <a:rPr lang="x-none" sz="2800" b="1">
                <a:latin typeface="Times New Roman" pitchFamily="18" charset="0"/>
                <a:cs typeface="Times New Roman" panose="02020603050405020304" pitchFamily="18" charset="0"/>
              </a:rPr>
              <a:t>Исҳоқов </a:t>
            </a:r>
            <a:r>
              <a:rPr lang="uz-Cyrl-UZ" sz="2800" b="1">
                <a:latin typeface="Times New Roman" pitchFamily="18" charset="0"/>
                <a:cs typeface="Times New Roman" panose="02020603050405020304" pitchFamily="18" charset="0"/>
              </a:rPr>
              <a:t>Ё</a:t>
            </a:r>
            <a:r>
              <a:rPr lang="x-none" sz="2800" b="1">
                <a:latin typeface="Times New Roman" pitchFamily="18" charset="0"/>
                <a:cs typeface="Times New Roman" panose="02020603050405020304" pitchFamily="18" charset="0"/>
              </a:rPr>
              <a:t>. Навоий по</a:t>
            </a:r>
            <a:r>
              <a:rPr lang="uz-Cyrl-UZ" sz="2800" b="1">
                <a:latin typeface="Times New Roman" pitchFamily="18" charset="0"/>
                <a:cs typeface="Times New Roman" panose="02020603050405020304" pitchFamily="18" charset="0"/>
              </a:rPr>
              <a:t>э</a:t>
            </a:r>
            <a:r>
              <a:rPr lang="x-none" sz="2800" b="1">
                <a:latin typeface="Times New Roman" pitchFamily="18" charset="0"/>
                <a:cs typeface="Times New Roman" panose="02020603050405020304" pitchFamily="18" charset="0"/>
              </a:rPr>
              <a:t>тикаси (“Хазойин ул-маоний” асосида</a:t>
            </a:r>
            <a:r>
              <a:rPr lang="x-none"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a:t>
            </a:r>
            <a:r>
              <a:rPr lang="x-none" sz="2800" b="1" smtClean="0">
                <a:latin typeface="Times New Roman" pitchFamily="18" charset="0"/>
                <a:cs typeface="Times New Roman" panose="02020603050405020304" pitchFamily="18" charset="0"/>
              </a:rPr>
              <a:t> </a:t>
            </a:r>
            <a:r>
              <a:rPr lang="x-none" sz="2800" b="1">
                <a:latin typeface="Times New Roman" pitchFamily="18" charset="0"/>
                <a:cs typeface="Times New Roman" panose="02020603050405020304" pitchFamily="18" charset="0"/>
              </a:rPr>
              <a:t>– Т.: Фан, 1983. </a:t>
            </a:r>
            <a:endParaRPr lang="ru-RU" sz="2800" b="1">
              <a:latin typeface="Times New Roman" pitchFamily="18" charset="0"/>
              <a:cs typeface="Times New Roman" panose="02020603050405020304" pitchFamily="18" charset="0"/>
            </a:endParaRPr>
          </a:p>
          <a:p>
            <a:pPr lvl="0" algn="just"/>
            <a:r>
              <a:rPr lang="x-none" sz="2800" b="1">
                <a:latin typeface="Times New Roman" pitchFamily="18" charset="0"/>
                <a:cs typeface="Times New Roman" panose="02020603050405020304" pitchFamily="18" charset="0"/>
              </a:rPr>
              <a:t>Алишер Навоий: </a:t>
            </a:r>
            <a:r>
              <a:rPr lang="uz-Cyrl-UZ" sz="2800" b="1">
                <a:latin typeface="Times New Roman" pitchFamily="18" charset="0"/>
                <a:cs typeface="Times New Roman" panose="02020603050405020304" pitchFamily="18" charset="0"/>
              </a:rPr>
              <a:t>қ</a:t>
            </a:r>
            <a:r>
              <a:rPr lang="x-none" sz="2800" b="1">
                <a:latin typeface="Times New Roman" pitchFamily="18" charset="0"/>
                <a:cs typeface="Times New Roman" panose="02020603050405020304" pitchFamily="18" charset="0"/>
              </a:rPr>
              <a:t>омусий луғат. 1-2-жилдлар /Масъул муҳаррир Ш</a:t>
            </a:r>
            <a:r>
              <a:rPr lang="x-none"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x-none" sz="2800" b="1" smtClean="0">
                <a:latin typeface="Times New Roman" pitchFamily="18" charset="0"/>
                <a:cs typeface="Times New Roman" panose="02020603050405020304" pitchFamily="18" charset="0"/>
              </a:rPr>
              <a:t>Сирожиддинов</a:t>
            </a:r>
            <a:r>
              <a:rPr lang="x-none" sz="2800" b="1">
                <a:latin typeface="Times New Roman" pitchFamily="18" charset="0"/>
                <a:cs typeface="Times New Roman" panose="02020603050405020304" pitchFamily="18" charset="0"/>
              </a:rPr>
              <a:t>. – Т.: Шарқ, 2016.</a:t>
            </a:r>
            <a:endParaRPr lang="ru-RU" sz="2800" b="1">
              <a:latin typeface="Times New Roman" pitchFamily="18" charset="0"/>
              <a:cs typeface="Times New Roman" panose="02020603050405020304" pitchFamily="18" charset="0"/>
            </a:endParaRPr>
          </a:p>
          <a:p>
            <a:pPr lvl="0" algn="just"/>
            <a:r>
              <a:rPr lang="x-none" sz="2800" b="1">
                <a:latin typeface="Times New Roman" pitchFamily="18" charset="0"/>
                <a:cs typeface="Times New Roman" panose="02020603050405020304" pitchFamily="18" charset="0"/>
              </a:rPr>
              <a:t>Қуронов Д. ва бошқалар. Адабиётшунослик луғати. – Т.: Академнашр, 2013. </a:t>
            </a:r>
            <a:endParaRPr lang="ru-RU" sz="2800" b="1">
              <a:latin typeface="Times New Roman" pitchFamily="18" charset="0"/>
              <a:cs typeface="Times New Roman" panose="02020603050405020304" pitchFamily="18" charset="0"/>
            </a:endParaRPr>
          </a:p>
          <a:p>
            <a:pPr lvl="0" algn="just"/>
            <a:r>
              <a:rPr lang="x-none" sz="2800" b="1">
                <a:latin typeface="Times New Roman" pitchFamily="18" charset="0"/>
                <a:cs typeface="Times New Roman" panose="02020603050405020304" pitchFamily="18" charset="0"/>
              </a:rPr>
              <a:t>Мусул</a:t>
            </a:r>
            <a:r>
              <a:rPr lang="uz-Cyrl-UZ" sz="2800" b="1">
                <a:latin typeface="Times New Roman" pitchFamily="18" charset="0"/>
                <a:cs typeface="Times New Roman" panose="02020603050405020304" pitchFamily="18" charset="0"/>
              </a:rPr>
              <a:t>ь</a:t>
            </a:r>
            <a:r>
              <a:rPr lang="x-none" sz="2800" b="1">
                <a:latin typeface="Times New Roman" pitchFamily="18" charset="0"/>
                <a:cs typeface="Times New Roman" panose="02020603050405020304" pitchFamily="18" charset="0"/>
              </a:rPr>
              <a:t>манкулов Р. Персидско-таджикская классическая по</a:t>
            </a:r>
            <a:r>
              <a:rPr lang="ru-RU" sz="2800" b="1">
                <a:latin typeface="Times New Roman" pitchFamily="18" charset="0"/>
                <a:cs typeface="Times New Roman" panose="02020603050405020304" pitchFamily="18" charset="0"/>
              </a:rPr>
              <a:t>э</a:t>
            </a:r>
            <a:r>
              <a:rPr lang="x-none" sz="2800" b="1">
                <a:latin typeface="Times New Roman" pitchFamily="18" charset="0"/>
                <a:cs typeface="Times New Roman" panose="02020603050405020304" pitchFamily="18" charset="0"/>
              </a:rPr>
              <a:t>тика (Х-Х</a:t>
            </a:r>
            <a:r>
              <a:rPr lang="en-US" sz="2800" b="1">
                <a:latin typeface="Times New Roman" pitchFamily="18" charset="0"/>
                <a:cs typeface="Times New Roman" panose="02020603050405020304" pitchFamily="18" charset="0"/>
              </a:rPr>
              <a:t>V</a:t>
            </a:r>
            <a:r>
              <a:rPr lang="x-none" sz="2800" b="1">
                <a:latin typeface="Times New Roman" pitchFamily="18" charset="0"/>
                <a:cs typeface="Times New Roman" panose="02020603050405020304" pitchFamily="18" charset="0"/>
              </a:rPr>
              <a:t>в.). – М.: Наука</a:t>
            </a:r>
            <a:r>
              <a:rPr lang="x-none" sz="2800" b="1" smtClean="0">
                <a:latin typeface="Times New Roman" pitchFamily="18" charset="0"/>
                <a:cs typeface="Times New Roman" panose="02020603050405020304" pitchFamily="18" charset="0"/>
              </a:rPr>
              <a:t>,</a:t>
            </a:r>
            <a:r>
              <a:rPr lang="en-US" sz="2800" b="1" smtClean="0">
                <a:latin typeface="Times New Roman" pitchFamily="18" charset="0"/>
                <a:cs typeface="Times New Roman" panose="02020603050405020304" pitchFamily="18" charset="0"/>
              </a:rPr>
              <a:t> </a:t>
            </a:r>
            <a:r>
              <a:rPr lang="x-none" sz="2800" b="1" smtClean="0">
                <a:latin typeface="Times New Roman" pitchFamily="18" charset="0"/>
                <a:cs typeface="Times New Roman" panose="02020603050405020304" pitchFamily="18" charset="0"/>
              </a:rPr>
              <a:t>1989</a:t>
            </a:r>
            <a:r>
              <a:rPr lang="x-none" sz="2800" b="1">
                <a:latin typeface="Times New Roman" pitchFamily="18" charset="0"/>
                <a:cs typeface="Times New Roman" panose="02020603050405020304" pitchFamily="18" charset="0"/>
              </a:rPr>
              <a:t>.</a:t>
            </a:r>
            <a:endParaRPr lang="ru-RU" sz="2800" b="1">
              <a:latin typeface="Times New Roman" pitchFamily="18" charset="0"/>
              <a:cs typeface="Times New Roman" panose="02020603050405020304" pitchFamily="18" charset="0"/>
            </a:endParaRPr>
          </a:p>
          <a:p>
            <a:pPr marL="0" indent="0">
              <a:buNone/>
            </a:pPr>
            <a:endParaRPr lang="ru-RU"/>
          </a:p>
        </p:txBody>
      </p:sp>
    </p:spTree>
    <p:extLst>
      <p:ext uri="{BB962C8B-B14F-4D97-AF65-F5344CB8AC3E}">
        <p14:creationId xmlns:p14="http://schemas.microsoft.com/office/powerpoint/2010/main" val="186046048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p:cNvSpPr>
            <a:spLocks noGrp="1"/>
          </p:cNvSpPr>
          <p:nvPr>
            <p:ph idx="1"/>
          </p:nvPr>
        </p:nvSpPr>
        <p:spPr>
          <a:xfrm>
            <a:off x="457200" y="357188"/>
            <a:ext cx="8229600" cy="5967412"/>
          </a:xfrm>
        </p:spPr>
        <p:txBody>
          <a:bodyPr>
            <a:normAutofit/>
          </a:bodyPr>
          <a:lstStyle/>
          <a:p>
            <a:r>
              <a:rPr lang="en-US" sz="2800" b="1" smtClean="0">
                <a:latin typeface="Times New Roman" pitchFamily="18" charset="0"/>
                <a:cs typeface="Times New Roman" panose="02020603050405020304" pitchFamily="18" charset="0"/>
              </a:rPr>
              <a:t>			</a:t>
            </a:r>
            <a:r>
              <a:rPr lang="en-US" sz="4800" b="1" err="1" smtClean="0">
                <a:solidFill>
                  <a:srgbClr val="FF0000"/>
                </a:solidFill>
                <a:latin typeface="Times New Roman" pitchFamily="18" charset="0"/>
                <a:cs typeface="Times New Roman" panose="02020603050405020304" pitchFamily="18" charset="0"/>
              </a:rPr>
              <a:t>Reja:</a:t>
            </a:r>
            <a:endParaRPr lang="ru-RU" sz="4800" b="1" smtClean="0">
              <a:solidFill>
                <a:srgbClr val="FF0000"/>
              </a:solidFill>
              <a:latin typeface="Times New Roman" pitchFamily="18" charset="0"/>
              <a:cs typeface="Times New Roman" panose="02020603050405020304" pitchFamily="18" charset="0"/>
            </a:endParaRPr>
          </a:p>
          <a:p>
            <a:r>
              <a:rPr lang="en-US" sz="4800" b="1" smtClean="0">
                <a:latin typeface="Times New Roman" pitchFamily="18" charset="0"/>
                <a:cs typeface="Times New Roman" panose="02020603050405020304" pitchFamily="18" charset="0"/>
              </a:rPr>
              <a:t>1. Adabiy tur tushunchasi va uning ifodalanish shakllari.</a:t>
            </a:r>
            <a:endParaRPr lang="ru-RU" sz="4800" b="1" smtClean="0">
              <a:latin typeface="Times New Roman" pitchFamily="18" charset="0"/>
              <a:cs typeface="Times New Roman" panose="02020603050405020304" pitchFamily="18" charset="0"/>
            </a:endParaRPr>
          </a:p>
          <a:p>
            <a:r>
              <a:rPr lang="en-US" sz="4800" b="1" smtClean="0">
                <a:latin typeface="Times New Roman" pitchFamily="18" charset="0"/>
                <a:cs typeface="Times New Roman" panose="02020603050405020304" pitchFamily="18" charset="0"/>
              </a:rPr>
              <a:t>2. Baytli she’r shakllari. G’azal, qasida va mustazod janrlari.</a:t>
            </a:r>
            <a:endParaRPr lang="ru-RU" sz="4800" b="1" smtClean="0">
              <a:latin typeface="Times New Roman" pitchFamily="18" charset="0"/>
              <a:cs typeface="Times New Roman" panose="02020603050405020304" pitchFamily="18" charset="0"/>
            </a:endParaRPr>
          </a:p>
          <a:p>
            <a:r>
              <a:rPr lang="en-US" sz="4800" b="1" smtClean="0">
                <a:latin typeface="Times New Roman" pitchFamily="18" charset="0"/>
                <a:cs typeface="Times New Roman" panose="02020603050405020304" pitchFamily="18" charset="0"/>
              </a:rPr>
              <a:t>3. Kichik lirik janrlar tavsifi.</a:t>
            </a:r>
            <a:endParaRPr lang="ru-RU" sz="4800" b="1" smtClean="0">
              <a:latin typeface="Times New Roman" pitchFamily="18" charset="0"/>
              <a:cs typeface="Times New Roman" panose="02020603050405020304" pitchFamily="18" charset="0"/>
            </a:endParaRPr>
          </a:p>
          <a:p>
            <a:pPr lvl="7">
              <a:buNone/>
            </a:pPr>
            <a:endParaRPr lang="ru-RU" sz="4000" b="1"/>
          </a:p>
        </p:txBody>
      </p:sp>
    </p:spTree>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428625"/>
          <a:ext cx="8229600" cy="589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u"/>
  </p:transition>
</p:sld>
</file>

<file path=ppt/tags/tag1.xml><?xml version="1.0" encoding="utf-8"?>
<p:tagLst xmlns:a="http://schemas.openxmlformats.org/drawingml/2006/main" xmlns:r="http://schemas.openxmlformats.org/officeDocument/2006/relationships" xmlns:p="http://schemas.openxmlformats.org/presentationml/2006/main">
  <p:tag name="AS_NET" val="6.0.29"/>
  <p:tag name="AS_OS" val="Unix 5.4.0.192"/>
  <p:tag name="AS_RELEASE_DATE" val="2024.02.14"/>
  <p:tag name="AS_TITLE" val="Aspose.Slides for .NET6"/>
  <p:tag name="AS_VERSION" val="24.2"/>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Calibri Light" panose="020F0302020204030204"/>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panose="020F0502020204030204"/>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Calibri" panose="020F0502020204030204"/>
        <a:cs typeface="Arial"/>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Constantia"/>
        <a:cs typeface="Arial"/>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2330</Words>
  <Application>Microsoft Office PowerPoint</Application>
  <PresentationFormat>Широкоэкранный</PresentationFormat>
  <Paragraphs>442</Paragraphs>
  <Slides>70</Slides>
  <Notes>3</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3</vt:i4>
      </vt:variant>
      <vt:variant>
        <vt:lpstr>Заголовки слайдов</vt:lpstr>
      </vt:variant>
      <vt:variant>
        <vt:i4>70</vt:i4>
      </vt:variant>
    </vt:vector>
  </HeadingPairs>
  <TitlesOfParts>
    <vt:vector size="83" baseType="lpstr">
      <vt:lpstr>ＭＳ Ｐゴシック</vt:lpstr>
      <vt:lpstr>Arial</vt:lpstr>
      <vt:lpstr>Calibri</vt:lpstr>
      <vt:lpstr>Calibri Light</vt:lpstr>
      <vt:lpstr>Cambria</vt:lpstr>
      <vt:lpstr>Constantia</vt:lpstr>
      <vt:lpstr>Times New Roman</vt:lpstr>
      <vt:lpstr>TimesUZ</vt:lpstr>
      <vt:lpstr>Wingdings</vt:lpstr>
      <vt:lpstr>Wingdings 2</vt:lpstr>
      <vt:lpstr>Office Theme</vt:lpstr>
      <vt:lpstr>Тема Office</vt:lpstr>
      <vt:lpstr>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MUMTOZ ADABIYOTDA ADABIY TURLAR VA SHE’R NAV’LARI </vt:lpstr>
      <vt:lpstr>Презентация PowerPoint</vt:lpstr>
      <vt:lpstr>Презентация PowerPoint</vt:lpstr>
      <vt:lpstr>Презентация PowerPoint</vt:lpstr>
      <vt:lpstr>Презентация PowerPoint</vt:lpstr>
      <vt:lpstr>Mumtoz she’r shakllarining tuzilishi</vt:lpstr>
      <vt:lpstr>Baytga asoslangan she’r shakllari:</vt:lpstr>
      <vt:lpstr>G’azal</vt:lpstr>
      <vt:lpstr>G’azal turlari:</vt:lpstr>
      <vt:lpstr>Oddiy g’azal </vt:lpstr>
      <vt:lpstr>G’azali husni matla’</vt:lpstr>
      <vt:lpstr>G‘azali qit’a</vt:lpstr>
      <vt:lpstr>  G’azali musajja’</vt:lpstr>
      <vt:lpstr>G’azali mulamma’</vt:lpstr>
      <vt:lpstr>G‘azali muvashshah </vt:lpstr>
      <vt:lpstr>G‘azali mushoira</vt:lpstr>
      <vt:lpstr>G‘azali zulqofiyatayn</vt:lpstr>
      <vt:lpstr>G‘azali zulradifayn</vt:lpstr>
      <vt:lpstr>G‘azali zebqofiya</vt:lpstr>
      <vt:lpstr>QASIDA</vt:lpstr>
      <vt:lpstr> Qasida tuzilishiga ko‘ra 2 xil bo‘ladi:</vt:lpstr>
      <vt:lpstr>Qasidalarning mavzusiga ko‘ra turlari:</vt:lpstr>
      <vt:lpstr>Turkiy adabiyotda qasida</vt:lpstr>
      <vt:lpstr>Arslon Xoja tarxonga bag‘ishlangan qasidadan parcha:</vt:lpstr>
      <vt:lpstr>Презентация PowerPoint</vt:lpstr>
      <vt:lpstr>MUSTAZOD </vt:lpstr>
      <vt:lpstr>Mustazod  vazni</vt:lpstr>
      <vt:lpstr>Презентация PowerPoint</vt:lpstr>
      <vt:lpstr>Презентация PowerPoint</vt:lpstr>
      <vt:lpstr>Презентация PowerPoint</vt:lpstr>
      <vt:lpstr>Презентация PowerPoint</vt:lpstr>
      <vt:lpstr>KICHIK LIRIK JANRLAR</vt:lpstr>
      <vt:lpstr>RUBOIY</vt:lpstr>
      <vt:lpstr>Ruboiyi xasiy yoki erkin ruboiy</vt:lpstr>
      <vt:lpstr>Ruboiyi musarra’ yoki ruboiya</vt:lpstr>
      <vt:lpstr>Презентация PowerPoint</vt:lpstr>
      <vt:lpstr>Презентация PowerPoint</vt:lpstr>
      <vt:lpstr>TUYUQ</vt:lpstr>
      <vt:lpstr>Tuyuqning  vazni</vt:lpstr>
      <vt:lpstr>Презентация PowerPoint</vt:lpstr>
      <vt:lpstr>                                                                                 1) uch misrasi tajnisli qofiyalangan tuyuq </vt:lpstr>
      <vt:lpstr> 2) to‘rt misrasi tajnisli qofiyalangan tuyuq</vt:lpstr>
      <vt:lpstr>                         3) ikki misrasi tajnisli qofiyalangan tuyuq </vt:lpstr>
      <vt:lpstr>4) radifi tajnis bo‘lgan tuyuq</vt:lpstr>
      <vt:lpstr> 5) tajnissiz tuyuq </vt:lpstr>
      <vt:lpstr>Презентация PowerPoint</vt:lpstr>
      <vt:lpstr>QIT’A </vt:lpstr>
      <vt:lpstr>Презентация PowerPoint</vt:lpstr>
      <vt:lpstr>Kamol kasbiga dalolat-u nuqsonidin izhori malolat</vt:lpstr>
      <vt:lpstr>FARD</vt:lpstr>
      <vt:lpstr>Презентация PowerPoint</vt:lpstr>
      <vt:lpstr>Презентация PowerPoint</vt:lpstr>
      <vt:lpstr>Презентация PowerPoint</vt:lpstr>
      <vt:lpstr>Презентация PowerPoint</vt:lpstr>
      <vt:lpstr>MUAMMO</vt:lpstr>
      <vt:lpstr>Презентация PowerPoint</vt:lpstr>
      <vt:lpstr>Презентация PowerPoint</vt:lpstr>
      <vt:lpstr>Презентация PowerPoint</vt:lpstr>
      <vt:lpstr>Alisher Navoiy </vt:lpstr>
      <vt:lpstr>Презентация PowerPoint</vt:lpstr>
      <vt:lpstr>Zahiriddin Muhammad Bobur</vt:lpstr>
      <vt:lpstr>Презентация PowerPoint</vt:lpstr>
      <vt:lpstr>Asosiy adabiyotlar: </vt:lpstr>
      <vt:lpstr>Qo‘shimcha adabiyotlar: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admin</cp:lastModifiedBy>
  <cp:revision>6</cp:revision>
  <cp:lastPrinted>2025-05-06T07:33:16Z</cp:lastPrinted>
  <dcterms:created xsi:type="dcterms:W3CDTF">2025-05-06T07:33:16Z</dcterms:created>
  <dcterms:modified xsi:type="dcterms:W3CDTF">2026-06-05T08:26:01Z</dcterms:modified>
</cp:coreProperties>
</file>