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1" r:id="rId2"/>
    <p:sldMasterId id="2147483768" r:id="rId3"/>
  </p:sldMasterIdLst>
  <p:notesMasterIdLst>
    <p:notesMasterId r:id="rId19"/>
  </p:notesMasterIdLst>
  <p:sldIdLst>
    <p:sldId id="259" r:id="rId4"/>
    <p:sldId id="262" r:id="rId5"/>
    <p:sldId id="265" r:id="rId6"/>
    <p:sldId id="268" r:id="rId7"/>
    <p:sldId id="271" r:id="rId8"/>
    <p:sldId id="274" r:id="rId9"/>
    <p:sldId id="445" r:id="rId10"/>
    <p:sldId id="448" r:id="rId11"/>
    <p:sldId id="451" r:id="rId12"/>
    <p:sldId id="454" r:id="rId13"/>
    <p:sldId id="457" r:id="rId14"/>
    <p:sldId id="460" r:id="rId15"/>
    <p:sldId id="463" r:id="rId16"/>
    <p:sldId id="466" r:id="rId17"/>
    <p:sldId id="469" r:id="rId18"/>
  </p:sldIdLst>
  <p:sldSz cx="12192000" cy="6858000"/>
  <p:notesSz cx="6858000" cy="91440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xmlns="" val="0"/>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0"/>
    <p:restoredTop sz="0"/>
  </p:normalViewPr>
  <p:slideViewPr>
    <p:cSldViewPr>
      <p:cViewPr varScale="1">
        <p:scale>
          <a:sx n="122" d="100"/>
          <a:sy n="122" d="100"/>
        </p:scale>
        <p:origin x="96" y="234"/>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1A5B6A-17B6-4974-B97B-799BDD6B383C}" type="doc">
      <dgm:prSet loTypeId="urn:microsoft.com/office/officeart/2005/8/layout/cycle7" loCatId="cycle" qsTypeId="urn:microsoft.com/office/officeart/2005/8/quickstyle/simple1" qsCatId="simple" csTypeId="urn:microsoft.com/office/officeart/2005/8/colors/colorful4" csCatId="colorful" phldr="1"/>
      <dgm:spPr/>
      <dgm:t>
        <a:bodyPr/>
        <a:lstStyle/>
        <a:p>
          <a:endParaRPr lang="ru-RU"/>
        </a:p>
      </dgm:t>
    </dgm:pt>
    <dgm:pt modelId="{26C191F1-A290-4726-95D7-380405760A71}" type="parTrans" cxnId="{91CC9829-CEFE-460E-80E5-248A542A5868}">
      <dgm:prSet/>
      <dgm:spPr/>
      <dgm:t>
        <a:bodyPr/>
        <a:lstStyle/>
        <a:p>
          <a:endParaRPr lang="ru-RU"/>
        </a:p>
      </dgm:t>
    </dgm:pt>
    <dgm:pt modelId="{4D3007E5-5299-49C1-B3D9-0F4D57565FF6}">
      <dgm:prSet phldrT="[Текст]"/>
      <dgm:spPr>
        <a:solidFill>
          <a:schemeClr val="accent4">
            <a:hueOff val="0"/>
            <a:satOff val="0"/>
            <a:lumOff val="0"/>
            <a:alphaOff val="0"/>
          </a:schemeClr>
        </a:solidFill>
        <a:ln w="25400" cap="flat" cmpd="sng" algn="ctr">
          <a:solidFill>
            <a:schemeClr val="lt1">
              <a:hueOff val="0"/>
              <a:satOff val="0"/>
              <a:lumOff val="0"/>
              <a:alphaOff val="0"/>
            </a:schemeClr>
          </a:solidFill>
          <a:prstDash val="solid"/>
        </a:ln>
      </dgm:spPr>
      <dgm:t>
        <a:bodyPr/>
        <a:lstStyle/>
        <a:p>
          <a:r>
            <a:rPr lang="en-US" b="1" err="1" smtClean="0">
              <a:solidFill>
                <a:srgbClr val="FF0000"/>
              </a:solidFill>
              <a:latin typeface="Times New Roman" pitchFamily="18" charset="0"/>
              <a:cs typeface="Times New Roman" panose="02020603050405020304" pitchFamily="18" charset="0"/>
            </a:rPr>
            <a:t>Mumtoz adabiyotda muammo</a:t>
          </a:r>
          <a:endParaRPr lang="ru-RU" b="1">
            <a:solidFill>
              <a:srgbClr val="FF0000"/>
            </a:solidFill>
            <a:latin typeface="Times New Roman" pitchFamily="18" charset="0"/>
            <a:cs typeface="Times New Roman" panose="02020603050405020304" pitchFamily="18" charset="0"/>
          </a:endParaRPr>
        </a:p>
      </dgm:t>
    </dgm:pt>
    <dgm:pt modelId="{4CEC5801-A857-42E9-BF0B-C3E233D1BBF0}" type="sibTrans" cxnId="{91CC9829-CEFE-460E-80E5-248A542A5868}">
      <dgm:prSet custT="1"/>
      <dgm:spPr>
        <a:solidFill>
          <a:schemeClr val="accent4">
            <a:hueOff val="0"/>
            <a:satOff val="0"/>
            <a:lumOff val="0"/>
            <a:alphaOff val="0"/>
          </a:schemeClr>
        </a:solidFill>
        <a:ln>
          <a:noFill/>
        </a:ln>
      </dgm:spPr>
      <dgm:t>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ru-RU" sz="2200" kern="1200"/>
        </a:p>
      </dgm:t>
    </dgm:pt>
    <dgm:pt modelId="{75A7C163-6692-439A-87DC-A492B90AB06A}" type="parTrans" cxnId="{A519E144-C9DA-43B4-A8C3-CD8573D1BD29}">
      <dgm:prSet/>
      <dgm:spPr/>
      <dgm:t>
        <a:bodyPr/>
        <a:lstStyle/>
        <a:p>
          <a:endParaRPr lang="ru-RU"/>
        </a:p>
      </dgm:t>
    </dgm:pt>
    <dgm:pt modelId="{BA6289FB-49E8-43E4-9834-56B270D551D2}">
      <dgm:prSet phldrT="[Текст]" custT="1"/>
      <dgm:spPr>
        <a:solidFill>
          <a:schemeClr val="accent4">
            <a:hueOff val="-1759972"/>
            <a:satOff val="-18065"/>
            <a:lumOff val="7550"/>
            <a:alphaOff val="0"/>
          </a:schemeClr>
        </a:solidFill>
        <a:ln w="25400" cap="flat" cmpd="sng" algn="ctr">
          <a:solidFill>
            <a:schemeClr val="lt1">
              <a:hueOff val="0"/>
              <a:satOff val="0"/>
              <a:lumOff val="0"/>
              <a:alphaOff val="0"/>
            </a:schemeClr>
          </a:solidFill>
          <a:prstDash val="solid"/>
        </a:ln>
      </dgm:spPr>
      <dgm:t>
        <a:bodyPr/>
        <a:lstStyle/>
        <a:p>
          <a:r>
            <a:rPr lang="en-US" sz="4400" b="1" err="1" smtClean="0"/>
            <a:t>She’riy san’at </a:t>
          </a:r>
          <a:endParaRPr lang="ru-RU" sz="4400" b="1"/>
        </a:p>
      </dgm:t>
    </dgm:pt>
    <dgm:pt modelId="{775AADC1-CBF4-4654-997E-9184791C4FD4}" type="sibTrans" cxnId="{A519E144-C9DA-43B4-A8C3-CD8573D1BD29}">
      <dgm:prSet custT="1"/>
      <dgm:spPr>
        <a:solidFill>
          <a:schemeClr val="accent4">
            <a:hueOff val="-1759972"/>
            <a:satOff val="-18065"/>
            <a:lumOff val="7550"/>
            <a:alphaOff val="0"/>
          </a:schemeClr>
        </a:solidFill>
        <a:ln>
          <a:noFill/>
        </a:ln>
      </dgm:spPr>
      <dgm:t>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ru-RU" sz="2200" kern="1200"/>
        </a:p>
      </dgm:t>
    </dgm:pt>
    <dgm:pt modelId="{2B25DE90-4234-4757-A400-EC3CA8B32AAA}" type="parTrans" cxnId="{BD14B12F-4780-4D41-9F25-D7F78B920EF9}">
      <dgm:prSet/>
      <dgm:spPr/>
      <dgm:t>
        <a:bodyPr/>
        <a:lstStyle/>
        <a:p>
          <a:endParaRPr lang="ru-RU"/>
        </a:p>
      </dgm:t>
    </dgm:pt>
    <dgm:pt modelId="{9BFD27BB-7AC0-4492-A521-5767CD3E0047}">
      <dgm:prSet phldrT="[Текст]" custT="1"/>
      <dgm:spPr>
        <a:solidFill>
          <a:schemeClr val="accent4">
            <a:hueOff val="-3519944"/>
            <a:satOff val="-36129"/>
            <a:lumOff val="15099"/>
            <a:alphaOff val="0"/>
          </a:schemeClr>
        </a:solidFill>
        <a:ln w="25400" cap="flat" cmpd="sng" algn="ctr">
          <a:solidFill>
            <a:schemeClr val="lt1">
              <a:hueOff val="0"/>
              <a:satOff val="0"/>
              <a:lumOff val="0"/>
              <a:alphaOff val="0"/>
            </a:schemeClr>
          </a:solidFill>
          <a:prstDash val="solid"/>
        </a:ln>
      </dgm:spPr>
      <dgm:t>
        <a:bodyPr/>
        <a:lstStyle/>
        <a:p>
          <a:r>
            <a:rPr lang="en-US" sz="4400" b="1" err="1" smtClean="0"/>
            <a:t>Janr </a:t>
          </a:r>
          <a:endParaRPr lang="ru-RU" sz="4400" b="1"/>
        </a:p>
      </dgm:t>
    </dgm:pt>
    <dgm:pt modelId="{B96020E3-D3F6-4550-B0E5-CD0D3D0DB7E7}" type="sibTrans" cxnId="{BD14B12F-4780-4D41-9F25-D7F78B920EF9}">
      <dgm:prSet custT="1"/>
      <dgm:spPr>
        <a:solidFill>
          <a:schemeClr val="accent4">
            <a:hueOff val="-3519944"/>
            <a:satOff val="-36129"/>
            <a:lumOff val="15099"/>
            <a:alphaOff val="0"/>
          </a:schemeClr>
        </a:solidFill>
        <a:ln>
          <a:noFill/>
        </a:ln>
      </dgm:spPr>
      <dgm:t>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ru-RU" sz="2200" kern="1200"/>
        </a:p>
      </dgm:t>
    </dgm:pt>
    <dgm:pt modelId="{34F35A00-F7BF-49E1-B040-78EA2519E437}" type="pres">
      <dgm:prSet presAssocID="{C01A5B6A-17B6-4974-B97B-799BDD6B383C}" presName="Name0" presStyleCnt="0">
        <dgm:presLayoutVars>
          <dgm:dir/>
          <dgm:resizeHandles val="exact"/>
        </dgm:presLayoutVars>
      </dgm:prSet>
      <dgm:spPr/>
      <dgm:t>
        <a:bodyPr/>
        <a:lstStyle/>
        <a:p>
          <a:endParaRPr lang="ru-RU"/>
        </a:p>
      </dgm:t>
    </dgm:pt>
    <dgm:pt modelId="{DD910D7B-290D-498D-AC15-B691119CBD88}" type="pres">
      <dgm:prSet presAssocID="{4D3007E5-5299-49C1-B3D9-0F4D57565FF6}" presName="node" presStyleLbl="node1" presStyleIdx="0" presStyleCnt="3" custScaleX="187136">
        <dgm:presLayoutVars>
          <dgm:bulletEnabled val="1"/>
        </dgm:presLayoutVars>
      </dgm:prSet>
      <dgm:spPr/>
      <dgm:t>
        <a:bodyPr/>
        <a:lstStyle/>
        <a:p>
          <a:endParaRPr lang="ru-RU"/>
        </a:p>
      </dgm:t>
    </dgm:pt>
    <dgm:pt modelId="{65E9F603-E2FA-4E14-A133-330876EAC009}" type="pres">
      <dgm:prSet presAssocID="{4CEC5801-A857-42E9-BF0B-C3E233D1BBF0}" presName="sibTrans" presStyleLbl="sibTrans2D1" presStyleIdx="0" presStyleCnt="3" custScaleX="181237"/>
      <dgm:spPr/>
      <dgm:t>
        <a:bodyPr/>
        <a:lstStyle/>
        <a:p>
          <a:endParaRPr lang="ru-RU"/>
        </a:p>
      </dgm:t>
    </dgm:pt>
    <dgm:pt modelId="{91A3102D-0136-4A13-8F71-BDEA40EC376B}" type="pres">
      <dgm:prSet presAssocID="{4CEC5801-A857-42E9-BF0B-C3E233D1BBF0}" presName="connectorText" presStyleLbl="sibTrans2D1" presStyleIdx="0" presStyleCnt="3"/>
      <dgm:spPr/>
      <dgm:t>
        <a:bodyPr/>
        <a:lstStyle/>
        <a:p>
          <a:endParaRPr lang="ru-RU"/>
        </a:p>
      </dgm:t>
    </dgm:pt>
    <dgm:pt modelId="{29C620EA-6A80-438D-8B88-FFCE47B4C9D1}" type="pres">
      <dgm:prSet presAssocID="{BA6289FB-49E8-43E4-9834-56B270D551D2}" presName="node" presStyleLbl="node1" presStyleIdx="1" presStyleCnt="3">
        <dgm:presLayoutVars>
          <dgm:bulletEnabled val="1"/>
        </dgm:presLayoutVars>
      </dgm:prSet>
      <dgm:spPr/>
      <dgm:t>
        <a:bodyPr/>
        <a:lstStyle/>
        <a:p>
          <a:endParaRPr lang="ru-RU"/>
        </a:p>
      </dgm:t>
    </dgm:pt>
    <dgm:pt modelId="{FECBBE59-BF30-47A7-90D1-2D4D66C868DD}" type="pres">
      <dgm:prSet presAssocID="{775AADC1-CBF4-4654-997E-9184791C4FD4}" presName="sibTrans" presStyleLbl="sibTrans2D1" presStyleIdx="1" presStyleCnt="3"/>
      <dgm:spPr/>
      <dgm:t>
        <a:bodyPr/>
        <a:lstStyle/>
        <a:p>
          <a:endParaRPr lang="ru-RU"/>
        </a:p>
      </dgm:t>
    </dgm:pt>
    <dgm:pt modelId="{39ADAAC0-FDD4-44CC-ACBE-5A8B6434CD1C}" type="pres">
      <dgm:prSet presAssocID="{775AADC1-CBF4-4654-997E-9184791C4FD4}" presName="connectorText" presStyleLbl="sibTrans2D1" presStyleIdx="1" presStyleCnt="3"/>
      <dgm:spPr/>
      <dgm:t>
        <a:bodyPr/>
        <a:lstStyle/>
        <a:p>
          <a:endParaRPr lang="ru-RU"/>
        </a:p>
      </dgm:t>
    </dgm:pt>
    <dgm:pt modelId="{E8AB0635-0951-4F39-8909-B0A6E7FD0308}" type="pres">
      <dgm:prSet presAssocID="{9BFD27BB-7AC0-4492-A521-5767CD3E0047}" presName="node" presStyleLbl="node1" presStyleIdx="2" presStyleCnt="3">
        <dgm:presLayoutVars>
          <dgm:bulletEnabled val="1"/>
        </dgm:presLayoutVars>
      </dgm:prSet>
      <dgm:spPr/>
      <dgm:t>
        <a:bodyPr/>
        <a:lstStyle/>
        <a:p>
          <a:endParaRPr lang="ru-RU"/>
        </a:p>
      </dgm:t>
    </dgm:pt>
    <dgm:pt modelId="{53B4DA27-72F1-4889-96CB-846080A4271B}" type="pres">
      <dgm:prSet presAssocID="{B96020E3-D3F6-4550-B0E5-CD0D3D0DB7E7}" presName="sibTrans" presStyleLbl="sibTrans2D1" presStyleIdx="2" presStyleCnt="3" custScaleX="176745"/>
      <dgm:spPr/>
      <dgm:t>
        <a:bodyPr/>
        <a:lstStyle/>
        <a:p>
          <a:endParaRPr lang="ru-RU"/>
        </a:p>
      </dgm:t>
    </dgm:pt>
    <dgm:pt modelId="{1678893F-51A1-4000-BA62-13F921140EC6}" type="pres">
      <dgm:prSet presAssocID="{B96020E3-D3F6-4550-B0E5-CD0D3D0DB7E7}" presName="connectorText" presStyleLbl="sibTrans2D1" presStyleIdx="2" presStyleCnt="3"/>
      <dgm:spPr/>
      <dgm:t>
        <a:bodyPr/>
        <a:lstStyle/>
        <a:p>
          <a:endParaRPr lang="ru-RU"/>
        </a:p>
      </dgm:t>
    </dgm:pt>
  </dgm:ptLst>
  <dgm:cxnLst>
    <dgm:cxn modelId="{EDDC358D-FF7F-4330-B8BB-2D1EBAA26A29}" type="presOf" srcId="{775AADC1-CBF4-4654-997E-9184791C4FD4}" destId="{39ADAAC0-FDD4-44CC-ACBE-5A8B6434CD1C}" srcOrd="1" destOrd="0" presId="urn:microsoft.com/office/officeart/2005/8/layout/cycle7"/>
    <dgm:cxn modelId="{D941F998-96C0-4F8D-8E6A-720E8A1F938B}" type="presOf" srcId="{C01A5B6A-17B6-4974-B97B-799BDD6B383C}" destId="{34F35A00-F7BF-49E1-B040-78EA2519E437}" srcOrd="0" destOrd="0" presId="urn:microsoft.com/office/officeart/2005/8/layout/cycle7"/>
    <dgm:cxn modelId="{29ED89AC-6E94-4E1C-A0A9-1AC6D0AC65CA}" type="presOf" srcId="{4CEC5801-A857-42E9-BF0B-C3E233D1BBF0}" destId="{91A3102D-0136-4A13-8F71-BDEA40EC376B}" srcOrd="1" destOrd="0" presId="urn:microsoft.com/office/officeart/2005/8/layout/cycle7"/>
    <dgm:cxn modelId="{2C436CEA-1093-4F85-B52F-B72854A81328}" type="presOf" srcId="{4D3007E5-5299-49C1-B3D9-0F4D57565FF6}" destId="{DD910D7B-290D-498D-AC15-B691119CBD88}" srcOrd="0" destOrd="0" presId="urn:microsoft.com/office/officeart/2005/8/layout/cycle7"/>
    <dgm:cxn modelId="{40031A4A-C0A5-46E2-A714-A374663CAEC3}" type="presOf" srcId="{BA6289FB-49E8-43E4-9834-56B270D551D2}" destId="{29C620EA-6A80-438D-8B88-FFCE47B4C9D1}" srcOrd="0" destOrd="0" presId="urn:microsoft.com/office/officeart/2005/8/layout/cycle7"/>
    <dgm:cxn modelId="{91CC9829-CEFE-460E-80E5-248A542A5868}" srcId="{C01A5B6A-17B6-4974-B97B-799BDD6B383C}" destId="{4D3007E5-5299-49C1-B3D9-0F4D57565FF6}" srcOrd="0" destOrd="0" parTransId="{26C191F1-A290-4726-95D7-380405760A71}" sibTransId="{4CEC5801-A857-42E9-BF0B-C3E233D1BBF0}"/>
    <dgm:cxn modelId="{0653E564-E500-40AC-9C31-009E08FF3E31}" type="presOf" srcId="{9BFD27BB-7AC0-4492-A521-5767CD3E0047}" destId="{E8AB0635-0951-4F39-8909-B0A6E7FD0308}" srcOrd="0" destOrd="0" presId="urn:microsoft.com/office/officeart/2005/8/layout/cycle7"/>
    <dgm:cxn modelId="{04294A43-E1B2-4E62-8701-B8D34AAE59ED}" type="presOf" srcId="{B96020E3-D3F6-4550-B0E5-CD0D3D0DB7E7}" destId="{1678893F-51A1-4000-BA62-13F921140EC6}" srcOrd="1" destOrd="0" presId="urn:microsoft.com/office/officeart/2005/8/layout/cycle7"/>
    <dgm:cxn modelId="{3B3396F2-8B65-4963-8201-B35CDA29A520}" type="presOf" srcId="{4CEC5801-A857-42E9-BF0B-C3E233D1BBF0}" destId="{65E9F603-E2FA-4E14-A133-330876EAC009}" srcOrd="0" destOrd="0" presId="urn:microsoft.com/office/officeart/2005/8/layout/cycle7"/>
    <dgm:cxn modelId="{BD14B12F-4780-4D41-9F25-D7F78B920EF9}" srcId="{C01A5B6A-17B6-4974-B97B-799BDD6B383C}" destId="{9BFD27BB-7AC0-4492-A521-5767CD3E0047}" srcOrd="2" destOrd="0" parTransId="{2B25DE90-4234-4757-A400-EC3CA8B32AAA}" sibTransId="{B96020E3-D3F6-4550-B0E5-CD0D3D0DB7E7}"/>
    <dgm:cxn modelId="{A519E144-C9DA-43B4-A8C3-CD8573D1BD29}" srcId="{C01A5B6A-17B6-4974-B97B-799BDD6B383C}" destId="{BA6289FB-49E8-43E4-9834-56B270D551D2}" srcOrd="1" destOrd="0" parTransId="{75A7C163-6692-439A-87DC-A492B90AB06A}" sibTransId="{775AADC1-CBF4-4654-997E-9184791C4FD4}"/>
    <dgm:cxn modelId="{DA2B6E47-F9E5-43F1-83B3-75BA85A37D9F}" type="presOf" srcId="{775AADC1-CBF4-4654-997E-9184791C4FD4}" destId="{FECBBE59-BF30-47A7-90D1-2D4D66C868DD}" srcOrd="0" destOrd="0" presId="urn:microsoft.com/office/officeart/2005/8/layout/cycle7"/>
    <dgm:cxn modelId="{88C1F67B-81D0-44A2-ADF5-FEA91977D69E}" type="presOf" srcId="{B96020E3-D3F6-4550-B0E5-CD0D3D0DB7E7}" destId="{53B4DA27-72F1-4889-96CB-846080A4271B}" srcOrd="0" destOrd="0" presId="urn:microsoft.com/office/officeart/2005/8/layout/cycle7"/>
    <dgm:cxn modelId="{F355625C-89E5-4D9B-9BEC-2A8E581BD9C0}" type="presParOf" srcId="{34F35A00-F7BF-49E1-B040-78EA2519E437}" destId="{DD910D7B-290D-498D-AC15-B691119CBD88}" srcOrd="0" destOrd="0" presId="urn:microsoft.com/office/officeart/2005/8/layout/cycle7"/>
    <dgm:cxn modelId="{9256C990-A42C-49AE-AED6-70F5DAC710F5}" type="presParOf" srcId="{34F35A00-F7BF-49E1-B040-78EA2519E437}" destId="{65E9F603-E2FA-4E14-A133-330876EAC009}" srcOrd="1" destOrd="0" presId="urn:microsoft.com/office/officeart/2005/8/layout/cycle7"/>
    <dgm:cxn modelId="{14318945-229A-49F6-8DB2-C2AE181EE00E}" type="presParOf" srcId="{65E9F603-E2FA-4E14-A133-330876EAC009}" destId="{91A3102D-0136-4A13-8F71-BDEA40EC376B}" srcOrd="0" destOrd="0" presId="urn:microsoft.com/office/officeart/2005/8/layout/cycle7"/>
    <dgm:cxn modelId="{CB3EAB3D-183C-46A7-98A5-00BBF5867E6E}" type="presParOf" srcId="{34F35A00-F7BF-49E1-B040-78EA2519E437}" destId="{29C620EA-6A80-438D-8B88-FFCE47B4C9D1}" srcOrd="2" destOrd="0" presId="urn:microsoft.com/office/officeart/2005/8/layout/cycle7"/>
    <dgm:cxn modelId="{352E1312-148D-4A31-BB6F-BFB4979DE64E}" type="presParOf" srcId="{34F35A00-F7BF-49E1-B040-78EA2519E437}" destId="{FECBBE59-BF30-47A7-90D1-2D4D66C868DD}" srcOrd="3" destOrd="0" presId="urn:microsoft.com/office/officeart/2005/8/layout/cycle7"/>
    <dgm:cxn modelId="{FA6F6034-194B-43C7-9DD3-C3471B595DA6}" type="presParOf" srcId="{FECBBE59-BF30-47A7-90D1-2D4D66C868DD}" destId="{39ADAAC0-FDD4-44CC-ACBE-5A8B6434CD1C}" srcOrd="0" destOrd="0" presId="urn:microsoft.com/office/officeart/2005/8/layout/cycle7"/>
    <dgm:cxn modelId="{2257B3F6-5E02-41E8-B4CA-D2E2DC48E008}" type="presParOf" srcId="{34F35A00-F7BF-49E1-B040-78EA2519E437}" destId="{E8AB0635-0951-4F39-8909-B0A6E7FD0308}" srcOrd="4" destOrd="0" presId="urn:microsoft.com/office/officeart/2005/8/layout/cycle7"/>
    <dgm:cxn modelId="{03B83407-A5DB-4F3E-BC60-185901A904A0}" type="presParOf" srcId="{34F35A00-F7BF-49E1-B040-78EA2519E437}" destId="{53B4DA27-72F1-4889-96CB-846080A4271B}" srcOrd="5" destOrd="0" presId="urn:microsoft.com/office/officeart/2005/8/layout/cycle7"/>
    <dgm:cxn modelId="{92AB0F4B-337A-4815-BF15-9A10E44CCC24}" type="presParOf" srcId="{53B4DA27-72F1-4889-96CB-846080A4271B}" destId="{1678893F-51A1-4000-BA62-13F921140EC6}"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B291A8-0553-48B5-9504-7FFD05FBA272}" type="doc">
      <dgm:prSet loTypeId="urn:microsoft.com/office/officeart/2005/8/layout/arrow5" loCatId="process" qsTypeId="urn:microsoft.com/office/officeart/2005/8/quickstyle/simple1" qsCatId="simple" csTypeId="urn:microsoft.com/office/officeart/2005/8/colors/colorful5" csCatId="colorful" phldr="1"/>
      <dgm:spPr/>
      <dgm:t>
        <a:bodyPr/>
        <a:lstStyle/>
        <a:p>
          <a:endParaRPr lang="ru-RU"/>
        </a:p>
      </dgm:t>
    </dgm:pt>
    <dgm:pt modelId="{72749F49-25CC-4430-9150-478B66830A59}" type="parTrans" cxnId="{81A7C890-8781-4B01-82C3-F4F719C19B70}">
      <dgm:prSet/>
      <dgm:spPr/>
      <dgm:t>
        <a:bodyPr/>
        <a:lstStyle/>
        <a:p>
          <a:endParaRPr lang="ru-RU"/>
        </a:p>
      </dgm:t>
    </dgm:pt>
    <dgm:pt modelId="{53AC21CA-E7A0-46BF-A92B-0BD63B689F18}">
      <dgm:prSet phldrT="[Текст]" custT="1"/>
      <dgm:spPr>
        <a:solidFill>
          <a:schemeClr val="accent5">
            <a:hueOff val="0"/>
            <a:satOff val="0"/>
            <a:lumOff val="0"/>
            <a:alphaOff val="0"/>
          </a:schemeClr>
        </a:solidFill>
        <a:ln w="25400" cap="flat" cmpd="sng" algn="ctr">
          <a:solidFill>
            <a:schemeClr val="lt1">
              <a:hueOff val="0"/>
              <a:satOff val="0"/>
              <a:lumOff val="0"/>
              <a:alphaOff val="0"/>
            </a:schemeClr>
          </a:solidFill>
          <a:prstDash val="solid"/>
        </a:ln>
      </dgm:spPr>
      <dgm:t>
        <a:bodyPr/>
        <a:lstStyle/>
        <a:p>
          <a:r>
            <a:rPr lang="en-US" sz="4000" b="1" err="1" smtClean="0">
              <a:solidFill>
                <a:srgbClr val="FF0000"/>
              </a:solidFill>
            </a:rPr>
            <a:t>Janr </a:t>
          </a:r>
        </a:p>
        <a:p>
          <a:r>
            <a:rPr lang="en-US" sz="2800" b="1" smtClean="0">
              <a:solidFill>
                <a:schemeClr val="tx1"/>
              </a:solidFill>
              <a:latin typeface="Times New Roman" pitchFamily="18" charset="0"/>
              <a:cs typeface="Times New Roman" panose="02020603050405020304" pitchFamily="18" charset="0"/>
            </a:rPr>
            <a:t>(Devonlar ichida alohida mustaqil she’r shakli sifatida)</a:t>
          </a:r>
          <a:endParaRPr lang="ru-RU" sz="2800" b="1">
            <a:solidFill>
              <a:schemeClr val="tx1"/>
            </a:solidFill>
            <a:latin typeface="Times New Roman" pitchFamily="18" charset="0"/>
            <a:cs typeface="Times New Roman" panose="02020603050405020304" pitchFamily="18" charset="0"/>
          </a:endParaRPr>
        </a:p>
      </dgm:t>
    </dgm:pt>
    <dgm:pt modelId="{87F44365-99A8-4255-A1A8-32A22C0E6CD6}" type="sibTrans" cxnId="{81A7C890-8781-4B01-82C3-F4F719C19B70}">
      <dgm:prSet/>
      <dgm:spPr/>
      <dgm:t>
        <a:bodyPr/>
        <a:lstStyle/>
        <a:p>
          <a:endParaRPr lang="ru-RU"/>
        </a:p>
      </dgm:t>
    </dgm:pt>
    <dgm:pt modelId="{5F0A8479-3BD3-4DCD-AD6C-043F2A775642}" type="parTrans" cxnId="{094A9C8F-35A6-4FAC-9CA6-4F4E5AF40095}">
      <dgm:prSet/>
      <dgm:spPr/>
      <dgm:t>
        <a:bodyPr/>
        <a:lstStyle/>
        <a:p>
          <a:endParaRPr lang="ru-RU"/>
        </a:p>
      </dgm:t>
    </dgm:pt>
    <dgm:pt modelId="{F4C46DB1-8437-4F5A-BA03-BE903654447E}">
      <dgm:prSet phldrT="[Текст]" custT="1"/>
      <dgm:spPr>
        <a:solidFill>
          <a:schemeClr val="accent5">
            <a:hueOff val="-1837137"/>
            <a:satOff val="270"/>
            <a:lumOff val="-6471"/>
            <a:alphaOff val="0"/>
          </a:schemeClr>
        </a:solidFill>
        <a:ln w="25400" cap="flat" cmpd="sng" algn="ctr">
          <a:solidFill>
            <a:schemeClr val="lt1">
              <a:hueOff val="0"/>
              <a:satOff val="0"/>
              <a:lumOff val="0"/>
              <a:alphaOff val="0"/>
            </a:schemeClr>
          </a:solidFill>
          <a:prstDash val="solid"/>
        </a:ln>
      </dgm:spPr>
      <dgm:t>
        <a:bodyPr/>
        <a:lstStyle/>
        <a:p>
          <a:r>
            <a:rPr lang="en-US" sz="4000" b="1" err="1" smtClean="0">
              <a:solidFill>
                <a:srgbClr val="FF0000"/>
              </a:solidFill>
              <a:latin typeface="Times New Roman" pitchFamily="18" charset="0"/>
              <a:cs typeface="Times New Roman" panose="02020603050405020304" pitchFamily="18" charset="0"/>
            </a:rPr>
            <a:t>She’riy san’at </a:t>
          </a:r>
          <a:r>
            <a:rPr lang="en-US" sz="4000" b="1" smtClean="0">
              <a:solidFill>
                <a:schemeClr val="tx1"/>
              </a:solidFill>
              <a:latin typeface="Times New Roman" pitchFamily="18" charset="0"/>
              <a:cs typeface="Times New Roman" panose="02020603050405020304" pitchFamily="18" charset="0"/>
            </a:rPr>
            <a:t>(</a:t>
          </a:r>
          <a:r>
            <a:rPr lang="en-US" sz="2800" b="1" err="1" smtClean="0">
              <a:solidFill>
                <a:schemeClr val="tx1"/>
              </a:solidFill>
              <a:latin typeface="Times New Roman" pitchFamily="18" charset="0"/>
              <a:cs typeface="Times New Roman" panose="02020603050405020304" pitchFamily="18" charset="0"/>
            </a:rPr>
            <a:t>dostonlar, manzumalar tarkibida)</a:t>
          </a:r>
        </a:p>
        <a:p>
          <a:endParaRPr lang="ru-RU" sz="2800" b="1">
            <a:latin typeface="Times New Roman" pitchFamily="18" charset="0"/>
            <a:cs typeface="Times New Roman" panose="02020603050405020304" pitchFamily="18" charset="0"/>
          </a:endParaRPr>
        </a:p>
      </dgm:t>
    </dgm:pt>
    <dgm:pt modelId="{E728D9FC-D17E-46DB-87A7-E3C293A9A245}" type="sibTrans" cxnId="{094A9C8F-35A6-4FAC-9CA6-4F4E5AF40095}">
      <dgm:prSet/>
      <dgm:spPr/>
      <dgm:t>
        <a:bodyPr/>
        <a:lstStyle/>
        <a:p>
          <a:endParaRPr lang="ru-RU"/>
        </a:p>
      </dgm:t>
    </dgm:pt>
    <dgm:pt modelId="{75F852B3-D149-484E-99D4-B0AEFA9C6E40}" type="pres">
      <dgm:prSet presAssocID="{C0B291A8-0553-48B5-9504-7FFD05FBA272}" presName="diagram" presStyleCnt="0">
        <dgm:presLayoutVars>
          <dgm:dir/>
          <dgm:resizeHandles val="exact"/>
        </dgm:presLayoutVars>
      </dgm:prSet>
      <dgm:spPr/>
      <dgm:t>
        <a:bodyPr/>
        <a:lstStyle/>
        <a:p>
          <a:endParaRPr lang="ru-RU"/>
        </a:p>
      </dgm:t>
    </dgm:pt>
    <dgm:pt modelId="{731D1E56-A46A-40FF-B065-FA987AD9BDE0}" type="pres">
      <dgm:prSet presAssocID="{53AC21CA-E7A0-46BF-A92B-0BD63B689F18}" presName="arrow" presStyleLbl="node1" presStyleIdx="0" presStyleCnt="2" custScaleX="129425" custScaleY="110662" custRadScaleRad="100129" custRadScaleInc="1615">
        <dgm:presLayoutVars>
          <dgm:bulletEnabled val="1"/>
        </dgm:presLayoutVars>
      </dgm:prSet>
      <dgm:spPr/>
      <dgm:t>
        <a:bodyPr/>
        <a:lstStyle/>
        <a:p>
          <a:endParaRPr lang="ru-RU"/>
        </a:p>
      </dgm:t>
    </dgm:pt>
    <dgm:pt modelId="{BD5B6D27-7859-41C2-A750-73315248D76B}" type="pres">
      <dgm:prSet presAssocID="{F4C46DB1-8437-4F5A-BA03-BE903654447E}" presName="arrow" presStyleLbl="node1" presStyleIdx="1" presStyleCnt="2" custScaleX="134846" custScaleY="106779" custRadScaleRad="99668" custRadScaleInc="-3254">
        <dgm:presLayoutVars>
          <dgm:bulletEnabled val="1"/>
        </dgm:presLayoutVars>
      </dgm:prSet>
      <dgm:spPr/>
      <dgm:t>
        <a:bodyPr/>
        <a:lstStyle/>
        <a:p>
          <a:endParaRPr lang="ru-RU"/>
        </a:p>
      </dgm:t>
    </dgm:pt>
  </dgm:ptLst>
  <dgm:cxnLst>
    <dgm:cxn modelId="{81A7C890-8781-4B01-82C3-F4F719C19B70}" srcId="{C0B291A8-0553-48B5-9504-7FFD05FBA272}" destId="{53AC21CA-E7A0-46BF-A92B-0BD63B689F18}" srcOrd="0" destOrd="0" parTransId="{72749F49-25CC-4430-9150-478B66830A59}" sibTransId="{87F44365-99A8-4255-A1A8-32A22C0E6CD6}"/>
    <dgm:cxn modelId="{094A9C8F-35A6-4FAC-9CA6-4F4E5AF40095}" srcId="{C0B291A8-0553-48B5-9504-7FFD05FBA272}" destId="{F4C46DB1-8437-4F5A-BA03-BE903654447E}" srcOrd="1" destOrd="0" parTransId="{5F0A8479-3BD3-4DCD-AD6C-043F2A775642}" sibTransId="{E728D9FC-D17E-46DB-87A7-E3C293A9A245}"/>
    <dgm:cxn modelId="{5F93DFFE-47F6-444D-9A32-2572D699E8BD}" type="presOf" srcId="{C0B291A8-0553-48B5-9504-7FFD05FBA272}" destId="{75F852B3-D149-484E-99D4-B0AEFA9C6E40}" srcOrd="0" destOrd="0" presId="urn:microsoft.com/office/officeart/2005/8/layout/arrow5"/>
    <dgm:cxn modelId="{D48027B8-73DA-442D-83DD-BC967CA7A3CD}" type="presOf" srcId="{53AC21CA-E7A0-46BF-A92B-0BD63B689F18}" destId="{731D1E56-A46A-40FF-B065-FA987AD9BDE0}" srcOrd="0" destOrd="0" presId="urn:microsoft.com/office/officeart/2005/8/layout/arrow5"/>
    <dgm:cxn modelId="{63C65DB4-D0FB-4499-AE3E-21B430F13FB9}" type="presOf" srcId="{F4C46DB1-8437-4F5A-BA03-BE903654447E}" destId="{BD5B6D27-7859-41C2-A750-73315248D76B}" srcOrd="0" destOrd="0" presId="urn:microsoft.com/office/officeart/2005/8/layout/arrow5"/>
    <dgm:cxn modelId="{CB98DCB2-61DA-462B-BB8D-A6D485E96E27}" type="presParOf" srcId="{75F852B3-D149-484E-99D4-B0AEFA9C6E40}" destId="{731D1E56-A46A-40FF-B065-FA987AD9BDE0}" srcOrd="0" destOrd="0" presId="urn:microsoft.com/office/officeart/2005/8/layout/arrow5"/>
    <dgm:cxn modelId="{C6A36687-6413-4B0C-AEAF-A6CFADFC0AC3}" type="presParOf" srcId="{75F852B3-D149-484E-99D4-B0AEFA9C6E40}" destId="{BD5B6D27-7859-41C2-A750-73315248D76B}"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7F0413-2DA1-4547-8C77-67A897534614}" type="datetimeFigureOut">
              <a:rPr lang="ru-RU" smtClean="0"/>
              <a:t>05.06.2026</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3CE4B0-3E31-4D22-9E35-CDF470E5A810}" type="slidenum">
              <a:rPr lang="ru-RU" smtClean="0"/>
              <a:t>‹#›</a:t>
            </a:fld>
            <a:endParaRPr lang="ru-RU"/>
          </a:p>
        </p:txBody>
      </p:sp>
    </p:spTree>
    <p:extLst>
      <p:ext uri="{BB962C8B-B14F-4D97-AF65-F5344CB8AC3E}">
        <p14:creationId xmlns:p14="http://schemas.microsoft.com/office/powerpoint/2010/main" val="2470828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mtClean="0"/>
              <a:t>Click to edit Master title style</a:t>
            </a:r>
            <a:endParaRPr lang="en-US"/>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2"/>
          </p:nvPr>
        </p:nvSpPr>
        <p:spPr/>
        <p:txBody>
          <a:bodyPr/>
          <a:lstStyle/>
          <a:p>
            <a:fld id="{E3FE7C7A-5035-4ACE-86B5-09763D08F291}" type="datetimeFigureOut">
              <a:rPr lang="en-US" smtClean="0"/>
              <a:t>6/5/2026</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p:txBody>
          <a:bodyPr/>
          <a:lstStyle/>
          <a:p>
            <a:fld id="{B1C1E372-65C2-49E4-8EC6-434AFC9E896A}" type="datetimeFigureOut">
              <a:rPr lang="en-US" smtClean="0"/>
              <a:t>6/5/2026</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p:txBody>
          <a:bodyPr/>
          <a:lstStyle/>
          <a:p>
            <a:fld id="{BDE6E739-DC68-4878-A498-913E568563FE}" type="datetimeFigureOut">
              <a:rPr lang="en-US" smtClean="0"/>
              <a:t>6/5/2026</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06E8C51-0E2F-41F1-8FF1-A9E1895B158E}" type="datetimeFigureOut">
              <a:rPr lang="ru-RU" smtClean="0"/>
              <a:t>05.06.2026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56B68D3-AF78-4122-81E9-993634046AF6}" type="slidenum">
              <a:rPr lang="ru-RU" smtClean="0"/>
              <a:t>‹#›</a:t>
            </a:fld>
            <a:endParaRPr lang="ru-RU"/>
          </a:p>
        </p:txBody>
      </p:sp>
    </p:spTree>
    <p:extLst>
      <p:ext uri="{BB962C8B-B14F-4D97-AF65-F5344CB8AC3E}">
        <p14:creationId xmlns:p14="http://schemas.microsoft.com/office/powerpoint/2010/main" val="123905127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6E8C51-0E2F-41F1-8FF1-A9E1895B158E}" type="datetimeFigureOut">
              <a:rPr lang="ru-RU" smtClean="0"/>
              <a:t>05.06.2026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56B68D3-AF78-4122-81E9-993634046AF6}" type="slidenum">
              <a:rPr lang="ru-RU" smtClean="0"/>
              <a:t>‹#›</a:t>
            </a:fld>
            <a:endParaRPr lang="ru-RU"/>
          </a:p>
        </p:txBody>
      </p:sp>
    </p:spTree>
    <p:extLst>
      <p:ext uri="{BB962C8B-B14F-4D97-AF65-F5344CB8AC3E}">
        <p14:creationId xmlns:p14="http://schemas.microsoft.com/office/powerpoint/2010/main" val="1187786501"/>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06E8C51-0E2F-41F1-8FF1-A9E1895B158E}" type="datetimeFigureOut">
              <a:rPr lang="ru-RU" smtClean="0"/>
              <a:t>05.06.2026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56B68D3-AF78-4122-81E9-993634046AF6}" type="slidenum">
              <a:rPr lang="ru-RU" smtClean="0"/>
              <a:t>‹#›</a:t>
            </a:fld>
            <a:endParaRPr lang="ru-RU"/>
          </a:p>
        </p:txBody>
      </p:sp>
    </p:spTree>
    <p:extLst>
      <p:ext uri="{BB962C8B-B14F-4D97-AF65-F5344CB8AC3E}">
        <p14:creationId xmlns:p14="http://schemas.microsoft.com/office/powerpoint/2010/main" val="185582287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06E8C51-0E2F-41F1-8FF1-A9E1895B158E}" type="datetimeFigureOut">
              <a:rPr lang="ru-RU" smtClean="0"/>
              <a:t>05.06.2026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56B68D3-AF78-4122-81E9-993634046AF6}" type="slidenum">
              <a:rPr lang="ru-RU" smtClean="0"/>
              <a:t>‹#›</a:t>
            </a:fld>
            <a:endParaRPr lang="ru-RU"/>
          </a:p>
        </p:txBody>
      </p:sp>
    </p:spTree>
    <p:extLst>
      <p:ext uri="{BB962C8B-B14F-4D97-AF65-F5344CB8AC3E}">
        <p14:creationId xmlns:p14="http://schemas.microsoft.com/office/powerpoint/2010/main" val="1829345829"/>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06E8C51-0E2F-41F1-8FF1-A9E1895B158E}" type="datetimeFigureOut">
              <a:rPr lang="ru-RU" smtClean="0"/>
              <a:t>05.06.2026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56B68D3-AF78-4122-81E9-993634046AF6}" type="slidenum">
              <a:rPr lang="ru-RU" smtClean="0"/>
              <a:t>‹#›</a:t>
            </a:fld>
            <a:endParaRPr lang="ru-RU"/>
          </a:p>
        </p:txBody>
      </p:sp>
    </p:spTree>
    <p:extLst>
      <p:ext uri="{BB962C8B-B14F-4D97-AF65-F5344CB8AC3E}">
        <p14:creationId xmlns:p14="http://schemas.microsoft.com/office/powerpoint/2010/main" val="170396797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06E8C51-0E2F-41F1-8FF1-A9E1895B158E}" type="datetimeFigureOut">
              <a:rPr lang="ru-RU" smtClean="0"/>
              <a:t>05.06.2026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56B68D3-AF78-4122-81E9-993634046AF6}" type="slidenum">
              <a:rPr lang="ru-RU" smtClean="0"/>
              <a:t>‹#›</a:t>
            </a:fld>
            <a:endParaRPr lang="ru-RU"/>
          </a:p>
        </p:txBody>
      </p:sp>
    </p:spTree>
    <p:extLst>
      <p:ext uri="{BB962C8B-B14F-4D97-AF65-F5344CB8AC3E}">
        <p14:creationId xmlns:p14="http://schemas.microsoft.com/office/powerpoint/2010/main" val="358220584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06E8C51-0E2F-41F1-8FF1-A9E1895B158E}" type="datetimeFigureOut">
              <a:rPr lang="ru-RU" smtClean="0"/>
              <a:t>05.06.2026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56B68D3-AF78-4122-81E9-993634046AF6}" type="slidenum">
              <a:rPr lang="ru-RU" smtClean="0"/>
              <a:t>‹#›</a:t>
            </a:fld>
            <a:endParaRPr lang="ru-RU"/>
          </a:p>
        </p:txBody>
      </p:sp>
    </p:spTree>
    <p:extLst>
      <p:ext uri="{BB962C8B-B14F-4D97-AF65-F5344CB8AC3E}">
        <p14:creationId xmlns:p14="http://schemas.microsoft.com/office/powerpoint/2010/main" val="889276190"/>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06E8C51-0E2F-41F1-8FF1-A9E1895B158E}" type="datetimeFigureOut">
              <a:rPr lang="ru-RU" smtClean="0"/>
              <a:t>05.06.2026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56B68D3-AF78-4122-81E9-993634046AF6}" type="slidenum">
              <a:rPr lang="ru-RU" smtClean="0"/>
              <a:t>‹#›</a:t>
            </a:fld>
            <a:endParaRPr lang="ru-RU"/>
          </a:p>
        </p:txBody>
      </p:sp>
    </p:spTree>
    <p:extLst>
      <p:ext uri="{BB962C8B-B14F-4D97-AF65-F5344CB8AC3E}">
        <p14:creationId xmlns:p14="http://schemas.microsoft.com/office/powerpoint/2010/main" val="396686100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p:txBody>
          <a:bodyPr/>
          <a:lstStyle/>
          <a:p>
            <a:fld id="{C1ED0CD8-333E-46BE-8D43-D03EECAEDE9C}" type="datetimeFigureOut">
              <a:rPr lang="en-US" smtClean="0"/>
              <a:t>6/5/2026</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06E8C51-0E2F-41F1-8FF1-A9E1895B158E}" type="datetimeFigureOut">
              <a:rPr lang="ru-RU" smtClean="0"/>
              <a:t>05.06.2026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56B68D3-AF78-4122-81E9-993634046AF6}" type="slidenum">
              <a:rPr lang="ru-RU" smtClean="0"/>
              <a:t>‹#›</a:t>
            </a:fld>
            <a:endParaRPr lang="ru-RU"/>
          </a:p>
        </p:txBody>
      </p:sp>
    </p:spTree>
    <p:extLst>
      <p:ext uri="{BB962C8B-B14F-4D97-AF65-F5344CB8AC3E}">
        <p14:creationId xmlns:p14="http://schemas.microsoft.com/office/powerpoint/2010/main" val="3089002734"/>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6E8C51-0E2F-41F1-8FF1-A9E1895B158E}" type="datetimeFigureOut">
              <a:rPr lang="ru-RU" smtClean="0"/>
              <a:t>05.06.2026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56B68D3-AF78-4122-81E9-993634046AF6}" type="slidenum">
              <a:rPr lang="ru-RU" smtClean="0"/>
              <a:t>‹#›</a:t>
            </a:fld>
            <a:endParaRPr lang="ru-RU"/>
          </a:p>
        </p:txBody>
      </p:sp>
    </p:spTree>
    <p:extLst>
      <p:ext uri="{BB962C8B-B14F-4D97-AF65-F5344CB8AC3E}">
        <p14:creationId xmlns:p14="http://schemas.microsoft.com/office/powerpoint/2010/main" val="66403035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6E8C51-0E2F-41F1-8FF1-A9E1895B158E}" type="datetimeFigureOut">
              <a:rPr lang="ru-RU" smtClean="0"/>
              <a:t>05.06.2026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56B68D3-AF78-4122-81E9-993634046AF6}" type="slidenum">
              <a:rPr lang="ru-RU" smtClean="0"/>
              <a:t>‹#›</a:t>
            </a:fld>
            <a:endParaRPr lang="ru-RU"/>
          </a:p>
        </p:txBody>
      </p:sp>
    </p:spTree>
    <p:extLst>
      <p:ext uri="{BB962C8B-B14F-4D97-AF65-F5344CB8AC3E}">
        <p14:creationId xmlns:p14="http://schemas.microsoft.com/office/powerpoint/2010/main" val="3990086514"/>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E09C07BF-9E05-4D9F-8679-DB4D25AED748}" type="datetimeFigureOut">
              <a:rPr lang="ru-RU" smtClean="0"/>
              <a:t>05.06.2026</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6FAC732A-FBD9-473E-BFF4-D63BD367E3AE}"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09C07BF-9E05-4D9F-8679-DB4D25AED748}" type="datetimeFigureOut">
              <a:rPr lang="ru-RU" smtClean="0"/>
              <a:t>05.06.2026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AC732A-FBD9-473E-BFF4-D63BD367E3AE}" type="slidenum">
              <a:rPr lang="ru-RU" smtClean="0"/>
              <a:t>‹#›</a:t>
            </a:fld>
            <a:endParaRPr lang="ru-RU"/>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E09C07BF-9E05-4D9F-8679-DB4D25AED748}" type="datetimeFigureOut">
              <a:rPr lang="ru-RU" smtClean="0"/>
              <a:t>05.06.2026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AC732A-FBD9-473E-BFF4-D63BD367E3AE}"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E09C07BF-9E05-4D9F-8679-DB4D25AED748}" type="datetimeFigureOut">
              <a:rPr lang="ru-RU" smtClean="0"/>
              <a:t>05.06.2026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AC732A-FBD9-473E-BFF4-D63BD367E3AE}" type="slidenum">
              <a:rPr lang="ru-RU" smtClean="0"/>
              <a:t>‹#›</a:t>
            </a:fld>
            <a:endParaRPr lang="ru-RU"/>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E09C07BF-9E05-4D9F-8679-DB4D25AED748}" type="datetimeFigureOut">
              <a:rPr lang="ru-RU" smtClean="0"/>
              <a:t>05.06.2026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FAC732A-FBD9-473E-BFF4-D63BD367E3AE}" type="slidenum">
              <a:rPr lang="ru-RU" smtClean="0"/>
              <a:t>‹#›</a:t>
            </a:fld>
            <a:endParaRPr lang="ru-RU"/>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E09C07BF-9E05-4D9F-8679-DB4D25AED748}" type="datetimeFigureOut">
              <a:rPr lang="ru-RU" smtClean="0"/>
              <a:t>05.06.2026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FAC732A-FBD9-473E-BFF4-D63BD367E3AE}" type="slidenum">
              <a:rPr lang="ru-RU" smtClean="0"/>
              <a:t>‹#›</a:t>
            </a:fld>
            <a:endParaRPr lang="ru-RU"/>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09C07BF-9E05-4D9F-8679-DB4D25AED748}" type="datetimeFigureOut">
              <a:rPr lang="ru-RU" smtClean="0"/>
              <a:t>05.06.2026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FAC732A-FBD9-473E-BFF4-D63BD367E3AE}" type="slidenum">
              <a:rPr lang="ru-RU" smtClean="0"/>
              <a:t>‹#›</a:t>
            </a:fld>
            <a:endParaRPr lang="ru-RU"/>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r>
              <a:rPr lang="en-US" smtClean="0"/>
              <a:t>Click to edit Master text styles</a:t>
            </a:r>
          </a:p>
        </p:txBody>
      </p:sp>
      <p:sp>
        <p:nvSpPr>
          <p:cNvPr id="4" name="Date Placeholder 3"/>
          <p:cNvSpPr>
            <a:spLocks noGrp="1"/>
          </p:cNvSpPr>
          <p:nvPr>
            <p:ph type="dt" sz="half" idx="2"/>
          </p:nvPr>
        </p:nvSpPr>
        <p:spPr/>
        <p:txBody>
          <a:bodyPr/>
          <a:lstStyle/>
          <a:p>
            <a:fld id="{D6560A8D-D86B-408E-8B70-E53AB4838BDF}" type="datetimeFigureOut">
              <a:rPr lang="en-US" smtClean="0"/>
              <a:t>6/5/2026</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E09C07BF-9E05-4D9F-8679-DB4D25AED748}" type="datetimeFigureOut">
              <a:rPr lang="ru-RU" smtClean="0"/>
              <a:t>05.06.2026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AC732A-FBD9-473E-BFF4-D63BD367E3AE}" type="slidenum">
              <a:rPr lang="ru-RU" smtClean="0"/>
              <a:t>‹#›</a:t>
            </a:fld>
            <a:endParaRPr lang="ru-RU"/>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E09C07BF-9E05-4D9F-8679-DB4D25AED748}" type="datetimeFigureOut">
              <a:rPr lang="ru-RU" smtClean="0"/>
              <a:t>05.06.2026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6FAC732A-FBD9-473E-BFF4-D63BD367E3AE}" type="slidenum">
              <a:rPr lang="ru-RU" smtClean="0"/>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a:p>
        </p:txBody>
      </p:sp>
      <p:sp>
        <p:nvSpPr>
          <p:cNvPr id="10" name="Полилиния 9"/>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09C07BF-9E05-4D9F-8679-DB4D25AED748}" type="datetimeFigureOut">
              <a:rPr lang="ru-RU" smtClean="0"/>
              <a:t>05.06.2026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AC732A-FBD9-473E-BFF4-D63BD367E3AE}" type="slidenum">
              <a:rPr lang="ru-RU" smtClean="0"/>
              <a:t>‹#›</a:t>
            </a:fld>
            <a:endParaRPr lang="ru-RU"/>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09C07BF-9E05-4D9F-8679-DB4D25AED748}" type="datetimeFigureOut">
              <a:rPr lang="ru-RU" smtClean="0"/>
              <a:t>05.06.2026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AC732A-FBD9-473E-BFF4-D63BD367E3AE}" type="slidenum">
              <a:rPr lang="ru-RU" smtClean="0"/>
              <a:t>‹#›</a:t>
            </a:fld>
            <a:endParaRPr lang="ru-RU"/>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3"/>
          </p:nvPr>
        </p:nvSpPr>
        <p:spPr/>
        <p:txBody>
          <a:bodyPr/>
          <a:lstStyle/>
          <a:p>
            <a:fld id="{64A89DB6-6394-4D4F-9086-CECD79572A5A}" type="datetimeFigureOut">
              <a:rPr lang="en-US" smtClean="0"/>
              <a:t>6/5/2026</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mtClean="0"/>
              <a:t>Click to edit Master text styles</a:t>
            </a:r>
          </a:p>
        </p:txBody>
      </p:sp>
      <p:sp>
        <p:nvSpPr>
          <p:cNvPr id="4" name="Content Placeholder 3"/>
          <p:cNvSpPr>
            <a:spLocks noGrp="1"/>
          </p:cNvSpPr>
          <p:nvPr>
            <p:ph sz="half" idx="2"/>
          </p:nvPr>
        </p:nvSpPr>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mtClean="0"/>
              <a:t>Click to edit Master text styles</a:t>
            </a:r>
          </a:p>
        </p:txBody>
      </p:sp>
      <p:sp>
        <p:nvSpPr>
          <p:cNvPr id="6" name="Content Placeholder 5"/>
          <p:cNvSpPr>
            <a:spLocks noGrp="1"/>
          </p:cNvSpPr>
          <p:nvPr>
            <p:ph sz="quarter" idx="4"/>
          </p:nvPr>
        </p:nvSpPr>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5"/>
          </p:nvPr>
        </p:nvSpPr>
        <p:spPr/>
        <p:txBody>
          <a:bodyPr/>
          <a:lstStyle/>
          <a:p>
            <a:fld id="{40070283-D7CF-4E1E-A8C0-B545BD0A2239}" type="datetimeFigureOut">
              <a:rPr lang="en-US" smtClean="0"/>
              <a:t>6/5/2026</a:t>
            </a:fld>
            <a:endParaRPr lang="en-US"/>
          </a:p>
        </p:txBody>
      </p:sp>
      <p:sp>
        <p:nvSpPr>
          <p:cNvPr id="8" name="Footer Placeholder 7"/>
          <p:cNvSpPr>
            <a:spLocks noGrp="1"/>
          </p:cNvSpPr>
          <p:nvPr>
            <p:ph type="ftr" sz="quarter" idx="6"/>
          </p:nvPr>
        </p:nvSpPr>
        <p:spPr/>
        <p:txBody>
          <a:bodyPr/>
          <a:lstStyle/>
          <a:p>
            <a:endParaRPr lang="en-US"/>
          </a:p>
        </p:txBody>
      </p:sp>
      <p:sp>
        <p:nvSpPr>
          <p:cNvPr id="9" name="Slide Number Placeholder 8"/>
          <p:cNvSpPr>
            <a:spLocks noGrp="1"/>
          </p:cNvSpPr>
          <p:nvPr>
            <p:ph type="sldNum" sz="quarter" idx="7"/>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
          </p:nvPr>
        </p:nvSpPr>
        <p:spPr/>
        <p:txBody>
          <a:bodyPr/>
          <a:lstStyle/>
          <a:p>
            <a:fld id="{06E39485-4763-4F41-8E2A-4A1F4BB0497D}" type="datetimeFigureOut">
              <a:rPr lang="en-US" smtClean="0"/>
              <a:t>6/5/2026</a:t>
            </a:fld>
            <a:endParaRPr lang="en-US"/>
          </a:p>
        </p:txBody>
      </p:sp>
      <p:sp>
        <p:nvSpPr>
          <p:cNvPr id="4" name="Footer Placeholder 3"/>
          <p:cNvSpPr>
            <a:spLocks noGrp="1"/>
          </p:cNvSpPr>
          <p:nvPr>
            <p:ph type="ftr" sz="quarter" idx="2"/>
          </p:nvPr>
        </p:nvSpPr>
        <p:spPr/>
        <p:txBody>
          <a:bodyPr/>
          <a:lstStyle/>
          <a:p>
            <a:endParaRPr lang="en-US"/>
          </a:p>
        </p:txBody>
      </p:sp>
      <p:sp>
        <p:nvSpPr>
          <p:cNvPr id="5" name="Slide Number Placeholder 4"/>
          <p:cNvSpPr>
            <a:spLocks noGrp="1"/>
          </p:cNvSpPr>
          <p:nvPr>
            <p:ph type="sldNum" sz="quarter" idx="3"/>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p:nvPr>
        </p:nvSpPr>
        <p:spPr/>
        <p:txBody>
          <a:bodyPr/>
          <a:lstStyle/>
          <a:p>
            <a:fld id="{256BB401-CCE4-4E3C-BAE6-CDAE6C7DAE5C}" type="datetimeFigureOut">
              <a:rPr lang="en-US" smtClean="0"/>
              <a:t>6/5/2026</a:t>
            </a:fld>
            <a:endParaRPr lang="en-US"/>
          </a:p>
        </p:txBody>
      </p:sp>
      <p:sp>
        <p:nvSpPr>
          <p:cNvPr id="3" name="Footer Placeholder 2"/>
          <p:cNvSpPr>
            <a:spLocks noGrp="1"/>
          </p:cNvSpPr>
          <p:nvPr>
            <p:ph type="ftr" sz="quarter" idx="1"/>
          </p:nvPr>
        </p:nvSpPr>
        <p:spPr/>
        <p:txBody>
          <a:bodyPr/>
          <a:lstStyle/>
          <a:p>
            <a:endParaRPr lang="en-US"/>
          </a:p>
        </p:txBody>
      </p:sp>
      <p:sp>
        <p:nvSpPr>
          <p:cNvPr id="4" name="Slide Number Placeholder 3"/>
          <p:cNvSpPr>
            <a:spLocks noGrp="1"/>
          </p:cNvSpPr>
          <p:nvPr>
            <p:ph type="sldNum" sz="quarter" idx="2"/>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smtClean="0"/>
              <a:t>Click to edit Master text styles</a:t>
            </a:r>
          </a:p>
        </p:txBody>
      </p:sp>
      <p:sp>
        <p:nvSpPr>
          <p:cNvPr id="5" name="Date Placeholder 4"/>
          <p:cNvSpPr>
            <a:spLocks noGrp="1"/>
          </p:cNvSpPr>
          <p:nvPr>
            <p:ph type="dt" sz="half" idx="3"/>
          </p:nvPr>
        </p:nvSpPr>
        <p:spPr/>
        <p:txBody>
          <a:bodyPr/>
          <a:lstStyle/>
          <a:p>
            <a:fld id="{A962FB9C-4327-4B20-B8CC-85066CD4073B}" type="datetimeFigureOut">
              <a:rPr lang="en-US" smtClean="0"/>
              <a:t>6/5/2026</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smtClean="0"/>
              <a:t>Click to edit Master text styles</a:t>
            </a:r>
          </a:p>
        </p:txBody>
      </p:sp>
      <p:sp>
        <p:nvSpPr>
          <p:cNvPr id="5" name="Date Placeholder 4"/>
          <p:cNvSpPr>
            <a:spLocks noGrp="1"/>
          </p:cNvSpPr>
          <p:nvPr>
            <p:ph type="dt" sz="half" idx="3"/>
          </p:nvPr>
        </p:nvSpPr>
        <p:spPr/>
        <p:txBody>
          <a:bodyPr/>
          <a:lstStyle/>
          <a:p>
            <a:fld id="{9EDE84F9-488E-4E2F-8A33-DEB149915B22}" type="datetimeFigureOut">
              <a:rPr lang="en-US" smtClean="0"/>
              <a:t>6/5/2026</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3AE1883-0942-4AA3-9DB2-9C7C3A0314B1}" type="slidenum">
              <a:rPr lang="en-US" smtClean="0"/>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t>6/5/2026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6E8C51-0E2F-41F1-8FF1-A9E1895B158E}" type="datetimeFigureOut">
              <a:rPr lang="ru-RU" smtClean="0"/>
              <a:t>05.06.2026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defPPr>
              <a:defRPr lang="ru-RU"/>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56B68D3-AF78-4122-81E9-993634046AF6}" type="slidenum">
              <a:rPr lang="ru-RU" smtClean="0"/>
              <a:t>‹#›</a:t>
            </a:fld>
            <a:endParaRPr lang="ru-RU"/>
          </a:p>
        </p:txBody>
      </p:sp>
    </p:spTree>
    <p:extLst>
      <p:ext uri="{BB962C8B-B14F-4D97-AF65-F5344CB8AC3E}">
        <p14:creationId xmlns:p14="http://schemas.microsoft.com/office/powerpoint/2010/main" val="2618697828"/>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defPPr>
              <a:defRPr lang="ru-RU"/>
            </a:defPPr>
            <a:lvl1pPr marL="0" algn="l" defTabSz="914400" rtl="0" eaLnBrk="1" latinLnBrk="0" hangingPunct="1">
              <a:defRPr kumimoji="0" sz="1200" kern="1200">
                <a:solidFill>
                  <a:schemeClr val="tx2">
                    <a:shade val="9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9C07BF-9E05-4D9F-8679-DB4D25AED748}" type="datetimeFigureOut">
              <a:rPr lang="ru-RU" smtClean="0"/>
              <a:t>05.06.2026</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defPPr>
              <a:defRPr lang="ru-RU"/>
            </a:defPPr>
            <a:lvl1pPr marL="0" algn="l" defTabSz="914400" rtl="0" eaLnBrk="1" latinLnBrk="0" hangingPunct="1">
              <a:defRPr kumimoji="0" sz="1200" kern="1200">
                <a:solidFill>
                  <a:schemeClr val="tx2">
                    <a:shade val="9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defPPr>
              <a:defRPr lang="ru-RU"/>
            </a:defPPr>
            <a:lvl1pPr marL="0" algn="r" defTabSz="914400" rtl="0" eaLnBrk="1" latinLnBrk="0" hangingPunct="1">
              <a:defRPr kumimoji="0" sz="1200" kern="1200">
                <a:solidFill>
                  <a:schemeClr val="tx2">
                    <a:shade val="9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FAC732A-FBD9-473E-BFF4-D63BD367E3AE}" type="slidenum">
              <a:rPr lang="ru-RU" smtClean="0"/>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kumimoji="0" lang="en-US"/>
            </a:p>
          </p:txBody>
        </p:sp>
        <p:sp>
          <p:nvSpPr>
            <p:cNvPr id="13" name="Полилиния 12"/>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kumimoji="0" lang="en-US"/>
            </a:p>
          </p:txBody>
        </p:sp>
      </p:grpSp>
    </p:spTree>
  </p:cSld>
  <p:clrMap bg1="lt1" tx1="dk1" bg2="lt2" tx2="dk2" accent1="accent1" accent2="accent2" accent3="accent3" accent4="accent4" accent5="accent5" accent6="accent6" hlink="hlink" folHlink="folHlink"/>
  <p:sldLayoutIdLst>
    <p:sldLayoutId id="2147483672"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727113" y="528810"/>
            <a:ext cx="10686362" cy="5651653"/>
          </a:xfrm>
        </p:spPr>
        <p:style>
          <a:lnRef idx="1">
            <a:schemeClr val="accent6"/>
          </a:lnRef>
          <a:fillRef idx="2">
            <a:schemeClr val="accent6"/>
          </a:fillRef>
          <a:effectRef idx="1">
            <a:schemeClr val="accent6"/>
          </a:effectRef>
          <a:fontRef idx="minor">
            <a:schemeClr val="dk1"/>
          </a:fontRef>
        </p:style>
        <p:txBody>
          <a:bodyPr/>
          <a:lstStyle>
            <a:lvl1pPr>
              <a:defRPr>
                <a:solidFill>
                  <a:srgbClr val="000000"/>
                </a:solidFill>
                <a:latin typeface="Calibri"/>
              </a:defRPr>
            </a:lvl1pPr>
            <a:lvl2pPr>
              <a:defRPr>
                <a:solidFill>
                  <a:srgbClr val="000000"/>
                </a:solidFill>
                <a:latin typeface="Calibri"/>
              </a:defRPr>
            </a:lvl2pPr>
            <a:lvl3pPr>
              <a:defRPr>
                <a:solidFill>
                  <a:srgbClr val="000000"/>
                </a:solidFill>
                <a:latin typeface="Calibri"/>
              </a:defRPr>
            </a:lvl3pPr>
            <a:lvl4pPr>
              <a:defRPr>
                <a:solidFill>
                  <a:srgbClr val="000000"/>
                </a:solidFill>
                <a:latin typeface="Calibri"/>
              </a:defRPr>
            </a:lvl4pPr>
            <a:lvl5pPr>
              <a:defRPr>
                <a:solidFill>
                  <a:srgbClr val="000000"/>
                </a:solidFill>
                <a:latin typeface="Calibri"/>
              </a:defRPr>
            </a:lvl5pPr>
            <a:lvl6pPr>
              <a:defRPr>
                <a:solidFill>
                  <a:srgbClr val="000000"/>
                </a:solidFill>
                <a:latin typeface="Calibri"/>
              </a:defRPr>
            </a:lvl6pPr>
            <a:lvl7pPr>
              <a:defRPr>
                <a:solidFill>
                  <a:srgbClr val="000000"/>
                </a:solidFill>
                <a:latin typeface="Calibri"/>
              </a:defRPr>
            </a:lvl7pPr>
            <a:lvl8pPr>
              <a:defRPr>
                <a:solidFill>
                  <a:srgbClr val="000000"/>
                </a:solidFill>
                <a:latin typeface="Calibri"/>
              </a:defRPr>
            </a:lvl8pPr>
            <a:lvl9pPr>
              <a:defRPr>
                <a:solidFill>
                  <a:srgbClr val="000000"/>
                </a:solidFill>
                <a:latin typeface="Calibri"/>
              </a:defRPr>
            </a:lvl9pPr>
          </a:lstStyle>
          <a:p>
            <a:endParaRPr lang="uz-Cyrl-UZ" b="1" dirty="0" smtClean="0"/>
          </a:p>
          <a:p>
            <a:endParaRPr lang="uz-Cyrl-UZ" b="1" dirty="0" smtClean="0"/>
          </a:p>
          <a:p>
            <a:endParaRPr lang="uz-Cyrl-UZ" b="1" dirty="0"/>
          </a:p>
          <a:p>
            <a:endParaRPr lang="uz-Cyrl-UZ" b="1" dirty="0" smtClean="0"/>
          </a:p>
          <a:p>
            <a:r>
              <a:rPr lang="uz-Latn-UZ" sz="4800" dirty="0"/>
              <a:t>Mumtoz adabiyotshunoslikka kirish</a:t>
            </a:r>
            <a:endParaRPr lang="ru-RU" sz="4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27891012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err="1" smtClean="0">
                <a:latin typeface="Times New Roman" pitchFamily="18" charset="0"/>
                <a:cs typeface="Times New Roman" panose="02020603050405020304" pitchFamily="18" charset="0"/>
              </a:rPr>
              <a:t>Alisher Navoiy </a:t>
            </a:r>
            <a:endParaRPr lang="ru-RU" b="1">
              <a:latin typeface="Times New Roman" pitchFamily="18" charset="0"/>
              <a:cs typeface="Times New Roman" panose="02020603050405020304" pitchFamily="18" charset="0"/>
            </a:endParaRPr>
          </a:p>
        </p:txBody>
      </p:sp>
      <p:sp>
        <p:nvSpPr>
          <p:cNvPr id="3" name="Объект 2"/>
          <p:cNvSpPr>
            <a:spLocks noGrp="1"/>
          </p:cNvSpPr>
          <p:nvPr>
            <p:ph idx="1"/>
          </p:nvPr>
        </p:nvSpPr>
        <p:spPr>
          <a:xfrm>
            <a:off x="107504" y="1935480"/>
            <a:ext cx="9036496" cy="5021912"/>
          </a:xfrm>
        </p:spPr>
        <p:txBody>
          <a:bodyPr>
            <a:normAutofit/>
          </a:bodyPr>
          <a:lstStyle/>
          <a:p>
            <a:pPr marL="449580" indent="0" algn="just">
              <a:lnSpc>
                <a:spcPct val="150000"/>
              </a:lnSpc>
              <a:buNone/>
            </a:pPr>
            <a:r>
              <a:rPr lang="en-US" sz="3200" b="1" err="1">
                <a:latin typeface="Times New Roman" pitchFamily="18" charset="0"/>
                <a:cs typeface="Times New Roman" panose="02020603050405020304" pitchFamily="18" charset="0"/>
              </a:rPr>
              <a:t>Qilur esang manga </a:t>
            </a:r>
            <a:r>
              <a:rPr lang="en-US" sz="3200" b="1" err="1">
                <a:solidFill>
                  <a:srgbClr val="FF0000"/>
                </a:solidFill>
                <a:latin typeface="Times New Roman" pitchFamily="18" charset="0"/>
                <a:cs typeface="Times New Roman" panose="02020603050405020304" pitchFamily="18" charset="0"/>
              </a:rPr>
              <a:t>somon</a:t>
            </a:r>
            <a:r>
              <a:rPr lang="en-US" sz="3200" b="1">
                <a:latin typeface="Times New Roman" pitchFamily="18" charset="0"/>
                <a:cs typeface="Times New Roman" panose="02020603050405020304" pitchFamily="18" charset="0"/>
              </a:rPr>
              <a:t> ayo rafiq havas,</a:t>
            </a:r>
            <a:endParaRPr lang="ru-RU" sz="3200" b="1">
              <a:latin typeface="Times New Roman" pitchFamily="18" charset="0"/>
              <a:cs typeface="Times New Roman" panose="02020603050405020304" pitchFamily="18" charset="0"/>
            </a:endParaRPr>
          </a:p>
          <a:p>
            <a:pPr marL="0" indent="0" algn="just">
              <a:lnSpc>
                <a:spcPct val="150000"/>
              </a:lnSpc>
              <a:buNone/>
            </a:pPr>
            <a:r>
              <a:rPr lang="en-US" sz="3200" b="1" smtClean="0">
                <a:latin typeface="Times New Roman" pitchFamily="18" charset="0"/>
                <a:cs typeface="Times New Roman" panose="02020603050405020304" pitchFamily="18" charset="0"/>
              </a:rPr>
              <a:t>    </a:t>
            </a:r>
            <a:r>
              <a:rPr lang="en-US" sz="3200" b="1" err="1" smtClean="0">
                <a:solidFill>
                  <a:srgbClr val="FF0000"/>
                </a:solidFill>
                <a:latin typeface="Times New Roman" pitchFamily="18" charset="0"/>
                <a:cs typeface="Times New Roman" panose="02020603050405020304" pitchFamily="18" charset="0"/>
              </a:rPr>
              <a:t>A</a:t>
            </a:r>
            <a:r>
              <a:rPr lang="en-US" sz="3200" b="1" err="1" smtClean="0">
                <a:latin typeface="Times New Roman" pitchFamily="18" charset="0"/>
                <a:cs typeface="Times New Roman" panose="02020603050405020304" pitchFamily="18" charset="0"/>
              </a:rPr>
              <a:t>ning</a:t>
            </a:r>
            <a:r>
              <a:rPr lang="uz-Cyrl-UZ" sz="3200" b="1">
                <a:latin typeface="Times New Roman" pitchFamily="18" charset="0"/>
                <a:cs typeface="Times New Roman" panose="02020603050405020304" pitchFamily="18" charset="0"/>
              </a:rPr>
              <a:t> </a:t>
            </a:r>
            <a:r>
              <a:rPr lang="en-US" sz="3200" b="1" err="1" smtClean="0">
                <a:latin typeface="Times New Roman" pitchFamily="18" charset="0"/>
                <a:cs typeface="Times New Roman" panose="02020603050405020304" pitchFamily="18" charset="0"/>
              </a:rPr>
              <a:t>ayog‘ig‘a </a:t>
            </a:r>
            <a:r>
              <a:rPr lang="en-US" sz="3200" b="1" err="1">
                <a:latin typeface="Times New Roman" pitchFamily="18" charset="0"/>
                <a:cs typeface="Times New Roman" panose="02020603050405020304" pitchFamily="18" charset="0"/>
              </a:rPr>
              <a:t>yetkur </a:t>
            </a:r>
            <a:r>
              <a:rPr lang="en-US" sz="3200" b="1" err="1">
                <a:solidFill>
                  <a:srgbClr val="FF0000"/>
                </a:solidFill>
                <a:latin typeface="Times New Roman" pitchFamily="18" charset="0"/>
                <a:cs typeface="Times New Roman" panose="02020603050405020304" pitchFamily="18" charset="0"/>
              </a:rPr>
              <a:t>m</a:t>
            </a:r>
            <a:r>
              <a:rPr lang="en-US" sz="3200" b="1" err="1">
                <a:latin typeface="Times New Roman" pitchFamily="18" charset="0"/>
                <a:cs typeface="Times New Roman" panose="02020603050405020304" pitchFamily="18" charset="0"/>
              </a:rPr>
              <a:t>ening </a:t>
            </a:r>
            <a:r>
              <a:rPr lang="en-US" sz="3200" b="1" err="1" smtClean="0">
                <a:latin typeface="Times New Roman" pitchFamily="18" charset="0"/>
                <a:cs typeface="Times New Roman" panose="02020603050405020304" pitchFamily="18" charset="0"/>
              </a:rPr>
              <a:t>boshimni-yu </a:t>
            </a:r>
            <a:r>
              <a:rPr lang="en-US" sz="3200" b="1">
                <a:latin typeface="Times New Roman" pitchFamily="18" charset="0"/>
                <a:cs typeface="Times New Roman" panose="02020603050405020304" pitchFamily="18" charset="0"/>
              </a:rPr>
              <a:t>bas</a:t>
            </a:r>
            <a:r>
              <a:rPr lang="en-US" sz="3200" b="1" smtClean="0">
                <a:latin typeface="Times New Roman" pitchFamily="18" charset="0"/>
                <a:cs typeface="Times New Roman" panose="02020603050405020304" pitchFamily="18" charset="0"/>
              </a:rPr>
              <a:t>.</a:t>
            </a:r>
            <a:endParaRPr lang="uz-Cyrl-UZ" sz="3200" b="1" smtClean="0">
              <a:latin typeface="Times New Roman" pitchFamily="18" charset="0"/>
              <a:cs typeface="Times New Roman" panose="02020603050405020304" pitchFamily="18" charset="0"/>
            </a:endParaRPr>
          </a:p>
          <a:p>
            <a:pPr marL="0" indent="0" algn="r">
              <a:lnSpc>
                <a:spcPct val="150000"/>
              </a:lnSpc>
              <a:buNone/>
            </a:pPr>
            <a:r>
              <a:rPr lang="uz-Cyrl-UZ" sz="3200" b="1">
                <a:latin typeface="Times New Roman" pitchFamily="18" charset="0"/>
                <a:cs typeface="Times New Roman" panose="02020603050405020304" pitchFamily="18" charset="0"/>
              </a:rPr>
              <a:t>	</a:t>
            </a:r>
            <a:r>
              <a:rPr lang="uz-Cyrl-UZ" sz="3200" b="1" smtClean="0">
                <a:latin typeface="Times New Roman" pitchFamily="18" charset="0"/>
                <a:cs typeface="Times New Roman" panose="02020603050405020304" pitchFamily="18" charset="0"/>
              </a:rPr>
              <a:t>				</a:t>
            </a:r>
            <a:r>
              <a:rPr lang="uz-Cyrl-UZ" sz="3200" b="1" smtClean="0">
                <a:solidFill>
                  <a:srgbClr val="0070C0"/>
                </a:solidFill>
                <a:latin typeface="Times New Roman" pitchFamily="18" charset="0"/>
                <a:cs typeface="Times New Roman" panose="02020603050405020304" pitchFamily="18" charset="0"/>
              </a:rPr>
              <a:t>(</a:t>
            </a:r>
            <a:r>
              <a:rPr lang="en-US" sz="3200" b="1" smtClean="0">
                <a:solidFill>
                  <a:srgbClr val="0070C0"/>
                </a:solidFill>
                <a:latin typeface="Times New Roman" pitchFamily="18" charset="0"/>
                <a:cs typeface="Times New Roman" panose="02020603050405020304" pitchFamily="18" charset="0"/>
              </a:rPr>
              <a:t>Salmon)</a:t>
            </a:r>
            <a:endParaRPr lang="ru-RU" sz="3200">
              <a:solidFill>
                <a:srgbClr val="0070C0"/>
              </a:solidFill>
            </a:endParaRPr>
          </a:p>
        </p:txBody>
      </p:sp>
      <p:sp>
        <p:nvSpPr>
          <p:cNvPr id="4" name="Прямоугольник 3"/>
          <p:cNvSpPr/>
          <p:nvPr/>
        </p:nvSpPr>
        <p:spPr>
          <a:xfrm>
            <a:off x="0" y="2780928"/>
            <a:ext cx="9144000" cy="742511"/>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49580" indent="449580" algn="just">
              <a:lnSpc>
                <a:spcPct val="150000"/>
              </a:lnSpc>
            </a:pPr>
            <a:r>
              <a:rPr lang="en-US" sz="3200" b="1" smtClean="0">
                <a:latin typeface="Times New Roman" pitchFamily="18" charset="0"/>
                <a:cs typeface="Times New Roman" panose="02020603050405020304" pitchFamily="18" charset="0"/>
              </a:rPr>
              <a:t>    </a:t>
            </a:r>
            <a:endParaRPr lang="ru-RU" sz="3200" b="1">
              <a:effectLst/>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216057542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457200" y="908720"/>
            <a:ext cx="8229600" cy="5415880"/>
          </a:xfrm>
        </p:spPr>
        <p:txBody>
          <a:bodyPr>
            <a:normAutofit fontScale="92500" lnSpcReduction="10000"/>
          </a:bodyPr>
          <a:lstStyle/>
          <a:p>
            <a:pPr marL="0" indent="0" algn="just">
              <a:buNone/>
            </a:pPr>
            <a:r>
              <a:rPr lang="en-US" smtClean="0"/>
              <a:t>	</a:t>
            </a:r>
          </a:p>
          <a:p>
            <a:pPr marL="0" indent="0" algn="just">
              <a:buNone/>
            </a:pPr>
            <a:endParaRPr lang="en-US" sz="3200" b="1">
              <a:latin typeface="Times New Roman" pitchFamily="18" charset="0"/>
              <a:cs typeface="Times New Roman" panose="02020603050405020304" pitchFamily="18" charset="0"/>
            </a:endParaRPr>
          </a:p>
          <a:p>
            <a:pPr marL="0" indent="0" algn="just">
              <a:buNone/>
            </a:pPr>
            <a:r>
              <a:rPr lang="en-US" sz="3200" b="1" smtClean="0">
                <a:latin typeface="Times New Roman" pitchFamily="18" charset="0"/>
                <a:cs typeface="Times New Roman" panose="02020603050405020304" pitchFamily="18" charset="0"/>
              </a:rPr>
              <a:t>	M</a:t>
            </a:r>
            <a:r>
              <a:rPr lang="uz-Cyrl-UZ" sz="3200" b="1" smtClean="0">
                <a:latin typeface="Times New Roman" pitchFamily="18" charset="0"/>
                <a:cs typeface="Times New Roman" panose="02020603050405020304" pitchFamily="18" charset="0"/>
              </a:rPr>
              <a:t>uammoda </a:t>
            </a:r>
            <a:r>
              <a:rPr lang="uz-Cyrl-UZ" sz="3200" b="1">
                <a:latin typeface="Times New Roman" pitchFamily="18" charset="0"/>
                <a:cs typeface="Times New Roman" panose="02020603050405020304" pitchFamily="18" charset="0"/>
              </a:rPr>
              <a:t>asosiy e’tibor “</a:t>
            </a:r>
            <a:r>
              <a:rPr lang="ar-SA" sz="3200" b="1">
                <a:latin typeface="Times New Roman" pitchFamily="18" charset="0"/>
                <a:cs typeface="Times New Roman" panose="02020603050405020304" pitchFamily="18" charset="0"/>
              </a:rPr>
              <a:t>سامان</a:t>
            </a:r>
            <a:r>
              <a:rPr lang="uz-Cyrl-UZ" sz="3200" b="1">
                <a:latin typeface="Times New Roman" pitchFamily="18" charset="0"/>
                <a:cs typeface="Times New Roman" panose="02020603050405020304" pitchFamily="18" charset="0"/>
              </a:rPr>
              <a:t>” – “</a:t>
            </a:r>
            <a:r>
              <a:rPr lang="uz-Cyrl-UZ" sz="3200" b="1">
                <a:solidFill>
                  <a:srgbClr val="FF0000"/>
                </a:solidFill>
                <a:latin typeface="Times New Roman" pitchFamily="18" charset="0"/>
                <a:cs typeface="Times New Roman" panose="02020603050405020304" pitchFamily="18" charset="0"/>
              </a:rPr>
              <a:t>somon</a:t>
            </a:r>
            <a:r>
              <a:rPr lang="uz-Cyrl-UZ" sz="3200" b="1">
                <a:latin typeface="Times New Roman" pitchFamily="18" charset="0"/>
                <a:cs typeface="Times New Roman" panose="02020603050405020304" pitchFamily="18" charset="0"/>
              </a:rPr>
              <a:t>” (osoyishtalik) so‘ziga qaratilgan. Ikkinchi misradagi “aning ayog‘iga boshimni yetkur” jumlasidagi ishoraga ko‘ra, “</a:t>
            </a:r>
            <a:r>
              <a:rPr lang="ar-SA" sz="3200" b="1">
                <a:latin typeface="Times New Roman" pitchFamily="18" charset="0"/>
                <a:cs typeface="Times New Roman" panose="02020603050405020304" pitchFamily="18" charset="0"/>
              </a:rPr>
              <a:t>ا</a:t>
            </a:r>
            <a:r>
              <a:rPr lang="uz-Cyrl-UZ" sz="3200" b="1">
                <a:latin typeface="Times New Roman" pitchFamily="18" charset="0"/>
                <a:cs typeface="Times New Roman" panose="02020603050405020304" pitchFamily="18" charset="0"/>
              </a:rPr>
              <a:t>” – </a:t>
            </a:r>
            <a:r>
              <a:rPr lang="uz-Cyrl-UZ" sz="3200" b="1" i="1">
                <a:latin typeface="Times New Roman" pitchFamily="18" charset="0"/>
                <a:cs typeface="Times New Roman" panose="02020603050405020304" pitchFamily="18" charset="0"/>
              </a:rPr>
              <a:t>“alif”</a:t>
            </a:r>
            <a:r>
              <a:rPr lang="uz-Cyrl-UZ" sz="3200" b="1">
                <a:latin typeface="Times New Roman" pitchFamily="18" charset="0"/>
                <a:cs typeface="Times New Roman" panose="02020603050405020304" pitchFamily="18" charset="0"/>
              </a:rPr>
              <a:t> (o)ning oyog‘i, ya’ni pastki </a:t>
            </a:r>
            <a:r>
              <a:rPr lang="en-US" sz="3200" b="1" smtClean="0">
                <a:latin typeface="Times New Roman" pitchFamily="18" charset="0"/>
                <a:cs typeface="Times New Roman" panose="02020603050405020304" pitchFamily="18" charset="0"/>
              </a:rPr>
              <a:t>q</a:t>
            </a:r>
            <a:r>
              <a:rPr lang="uz-Cyrl-UZ" sz="3200" b="1" smtClean="0">
                <a:latin typeface="Times New Roman" pitchFamily="18" charset="0"/>
                <a:cs typeface="Times New Roman" panose="02020603050405020304" pitchFamily="18" charset="0"/>
              </a:rPr>
              <a:t>ismiga </a:t>
            </a:r>
            <a:r>
              <a:rPr lang="uz-Cyrl-UZ" sz="3200" b="1">
                <a:latin typeface="Times New Roman" pitchFamily="18" charset="0"/>
                <a:cs typeface="Times New Roman" panose="02020603050405020304" pitchFamily="18" charset="0"/>
              </a:rPr>
              <a:t>“</a:t>
            </a:r>
            <a:r>
              <a:rPr lang="ar-SA" sz="3200" b="1">
                <a:latin typeface="Times New Roman" pitchFamily="18" charset="0"/>
                <a:cs typeface="Times New Roman" panose="02020603050405020304" pitchFamily="18" charset="0"/>
              </a:rPr>
              <a:t>م</a:t>
            </a:r>
            <a:r>
              <a:rPr lang="uz-Cyrl-UZ" sz="3200" b="1">
                <a:latin typeface="Times New Roman" pitchFamily="18" charset="0"/>
                <a:cs typeface="Times New Roman" panose="02020603050405020304" pitchFamily="18" charset="0"/>
              </a:rPr>
              <a:t>” – </a:t>
            </a:r>
            <a:r>
              <a:rPr lang="uz-Cyrl-UZ" sz="3200" b="1" i="1">
                <a:latin typeface="Times New Roman" pitchFamily="18" charset="0"/>
                <a:cs typeface="Times New Roman" panose="02020603050405020304" pitchFamily="18" charset="0"/>
              </a:rPr>
              <a:t>“mim” </a:t>
            </a:r>
            <a:r>
              <a:rPr lang="uz-Cyrl-UZ" sz="3200" b="1">
                <a:latin typeface="Times New Roman" pitchFamily="18" charset="0"/>
                <a:cs typeface="Times New Roman" panose="02020603050405020304" pitchFamily="18" charset="0"/>
              </a:rPr>
              <a:t>(m)ning boshini yetkazish talab qilinadi, natijada “</a:t>
            </a:r>
            <a:r>
              <a:rPr lang="ar-SA" sz="3200" b="1">
                <a:latin typeface="Times New Roman" pitchFamily="18" charset="0"/>
                <a:cs typeface="Times New Roman" panose="02020603050405020304" pitchFamily="18" charset="0"/>
              </a:rPr>
              <a:t>ا</a:t>
            </a:r>
            <a:r>
              <a:rPr lang="uz-Cyrl-UZ" sz="3200" b="1">
                <a:latin typeface="Times New Roman" pitchFamily="18" charset="0"/>
                <a:cs typeface="Times New Roman" panose="02020603050405020304" pitchFamily="18" charset="0"/>
              </a:rPr>
              <a:t>” –</a:t>
            </a:r>
            <a:r>
              <a:rPr lang="uz-Cyrl-UZ" sz="3200" b="1" i="1">
                <a:latin typeface="Times New Roman" pitchFamily="18" charset="0"/>
                <a:cs typeface="Times New Roman" panose="02020603050405020304" pitchFamily="18" charset="0"/>
              </a:rPr>
              <a:t> “alif” </a:t>
            </a:r>
            <a:r>
              <a:rPr lang="uz-Cyrl-UZ" sz="3200" b="1">
                <a:latin typeface="Times New Roman" pitchFamily="18" charset="0"/>
                <a:cs typeface="Times New Roman" panose="02020603050405020304" pitchFamily="18" charset="0"/>
              </a:rPr>
              <a:t>harfi “</a:t>
            </a:r>
            <a:r>
              <a:rPr lang="ar-SA" sz="3200" b="1">
                <a:latin typeface="Times New Roman" pitchFamily="18" charset="0"/>
                <a:cs typeface="Times New Roman" panose="02020603050405020304" pitchFamily="18" charset="0"/>
              </a:rPr>
              <a:t>ل</a:t>
            </a:r>
            <a:r>
              <a:rPr lang="uz-Cyrl-UZ" sz="3200" b="1">
                <a:latin typeface="Times New Roman" pitchFamily="18" charset="0"/>
                <a:cs typeface="Times New Roman" panose="02020603050405020304" pitchFamily="18" charset="0"/>
              </a:rPr>
              <a:t>” –  </a:t>
            </a:r>
            <a:r>
              <a:rPr lang="uz-Cyrl-UZ" sz="3200" b="1" i="1">
                <a:latin typeface="Times New Roman" pitchFamily="18" charset="0"/>
                <a:cs typeface="Times New Roman" panose="02020603050405020304" pitchFamily="18" charset="0"/>
              </a:rPr>
              <a:t>“lom” </a:t>
            </a:r>
            <a:r>
              <a:rPr lang="uz-Cyrl-UZ" sz="3200" b="1">
                <a:latin typeface="Times New Roman" pitchFamily="18" charset="0"/>
                <a:cs typeface="Times New Roman" panose="02020603050405020304" pitchFamily="18" charset="0"/>
              </a:rPr>
              <a:t>harfiga aylanib, “</a:t>
            </a:r>
            <a:r>
              <a:rPr lang="ar-SA" sz="3200" b="1">
                <a:latin typeface="Times New Roman" pitchFamily="18" charset="0"/>
                <a:cs typeface="Times New Roman" panose="02020603050405020304" pitchFamily="18" charset="0"/>
              </a:rPr>
              <a:t>م</a:t>
            </a:r>
            <a:r>
              <a:rPr lang="uz-Cyrl-UZ" sz="3200" b="1">
                <a:latin typeface="Times New Roman" pitchFamily="18" charset="0"/>
                <a:cs typeface="Times New Roman" panose="02020603050405020304" pitchFamily="18" charset="0"/>
              </a:rPr>
              <a:t>” –</a:t>
            </a:r>
            <a:r>
              <a:rPr lang="uz-Cyrl-UZ" sz="3200" b="1" i="1">
                <a:latin typeface="Times New Roman" pitchFamily="18" charset="0"/>
                <a:cs typeface="Times New Roman" panose="02020603050405020304" pitchFamily="18" charset="0"/>
              </a:rPr>
              <a:t> “mim”</a:t>
            </a:r>
            <a:r>
              <a:rPr lang="uz-Cyrl-UZ" sz="3200" b="1">
                <a:latin typeface="Times New Roman" pitchFamily="18" charset="0"/>
                <a:cs typeface="Times New Roman" panose="02020603050405020304" pitchFamily="18" charset="0"/>
              </a:rPr>
              <a:t>ga qo‘shiladi va “</a:t>
            </a:r>
            <a:r>
              <a:rPr lang="ar-SA" sz="3200" b="1">
                <a:latin typeface="Times New Roman" pitchFamily="18" charset="0"/>
                <a:cs typeface="Times New Roman" panose="02020603050405020304" pitchFamily="18" charset="0"/>
              </a:rPr>
              <a:t>سلمان</a:t>
            </a:r>
            <a:r>
              <a:rPr lang="uz-Cyrl-UZ" sz="3200" b="1">
                <a:latin typeface="Times New Roman" pitchFamily="18" charset="0"/>
                <a:cs typeface="Times New Roman" panose="02020603050405020304" pitchFamily="18" charset="0"/>
              </a:rPr>
              <a:t>”– </a:t>
            </a:r>
            <a:r>
              <a:rPr lang="uz-Cyrl-UZ" sz="3200" b="1">
                <a:solidFill>
                  <a:srgbClr val="7030A0"/>
                </a:solidFill>
                <a:latin typeface="Times New Roman" pitchFamily="18" charset="0"/>
                <a:cs typeface="Times New Roman" panose="02020603050405020304" pitchFamily="18" charset="0"/>
              </a:rPr>
              <a:t>“Salmon”</a:t>
            </a:r>
            <a:r>
              <a:rPr lang="uz-Cyrl-UZ" sz="3200" b="1">
                <a:latin typeface="Times New Roman" pitchFamily="18" charset="0"/>
                <a:cs typeface="Times New Roman" panose="02020603050405020304" pitchFamily="18" charset="0"/>
              </a:rPr>
              <a:t> so‘zi kelib chiqadi</a:t>
            </a:r>
            <a:r>
              <a:rPr lang="uz-Cyrl-UZ" sz="3200" b="1" smtClean="0">
                <a:latin typeface="Times New Roman" pitchFamily="18" charset="0"/>
                <a:cs typeface="Times New Roman" panose="02020603050405020304" pitchFamily="18" charset="0"/>
              </a:rPr>
              <a:t>.</a:t>
            </a:r>
            <a:r>
              <a:rPr lang="en-US" sz="3200" b="1" smtClean="0">
                <a:latin typeface="Times New Roman" pitchFamily="18" charset="0"/>
                <a:cs typeface="Times New Roman" panose="02020603050405020304" pitchFamily="18" charset="0"/>
              </a:rPr>
              <a:t> </a:t>
            </a:r>
          </a:p>
          <a:p>
            <a:pPr marL="0" indent="0" algn="just">
              <a:buNone/>
            </a:pPr>
            <a:r>
              <a:rPr lang="en-US" sz="3200" b="1">
                <a:latin typeface="Times New Roman" pitchFamily="18" charset="0"/>
                <a:cs typeface="Times New Roman" panose="02020603050405020304" pitchFamily="18" charset="0"/>
              </a:rPr>
              <a:t>	</a:t>
            </a:r>
            <a:r>
              <a:rPr lang="en-US" sz="3200" b="1" err="1" smtClean="0">
                <a:latin typeface="Times New Roman" pitchFamily="18" charset="0"/>
                <a:cs typeface="Times New Roman" panose="02020603050405020304" pitchFamily="18" charset="0"/>
              </a:rPr>
              <a:t>Demak, muammoning yechimi</a:t>
            </a:r>
            <a:r>
              <a:rPr lang="en-US" sz="3200" b="1">
                <a:latin typeface="Times New Roman" pitchFamily="18" charset="0"/>
                <a:cs typeface="Times New Roman" panose="02020603050405020304" pitchFamily="18" charset="0"/>
              </a:rPr>
              <a:t> </a:t>
            </a:r>
            <a:r>
              <a:rPr lang="en-US" sz="3200" b="1" smtClean="0">
                <a:latin typeface="Times New Roman" pitchFamily="18" charset="0"/>
                <a:cs typeface="Times New Roman" panose="02020603050405020304" pitchFamily="18" charset="0"/>
              </a:rPr>
              <a:t>- </a:t>
            </a:r>
            <a:r>
              <a:rPr lang="en-US" sz="3200" b="1" smtClean="0">
                <a:solidFill>
                  <a:srgbClr val="FF0000"/>
                </a:solidFill>
                <a:latin typeface="Times New Roman" pitchFamily="18" charset="0"/>
                <a:cs typeface="Times New Roman" panose="02020603050405020304" pitchFamily="18" charset="0"/>
              </a:rPr>
              <a:t>SALMON</a:t>
            </a:r>
            <a:endParaRPr lang="ru-RU" sz="3200" b="1">
              <a:solidFill>
                <a:srgbClr val="FF0000"/>
              </a:solidFill>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136124064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err="1" smtClean="0">
                <a:latin typeface="Times New Roman" pitchFamily="18" charset="0"/>
                <a:cs typeface="Times New Roman" panose="02020603050405020304" pitchFamily="18" charset="0"/>
              </a:rPr>
              <a:t>Zahiriddin Muhammad Bobur</a:t>
            </a:r>
            <a:endParaRPr lang="ru-RU" b="1">
              <a:latin typeface="Times New Roman" pitchFamily="18" charset="0"/>
              <a:cs typeface="Times New Roman" panose="02020603050405020304" pitchFamily="18" charset="0"/>
            </a:endParaRPr>
          </a:p>
        </p:txBody>
      </p:sp>
      <p:sp>
        <p:nvSpPr>
          <p:cNvPr id="4" name="Rectangle 1"/>
          <p:cNvSpPr>
            <a:spLocks noGrp="1" noChangeArrowheads="1"/>
          </p:cNvSpPr>
          <p:nvPr>
            <p:ph idx="1"/>
          </p:nvPr>
        </p:nvSpPr>
        <p:spPr bwMode="auto">
          <a:xfrm>
            <a:off x="0" y="3602391"/>
            <a:ext cx="9036496"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pPr>
            <a:r>
              <a:rPr kumimoji="0" lang="uz-Cyrl-UZ" altLang="ru-RU" sz="3200" b="1" u="none" strike="noStrike" cap="none" normalizeH="0" baseline="0" smtClean="0">
                <a:ln>
                  <a:noFill/>
                </a:ln>
                <a:solidFill>
                  <a:schemeClr val="tx1"/>
                </a:solidFill>
                <a:effectLst/>
                <a:latin typeface="Times New Roman" pitchFamily="18" charset="0"/>
                <a:ea typeface="Times New Roman" panose="02020603050405020304" pitchFamily="18" charset="0"/>
                <a:cs typeface="Times New Roman" panose="02020603050405020304" pitchFamily="18" charset="0"/>
              </a:rPr>
              <a:t>Hajr </a:t>
            </a:r>
            <a:r>
              <a:rPr kumimoji="0" lang="uz-Cyrl-UZ" altLang="ru-RU" sz="3200" b="1" u="none" strike="noStrike" cap="none" normalizeH="0" baseline="0" smtClean="0">
                <a:ln>
                  <a:noFill/>
                </a:ln>
                <a:solidFill>
                  <a:srgbClr val="FF0000"/>
                </a:solidFill>
                <a:effectLst/>
                <a:latin typeface="Times New Roman" pitchFamily="18" charset="0"/>
                <a:ea typeface="Times New Roman" panose="02020603050405020304" pitchFamily="18" charset="0"/>
                <a:cs typeface="Times New Roman" panose="02020603050405020304" pitchFamily="18" charset="0"/>
              </a:rPr>
              <a:t>shom</a:t>
            </a:r>
            <a:r>
              <a:rPr kumimoji="0" lang="uz-Cyrl-UZ" altLang="ru-RU" sz="3200" b="1" u="none" strike="noStrike" cap="none" normalizeH="0" baseline="0" smtClean="0">
                <a:ln>
                  <a:noFill/>
                </a:ln>
                <a:solidFill>
                  <a:schemeClr val="tx1"/>
                </a:solidFill>
                <a:effectLst/>
                <a:latin typeface="Times New Roman" pitchFamily="18" charset="0"/>
                <a:ea typeface="Times New Roman" panose="02020603050405020304" pitchFamily="18" charset="0"/>
                <a:cs typeface="Times New Roman" panose="02020603050405020304" pitchFamily="18" charset="0"/>
              </a:rPr>
              <a:t>i sochi savdosi chekar har yon meni, </a:t>
            </a:r>
            <a:endParaRPr kumimoji="0" lang="ru-RU" altLang="ru-RU" sz="3200" b="1" u="none" strike="noStrike" cap="none" normalizeH="0" baseline="0" smtClean="0">
              <a:ln>
                <a:noFill/>
              </a:ln>
              <a:solidFill>
                <a:schemeClr val="tx1"/>
              </a:solidFill>
              <a:effectLst/>
              <a:latin typeface="Times New Roman" pitchFamily="18" charset="0"/>
              <a:cs typeface="Times New Roman" panose="02020603050405020304" pitchFamily="18" charset="0"/>
            </a:endParaRPr>
          </a:p>
          <a:p>
            <a:pPr marL="0" marR="0" lvl="0" indent="0" algn="justLow" defTabSz="914400" rtl="0" eaLnBrk="0" fontAlgn="base" latinLnBrk="0" hangingPunct="0">
              <a:lnSpc>
                <a:spcPct val="100000"/>
              </a:lnSpc>
              <a:spcBef>
                <a:spcPct val="0"/>
              </a:spcBef>
              <a:spcAft>
                <a:spcPct val="0"/>
              </a:spcAft>
              <a:buClrTx/>
              <a:buSzTx/>
              <a:buFontTx/>
              <a:buNone/>
            </a:pPr>
            <a:r>
              <a:rPr kumimoji="0" lang="uz-Cyrl-UZ" altLang="ru-RU" sz="3200" b="1" u="none" strike="noStrike" cap="none" normalizeH="0" baseline="0" smtClean="0">
                <a:ln>
                  <a:noFill/>
                </a:ln>
                <a:solidFill>
                  <a:schemeClr val="tx1"/>
                </a:solidFill>
                <a:effectLst/>
                <a:latin typeface="Times New Roman" pitchFamily="18" charset="0"/>
                <a:ea typeface="Times New Roman" panose="02020603050405020304" pitchFamily="18" charset="0"/>
                <a:cs typeface="Times New Roman" panose="02020603050405020304" pitchFamily="18" charset="0"/>
              </a:rPr>
              <a:t>Vahki, bu poyoni yo’q tun qildi sargardon meni.</a:t>
            </a:r>
            <a:endParaRPr kumimoji="0" lang="uz-Cyrl-UZ" altLang="ru-RU" sz="3200" b="1" u="none" strike="noStrike" cap="none" normalizeH="0" baseline="0" smtClean="0">
              <a:ln>
                <a:noFill/>
              </a:ln>
              <a:solidFill>
                <a:schemeClr val="tx1"/>
              </a:solidFill>
              <a:effectLst/>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378865007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457200" y="1052736"/>
            <a:ext cx="8229600" cy="5271864"/>
          </a:xfrm>
        </p:spPr>
        <p:txBody>
          <a:bodyPr/>
          <a:lstStyle/>
          <a:p>
            <a:endParaRPr lang="en-US" smtClean="0"/>
          </a:p>
          <a:p>
            <a:endParaRPr lang="en-US"/>
          </a:p>
          <a:p>
            <a:pPr marL="0" indent="0" algn="just">
              <a:buNone/>
            </a:pPr>
            <a:r>
              <a:rPr lang="en-US" smtClean="0"/>
              <a:t>	</a:t>
            </a:r>
            <a:r>
              <a:rPr lang="en-US" b="1" err="1" smtClean="0">
                <a:latin typeface="Times New Roman" pitchFamily="18" charset="0"/>
                <a:cs typeface="Times New Roman" panose="02020603050405020304" pitchFamily="18" charset="0"/>
              </a:rPr>
              <a:t>Mazkur </a:t>
            </a:r>
            <a:r>
              <a:rPr lang="en-US" b="1" err="1">
                <a:latin typeface="Times New Roman" pitchFamily="18" charset="0"/>
                <a:cs typeface="Times New Roman" panose="02020603050405020304" pitchFamily="18" charset="0"/>
              </a:rPr>
              <a:t>muammoda «</a:t>
            </a:r>
            <a:r>
              <a:rPr lang="en-US" b="1" err="1">
                <a:solidFill>
                  <a:srgbClr val="FF0000"/>
                </a:solidFill>
                <a:latin typeface="Times New Roman" pitchFamily="18" charset="0"/>
                <a:cs typeface="Times New Roman" panose="02020603050405020304" pitchFamily="18" charset="0"/>
              </a:rPr>
              <a:t>shoh</a:t>
            </a:r>
            <a:r>
              <a:rPr lang="en-US" b="1">
                <a:latin typeface="Times New Roman" pitchFamily="18" charset="0"/>
                <a:cs typeface="Times New Roman" panose="02020603050405020304" pitchFamily="18" charset="0"/>
              </a:rPr>
              <a:t>» so’zi yashiringan. Uning ochqichi «</a:t>
            </a:r>
            <a:r>
              <a:rPr lang="en-US" b="1" err="1">
                <a:solidFill>
                  <a:srgbClr val="7030A0"/>
                </a:solidFill>
                <a:latin typeface="Times New Roman" pitchFamily="18" charset="0"/>
                <a:cs typeface="Times New Roman" panose="02020603050405020304" pitchFamily="18" charset="0"/>
              </a:rPr>
              <a:t>shom</a:t>
            </a:r>
            <a:r>
              <a:rPr lang="en-US" b="1">
                <a:latin typeface="Times New Roman" pitchFamily="18" charset="0"/>
                <a:cs typeface="Times New Roman" panose="02020603050405020304" pitchFamily="18" charset="0"/>
              </a:rPr>
              <a:t>» </a:t>
            </a:r>
            <a:r>
              <a:rPr lang="en-US" b="1" smtClean="0">
                <a:latin typeface="Times New Roman" pitchFamily="18" charset="0"/>
                <a:cs typeface="Times New Roman" panose="02020603050405020304" pitchFamily="18" charset="0"/>
              </a:rPr>
              <a:t>.  </a:t>
            </a:r>
            <a:r>
              <a:rPr lang="en-US" b="1">
                <a:latin typeface="Times New Roman" pitchFamily="18" charset="0"/>
                <a:cs typeface="Times New Roman" panose="02020603050405020304" pitchFamily="18" charset="0"/>
              </a:rPr>
              <a:t>«Shom» so’zi 3 harfdan «</a:t>
            </a:r>
            <a:r>
              <a:rPr lang="en-US" b="1" smtClean="0">
                <a:latin typeface="Times New Roman" pitchFamily="18" charset="0"/>
                <a:cs typeface="Times New Roman" panose="02020603050405020304" pitchFamily="18" charset="0"/>
              </a:rPr>
              <a:t>shin» (</a:t>
            </a:r>
            <a:r>
              <a:rPr lang="ar-SA" b="1" smtClean="0">
                <a:latin typeface="Times New Roman" pitchFamily="18" charset="0"/>
                <a:cs typeface="Times New Roman" panose="02020603050405020304" pitchFamily="18" charset="0"/>
              </a:rPr>
              <a:t>ش</a:t>
            </a:r>
            <a:r>
              <a:rPr lang="en-US" b="1" smtClean="0">
                <a:latin typeface="Times New Roman" pitchFamily="18" charset="0"/>
                <a:cs typeface="Times New Roman" panose="02020603050405020304" pitchFamily="18" charset="0"/>
              </a:rPr>
              <a:t>), </a:t>
            </a:r>
            <a:r>
              <a:rPr lang="en-US" b="1">
                <a:latin typeface="Times New Roman" pitchFamily="18" charset="0"/>
                <a:cs typeface="Times New Roman" panose="02020603050405020304" pitchFamily="18" charset="0"/>
              </a:rPr>
              <a:t>«alif» </a:t>
            </a:r>
            <a:r>
              <a:rPr lang="en-US" b="1" smtClean="0">
                <a:latin typeface="Times New Roman" pitchFamily="18" charset="0"/>
                <a:cs typeface="Times New Roman" panose="02020603050405020304" pitchFamily="18" charset="0"/>
              </a:rPr>
              <a:t>(</a:t>
            </a:r>
            <a:r>
              <a:rPr lang="ar-SA" b="1" smtClean="0">
                <a:latin typeface="Times New Roman" pitchFamily="18" charset="0"/>
                <a:cs typeface="Times New Roman" panose="02020603050405020304" pitchFamily="18" charset="0"/>
              </a:rPr>
              <a:t>(ا</a:t>
            </a:r>
            <a:r>
              <a:rPr lang="uz-Cyrl-UZ" b="1" smtClean="0">
                <a:latin typeface="Times New Roman" pitchFamily="18" charset="0"/>
                <a:cs typeface="Times New Roman" panose="02020603050405020304" pitchFamily="18" charset="0"/>
              </a:rPr>
              <a:t> </a:t>
            </a:r>
            <a:r>
              <a:rPr lang="en-US" b="1" smtClean="0">
                <a:latin typeface="Times New Roman" pitchFamily="18" charset="0"/>
                <a:cs typeface="Times New Roman" panose="02020603050405020304" pitchFamily="18" charset="0"/>
              </a:rPr>
              <a:t>«mim</a:t>
            </a:r>
            <a:r>
              <a:rPr lang="en-US" b="1">
                <a:latin typeface="Times New Roman" pitchFamily="18" charset="0"/>
                <a:cs typeface="Times New Roman" panose="02020603050405020304" pitchFamily="18" charset="0"/>
              </a:rPr>
              <a:t>» </a:t>
            </a:r>
            <a:r>
              <a:rPr lang="en-US" b="1" smtClean="0">
                <a:latin typeface="Times New Roman" pitchFamily="18" charset="0"/>
                <a:cs typeface="Times New Roman" panose="02020603050405020304" pitchFamily="18" charset="0"/>
              </a:rPr>
              <a:t> </a:t>
            </a:r>
            <a:r>
              <a:rPr lang="uz-Cyrl-UZ" b="1" smtClean="0">
                <a:latin typeface="Times New Roman" pitchFamily="18" charset="0"/>
                <a:cs typeface="Times New Roman" panose="02020603050405020304" pitchFamily="18" charset="0"/>
              </a:rPr>
              <a:t>(</a:t>
            </a:r>
            <a:r>
              <a:rPr lang="ar-SA" b="1" smtClean="0">
                <a:latin typeface="Times New Roman" pitchFamily="18" charset="0"/>
                <a:cs typeface="Times New Roman" panose="02020603050405020304" pitchFamily="18" charset="0"/>
              </a:rPr>
              <a:t>م</a:t>
            </a:r>
            <a:r>
              <a:rPr lang="en-US" b="1" smtClean="0">
                <a:latin typeface="Times New Roman" pitchFamily="18" charset="0"/>
                <a:cs typeface="Times New Roman" panose="02020603050405020304" pitchFamily="18" charset="0"/>
              </a:rPr>
              <a:t>) </a:t>
            </a:r>
            <a:r>
              <a:rPr lang="en-US" b="1" err="1">
                <a:latin typeface="Times New Roman" pitchFamily="18" charset="0"/>
                <a:cs typeface="Times New Roman" panose="02020603050405020304" pitchFamily="18" charset="0"/>
              </a:rPr>
              <a:t>dan tarkib topgan. Shoirni hijron shomida yor sochining savdosi qiynaydi («mim» — </a:t>
            </a:r>
            <a:r>
              <a:rPr lang="uz-Cyrl-UZ" b="1">
                <a:latin typeface="Times New Roman" pitchFamily="18" charset="0"/>
                <a:cs typeface="Times New Roman" panose="02020603050405020304" pitchFamily="18" charset="0"/>
              </a:rPr>
              <a:t>(</a:t>
            </a:r>
            <a:r>
              <a:rPr lang="ar-SA" b="1">
                <a:latin typeface="Times New Roman" pitchFamily="18" charset="0"/>
                <a:cs typeface="Times New Roman" panose="02020603050405020304" pitchFamily="18" charset="0"/>
              </a:rPr>
              <a:t>م</a:t>
            </a:r>
            <a:r>
              <a:rPr lang="en-US" b="1" smtClean="0">
                <a:latin typeface="Times New Roman" pitchFamily="18" charset="0"/>
                <a:cs typeface="Times New Roman" panose="02020603050405020304" pitchFamily="18" charset="0"/>
              </a:rPr>
              <a:t>)</a:t>
            </a:r>
            <a:r>
              <a:rPr lang="uz-Cyrl-UZ" b="1" smtClean="0">
                <a:latin typeface="Times New Roman" pitchFamily="18" charset="0"/>
                <a:cs typeface="Times New Roman" panose="02020603050405020304" pitchFamily="18" charset="0"/>
              </a:rPr>
              <a:t> </a:t>
            </a:r>
            <a:r>
              <a:rPr lang="en-US" b="1" err="1" smtClean="0">
                <a:latin typeface="Times New Roman" pitchFamily="18" charset="0"/>
                <a:cs typeface="Times New Roman" panose="02020603050405020304" pitchFamily="18" charset="0"/>
              </a:rPr>
              <a:t>ning </a:t>
            </a:r>
            <a:r>
              <a:rPr lang="en-US" b="1" err="1">
                <a:latin typeface="Times New Roman" pitchFamily="18" charset="0"/>
                <a:cs typeface="Times New Roman" panose="02020603050405020304" pitchFamily="18" charset="0"/>
              </a:rPr>
              <a:t>pastga tushgan qismi o’rilgan sochni eslatadi).</a:t>
            </a:r>
            <a:endParaRPr lang="ru-RU" b="1">
              <a:latin typeface="Times New Roman" pitchFamily="18" charset="0"/>
              <a:cs typeface="Times New Roman" panose="02020603050405020304" pitchFamily="18" charset="0"/>
            </a:endParaRPr>
          </a:p>
          <a:p>
            <a:pPr marL="0" indent="0" algn="just">
              <a:buNone/>
            </a:pPr>
            <a:r>
              <a:rPr lang="en-US" b="1" smtClean="0">
                <a:latin typeface="Times New Roman" pitchFamily="18" charset="0"/>
                <a:cs typeface="Times New Roman" panose="02020603050405020304" pitchFamily="18" charset="0"/>
              </a:rPr>
              <a:t>	Ikkinchi </a:t>
            </a:r>
            <a:r>
              <a:rPr lang="en-US" b="1" err="1">
                <a:latin typeface="Times New Roman" pitchFamily="18" charset="0"/>
                <a:cs typeface="Times New Roman" panose="02020603050405020304" pitchFamily="18" charset="0"/>
              </a:rPr>
              <a:t>satrda poyoni yo’q tun — etagi yo’q «shom» («mim» ning pastki qismi ketib, hoyi havvazga — </a:t>
            </a:r>
            <a:r>
              <a:rPr lang="ar-SA" b="1" i="1">
                <a:latin typeface="Times New Roman" pitchFamily="18" charset="0"/>
                <a:cs typeface="Times New Roman" panose="02020603050405020304" pitchFamily="18" charset="0"/>
              </a:rPr>
              <a:t>ه</a:t>
            </a:r>
            <a:r>
              <a:rPr lang="en-US" b="1">
                <a:latin typeface="Times New Roman" pitchFamily="18" charset="0"/>
                <a:cs typeface="Times New Roman" panose="02020603050405020304" pitchFamily="18" charset="0"/>
              </a:rPr>
              <a:t> ga aylanib qolishi) shoirni sargardon qiladi</a:t>
            </a:r>
            <a:r>
              <a:rPr lang="en-US" b="1" smtClean="0">
                <a:latin typeface="Times New Roman" pitchFamily="18" charset="0"/>
                <a:cs typeface="Times New Roman" panose="02020603050405020304" pitchFamily="18" charset="0"/>
              </a:rPr>
              <a:t>.</a:t>
            </a:r>
            <a:r>
              <a:rPr lang="uz-Cyrl-UZ" b="1" smtClean="0">
                <a:latin typeface="Times New Roman" pitchFamily="18" charset="0"/>
                <a:cs typeface="Times New Roman" panose="02020603050405020304" pitchFamily="18" charset="0"/>
              </a:rPr>
              <a:t> </a:t>
            </a:r>
            <a:endParaRPr lang="ru-RU" b="1">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125454448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92696"/>
            <a:ext cx="8219256" cy="1080120"/>
          </a:xfrm>
        </p:spPr>
        <p:txBody>
          <a:bodyPr>
            <a:normAutofit fontScale="90000"/>
          </a:bodyPr>
          <a:lstStyle/>
          <a:p>
            <a:pPr algn="ctr"/>
            <a:r>
              <a:rPr lang="en-US" b="1" err="1" smtClean="0">
                <a:latin typeface="Times New Roman" pitchFamily="18" charset="0"/>
                <a:cs typeface="Times New Roman" panose="02020603050405020304" pitchFamily="18" charset="0"/>
              </a:rPr>
              <a:t>Asosiy </a:t>
            </a:r>
            <a:r>
              <a:rPr lang="en-US" b="1" err="1">
                <a:latin typeface="Times New Roman" pitchFamily="18" charset="0"/>
                <a:cs typeface="Times New Roman" panose="02020603050405020304" pitchFamily="18" charset="0"/>
              </a:rPr>
              <a:t>adabiyotlar:</a:t>
            </a:r>
            <a:r>
              <a:rPr lang="ru-RU"/>
              <a:t/>
            </a:r>
            <a:br>
              <a:rPr lang="ru-RU"/>
            </a:br>
            <a:endParaRPr lang="ru-RU"/>
          </a:p>
        </p:txBody>
      </p:sp>
      <p:sp>
        <p:nvSpPr>
          <p:cNvPr id="3" name="Объект 2"/>
          <p:cNvSpPr>
            <a:spLocks noGrp="1"/>
          </p:cNvSpPr>
          <p:nvPr>
            <p:ph idx="1"/>
          </p:nvPr>
        </p:nvSpPr>
        <p:spPr>
          <a:xfrm>
            <a:off x="251520" y="1412776"/>
            <a:ext cx="8892480" cy="4911824"/>
          </a:xfrm>
        </p:spPr>
        <p:txBody>
          <a:bodyPr>
            <a:noAutofit/>
          </a:bodyPr>
          <a:lstStyle/>
          <a:p>
            <a:pPr lvl="0" algn="just">
              <a:buFont typeface="Wingdings" panose="05000000000000000000" pitchFamily="2" charset="2"/>
              <a:buChar char="§"/>
            </a:pPr>
            <a:r>
              <a:rPr lang="en-US" sz="2800" b="1" err="1" smtClean="0">
                <a:latin typeface="Times New Roman" pitchFamily="18" charset="0"/>
                <a:cs typeface="Times New Roman" panose="02020603050405020304" pitchFamily="18" charset="0"/>
              </a:rPr>
              <a:t>Yusupova D. Aruz va mumtoz poetikaga kirish. – T.: Akademnashr, 2020. </a:t>
            </a:r>
            <a:endParaRPr lang="en-US" sz="2800" b="1" smtClean="0">
              <a:latin typeface="Times New Roman" pitchFamily="18" charset="0"/>
              <a:cs typeface="Times New Roman" panose="02020603050405020304" pitchFamily="18" charset="0"/>
            </a:endParaRPr>
          </a:p>
          <a:p>
            <a:pPr lvl="0" algn="just">
              <a:buFont typeface="Wingdings" panose="05000000000000000000" pitchFamily="2" charset="2"/>
              <a:buChar char="§"/>
            </a:pPr>
            <a:r>
              <a:rPr lang="ru-RU" sz="2800" b="1" smtClean="0">
                <a:latin typeface="Times New Roman" pitchFamily="18" charset="0"/>
                <a:cs typeface="Times New Roman" panose="02020603050405020304" pitchFamily="18" charset="0"/>
              </a:rPr>
              <a:t> </a:t>
            </a:r>
            <a:r>
              <a:rPr lang="x-none" sz="2800" b="1" smtClean="0">
                <a:latin typeface="Times New Roman" pitchFamily="18" charset="0"/>
                <a:cs typeface="Times New Roman" panose="02020603050405020304" pitchFamily="18" charset="0"/>
              </a:rPr>
              <a:t>Болтабоев </a:t>
            </a:r>
            <a:r>
              <a:rPr lang="x-none" sz="2800" b="1">
                <a:latin typeface="Times New Roman" pitchFamily="18" charset="0"/>
                <a:cs typeface="Times New Roman" panose="02020603050405020304" pitchFamily="18" charset="0"/>
              </a:rPr>
              <a:t>Ҳ. Шарқ мумтоз по</a:t>
            </a:r>
            <a:r>
              <a:rPr lang="uz-Cyrl-UZ" sz="2800" b="1">
                <a:latin typeface="Times New Roman" pitchFamily="18" charset="0"/>
                <a:cs typeface="Times New Roman" panose="02020603050405020304" pitchFamily="18" charset="0"/>
              </a:rPr>
              <a:t>э</a:t>
            </a:r>
            <a:r>
              <a:rPr lang="x-none" sz="2800" b="1">
                <a:latin typeface="Times New Roman" pitchFamily="18" charset="0"/>
                <a:cs typeface="Times New Roman" panose="02020603050405020304" pitchFamily="18" charset="0"/>
              </a:rPr>
              <a:t>тикаси</a:t>
            </a:r>
            <a:r>
              <a:rPr lang="x-none" sz="2800" b="1" smtClean="0">
                <a:latin typeface="Times New Roman" pitchFamily="18" charset="0"/>
                <a:cs typeface="Times New Roman" panose="02020603050405020304" pitchFamily="18" charset="0"/>
              </a:rPr>
              <a:t>.</a:t>
            </a:r>
            <a:r>
              <a:rPr lang="en-US" sz="2800" b="1" smtClean="0">
                <a:latin typeface="Times New Roman" pitchFamily="18" charset="0"/>
                <a:cs typeface="Times New Roman" panose="02020603050405020304" pitchFamily="18" charset="0"/>
              </a:rPr>
              <a:t> </a:t>
            </a:r>
            <a:r>
              <a:rPr lang="x-none" sz="2800" b="1" smtClean="0">
                <a:latin typeface="Times New Roman" pitchFamily="18" charset="0"/>
                <a:cs typeface="Times New Roman" panose="02020603050405020304" pitchFamily="18" charset="0"/>
              </a:rPr>
              <a:t>– </a:t>
            </a:r>
            <a:r>
              <a:rPr lang="x-none" sz="2800" b="1">
                <a:latin typeface="Times New Roman" pitchFamily="18" charset="0"/>
                <a:cs typeface="Times New Roman" panose="02020603050405020304" pitchFamily="18" charset="0"/>
              </a:rPr>
              <a:t>Т.: Ўзбекистон Миллий эн</a:t>
            </a:r>
            <a:r>
              <a:rPr lang="uz-Cyrl-UZ" sz="2800" b="1">
                <a:latin typeface="Times New Roman" pitchFamily="18" charset="0"/>
                <a:cs typeface="Times New Roman" panose="02020603050405020304" pitchFamily="18" charset="0"/>
              </a:rPr>
              <a:t>ц</a:t>
            </a:r>
            <a:r>
              <a:rPr lang="x-none" sz="2800" b="1">
                <a:latin typeface="Times New Roman" pitchFamily="18" charset="0"/>
                <a:cs typeface="Times New Roman" panose="02020603050405020304" pitchFamily="18" charset="0"/>
              </a:rPr>
              <a:t>иклопедияси, 2008</a:t>
            </a:r>
            <a:r>
              <a:rPr lang="x-none" sz="2800" b="1" smtClean="0">
                <a:latin typeface="Times New Roman" pitchFamily="18" charset="0"/>
                <a:cs typeface="Times New Roman" panose="02020603050405020304" pitchFamily="18" charset="0"/>
              </a:rPr>
              <a:t>.</a:t>
            </a:r>
            <a:endParaRPr lang="ru-RU" sz="2800" b="1">
              <a:latin typeface="Times New Roman" pitchFamily="18" charset="0"/>
              <a:cs typeface="Times New Roman" panose="02020603050405020304" pitchFamily="18" charset="0"/>
            </a:endParaRPr>
          </a:p>
          <a:p>
            <a:pPr lvl="0" algn="just"/>
            <a:r>
              <a:rPr lang="ru-RU" sz="2800" b="1" err="1">
                <a:latin typeface="Times New Roman" pitchFamily="18" charset="0"/>
                <a:cs typeface="Times New Roman" panose="02020603050405020304" pitchFamily="18" charset="0"/>
              </a:rPr>
              <a:t>Носиров О., Жамолов С., Зиёвиддинов М. Ўзбек классик шеърияти жанрлари</a:t>
            </a:r>
            <a:r>
              <a:rPr lang="ru-RU" sz="2800" b="1" smtClean="0">
                <a:latin typeface="Times New Roman" pitchFamily="18" charset="0"/>
                <a:cs typeface="Times New Roman" panose="02020603050405020304" pitchFamily="18" charset="0"/>
              </a:rPr>
              <a:t>.</a:t>
            </a:r>
            <a:r>
              <a:rPr lang="en-US" sz="2800" b="1" smtClean="0">
                <a:latin typeface="Times New Roman" pitchFamily="18" charset="0"/>
                <a:cs typeface="Times New Roman" panose="02020603050405020304" pitchFamily="18" charset="0"/>
              </a:rPr>
              <a:t> </a:t>
            </a:r>
            <a:r>
              <a:rPr lang="ru-RU" sz="2800" b="1" smtClean="0">
                <a:latin typeface="Times New Roman" pitchFamily="18" charset="0"/>
                <a:cs typeface="Times New Roman" panose="02020603050405020304" pitchFamily="18" charset="0"/>
              </a:rPr>
              <a:t>– </a:t>
            </a:r>
            <a:r>
              <a:rPr lang="en-US" sz="2800" b="1">
                <a:latin typeface="Times New Roman" pitchFamily="18" charset="0"/>
                <a:cs typeface="Times New Roman" panose="02020603050405020304" pitchFamily="18" charset="0"/>
              </a:rPr>
              <a:t>Т.: Ўқитувчи</a:t>
            </a:r>
            <a:r>
              <a:rPr lang="en-US" sz="2800" b="1" smtClean="0">
                <a:latin typeface="Times New Roman" pitchFamily="18" charset="0"/>
                <a:cs typeface="Times New Roman" panose="02020603050405020304" pitchFamily="18" charset="0"/>
              </a:rPr>
              <a:t>, 1979</a:t>
            </a:r>
            <a:r>
              <a:rPr lang="en-US" sz="2800" b="1">
                <a:latin typeface="Times New Roman" pitchFamily="18" charset="0"/>
                <a:cs typeface="Times New Roman" panose="02020603050405020304" pitchFamily="18" charset="0"/>
              </a:rPr>
              <a:t>.</a:t>
            </a:r>
            <a:endParaRPr lang="ru-RU" sz="2800" b="1">
              <a:latin typeface="Times New Roman" pitchFamily="18" charset="0"/>
              <a:cs typeface="Times New Roman" panose="02020603050405020304" pitchFamily="18" charset="0"/>
            </a:endParaRPr>
          </a:p>
          <a:p>
            <a:pPr lvl="0" algn="just"/>
            <a:r>
              <a:rPr lang="ru-RU" sz="2800" b="1" err="1">
                <a:latin typeface="Times New Roman" pitchFamily="18" charset="0"/>
                <a:cs typeface="Times New Roman" panose="02020603050405020304" pitchFamily="18" charset="0"/>
              </a:rPr>
              <a:t>Орзибеков Р. Лирикада кичик жанрлар. – Т.: Ғ.Ғулом, 1976.</a:t>
            </a:r>
          </a:p>
          <a:p>
            <a:pPr lvl="0" algn="just"/>
            <a:r>
              <a:rPr lang="ru-RU" sz="2800" b="1" err="1">
                <a:latin typeface="Times New Roman" pitchFamily="18" charset="0"/>
                <a:cs typeface="Times New Roman" panose="02020603050405020304" pitchFamily="18" charset="0"/>
              </a:rPr>
              <a:t>Орзибеков Р</a:t>
            </a:r>
            <a:r>
              <a:rPr lang="ru-RU" sz="2800" b="1" smtClean="0">
                <a:latin typeface="Times New Roman" pitchFamily="18" charset="0"/>
                <a:cs typeface="Times New Roman" panose="02020603050405020304" pitchFamily="18" charset="0"/>
              </a:rPr>
              <a:t>.</a:t>
            </a:r>
            <a:r>
              <a:rPr lang="en-US" sz="2800" b="1" smtClean="0">
                <a:latin typeface="Times New Roman" pitchFamily="18" charset="0"/>
                <a:cs typeface="Times New Roman" panose="02020603050405020304" pitchFamily="18" charset="0"/>
              </a:rPr>
              <a:t> </a:t>
            </a:r>
            <a:r>
              <a:rPr lang="ru-RU" sz="2800" b="1" err="1" smtClean="0">
                <a:latin typeface="Times New Roman" pitchFamily="18" charset="0"/>
                <a:cs typeface="Times New Roman" panose="02020603050405020304" pitchFamily="18" charset="0"/>
              </a:rPr>
              <a:t>Ўзбек </a:t>
            </a:r>
            <a:r>
              <a:rPr lang="ru-RU" sz="2800" b="1">
                <a:latin typeface="Times New Roman" pitchFamily="18" charset="0"/>
                <a:cs typeface="Times New Roman" panose="02020603050405020304" pitchFamily="18" charset="0"/>
              </a:rPr>
              <a:t>лирик по</a:t>
            </a:r>
            <a:r>
              <a:rPr lang="uz-Cyrl-UZ" sz="2800" b="1">
                <a:latin typeface="Times New Roman" pitchFamily="18" charset="0"/>
                <a:cs typeface="Times New Roman" panose="02020603050405020304" pitchFamily="18" charset="0"/>
              </a:rPr>
              <a:t>э</a:t>
            </a:r>
            <a:r>
              <a:rPr lang="ru-RU" sz="2800" b="1" err="1">
                <a:latin typeface="Times New Roman" pitchFamily="18" charset="0"/>
                <a:cs typeface="Times New Roman" panose="02020603050405020304" pitchFamily="18" charset="0"/>
              </a:rPr>
              <a:t>зиясида ғазал ва мусаммат</a:t>
            </a:r>
            <a:r>
              <a:rPr lang="ru-RU" sz="2800" b="1" smtClean="0">
                <a:latin typeface="Times New Roman" pitchFamily="18" charset="0"/>
                <a:cs typeface="Times New Roman" panose="02020603050405020304" pitchFamily="18" charset="0"/>
              </a:rPr>
              <a:t>.</a:t>
            </a:r>
            <a:r>
              <a:rPr lang="en-US" sz="2800" b="1" smtClean="0">
                <a:latin typeface="Times New Roman" pitchFamily="18" charset="0"/>
                <a:cs typeface="Times New Roman" panose="02020603050405020304" pitchFamily="18" charset="0"/>
              </a:rPr>
              <a:t> </a:t>
            </a:r>
            <a:r>
              <a:rPr lang="ru-RU" sz="2800" b="1" smtClean="0">
                <a:latin typeface="Times New Roman" pitchFamily="18" charset="0"/>
                <a:cs typeface="Times New Roman" panose="02020603050405020304" pitchFamily="18" charset="0"/>
              </a:rPr>
              <a:t>–</a:t>
            </a:r>
            <a:r>
              <a:rPr lang="en-US" sz="2800" b="1" smtClean="0">
                <a:latin typeface="Times New Roman" pitchFamily="18" charset="0"/>
                <a:cs typeface="Times New Roman" panose="02020603050405020304" pitchFamily="18" charset="0"/>
              </a:rPr>
              <a:t> </a:t>
            </a:r>
            <a:r>
              <a:rPr lang="ru-RU" sz="2800" b="1" smtClean="0">
                <a:latin typeface="Times New Roman" pitchFamily="18" charset="0"/>
                <a:cs typeface="Times New Roman" panose="02020603050405020304" pitchFamily="18" charset="0"/>
              </a:rPr>
              <a:t>Т</a:t>
            </a:r>
            <a:r>
              <a:rPr lang="ru-RU" sz="2800" b="1">
                <a:latin typeface="Times New Roman" pitchFamily="18" charset="0"/>
                <a:cs typeface="Times New Roman" panose="02020603050405020304" pitchFamily="18" charset="0"/>
              </a:rPr>
              <a:t>.: Фан, 1976. </a:t>
            </a:r>
          </a:p>
          <a:p>
            <a:pPr algn="just"/>
            <a:r>
              <a:rPr lang="ru-RU" sz="2800" b="1" err="1">
                <a:latin typeface="Times New Roman" pitchFamily="18" charset="0"/>
                <a:cs typeface="Times New Roman" panose="02020603050405020304" pitchFamily="18" charset="0"/>
              </a:rPr>
              <a:t>Ҳожиаҳмедов А. Мумтоз бадиият малоҳати. – Т</a:t>
            </a:r>
            <a:r>
              <a:rPr lang="ru-RU" sz="2800" b="1" smtClean="0">
                <a:latin typeface="Times New Roman" pitchFamily="18" charset="0"/>
                <a:cs typeface="Times New Roman" panose="02020603050405020304" pitchFamily="18" charset="0"/>
              </a:rPr>
              <a:t>.:</a:t>
            </a:r>
            <a:r>
              <a:rPr lang="en-US" sz="2800" b="1" smtClean="0">
                <a:latin typeface="Times New Roman" pitchFamily="18" charset="0"/>
                <a:cs typeface="Times New Roman" panose="02020603050405020304" pitchFamily="18" charset="0"/>
              </a:rPr>
              <a:t> </a:t>
            </a:r>
            <a:r>
              <a:rPr lang="ru-RU" sz="2800" b="1" smtClean="0">
                <a:latin typeface="Times New Roman" pitchFamily="18" charset="0"/>
                <a:cs typeface="Times New Roman" panose="02020603050405020304" pitchFamily="18" charset="0"/>
              </a:rPr>
              <a:t>Шарқ,1990.</a:t>
            </a:r>
            <a:endParaRPr lang="ru-RU" sz="2800" b="1">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275095737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err="1">
                <a:latin typeface="Times New Roman" pitchFamily="18" charset="0"/>
                <a:cs typeface="Times New Roman" panose="02020603050405020304" pitchFamily="18" charset="0"/>
              </a:rPr>
              <a:t>Qo‘shimcha adabiyotlar</a:t>
            </a:r>
            <a:r>
              <a:rPr lang="ru-RU" b="1">
                <a:latin typeface="Times New Roman" pitchFamily="18" charset="0"/>
                <a:cs typeface="Times New Roman" panose="02020603050405020304" pitchFamily="18" charset="0"/>
              </a:rPr>
              <a:t>:</a:t>
            </a:r>
            <a:endParaRPr lang="ru-RU">
              <a:latin typeface="Times New Roman" pitchFamily="18" charset="0"/>
              <a:cs typeface="Times New Roman" panose="02020603050405020304" pitchFamily="18" charset="0"/>
            </a:endParaRPr>
          </a:p>
        </p:txBody>
      </p:sp>
      <p:sp>
        <p:nvSpPr>
          <p:cNvPr id="3" name="Объект 2"/>
          <p:cNvSpPr>
            <a:spLocks noGrp="1"/>
          </p:cNvSpPr>
          <p:nvPr>
            <p:ph idx="1"/>
          </p:nvPr>
        </p:nvSpPr>
        <p:spPr>
          <a:xfrm>
            <a:off x="457200" y="1935480"/>
            <a:ext cx="8229600" cy="4805888"/>
          </a:xfrm>
        </p:spPr>
        <p:txBody>
          <a:bodyPr/>
          <a:lstStyle/>
          <a:p>
            <a:pPr lvl="0" algn="just"/>
            <a:r>
              <a:rPr lang="x-none" sz="2800" b="1">
                <a:latin typeface="Times New Roman" pitchFamily="18" charset="0"/>
                <a:cs typeface="Times New Roman" panose="02020603050405020304" pitchFamily="18" charset="0"/>
              </a:rPr>
              <a:t>Исҳоқов </a:t>
            </a:r>
            <a:r>
              <a:rPr lang="uz-Cyrl-UZ" sz="2800" b="1">
                <a:latin typeface="Times New Roman" pitchFamily="18" charset="0"/>
                <a:cs typeface="Times New Roman" panose="02020603050405020304" pitchFamily="18" charset="0"/>
              </a:rPr>
              <a:t>Ё</a:t>
            </a:r>
            <a:r>
              <a:rPr lang="x-none" sz="2800" b="1">
                <a:latin typeface="Times New Roman" pitchFamily="18" charset="0"/>
                <a:cs typeface="Times New Roman" panose="02020603050405020304" pitchFamily="18" charset="0"/>
              </a:rPr>
              <a:t>. Навоий по</a:t>
            </a:r>
            <a:r>
              <a:rPr lang="uz-Cyrl-UZ" sz="2800" b="1">
                <a:latin typeface="Times New Roman" pitchFamily="18" charset="0"/>
                <a:cs typeface="Times New Roman" panose="02020603050405020304" pitchFamily="18" charset="0"/>
              </a:rPr>
              <a:t>э</a:t>
            </a:r>
            <a:r>
              <a:rPr lang="x-none" sz="2800" b="1">
                <a:latin typeface="Times New Roman" pitchFamily="18" charset="0"/>
                <a:cs typeface="Times New Roman" panose="02020603050405020304" pitchFamily="18" charset="0"/>
              </a:rPr>
              <a:t>тикаси (“Хазойин ул-маоний” асосида</a:t>
            </a:r>
            <a:r>
              <a:rPr lang="x-none" sz="2800" b="1" smtClean="0">
                <a:latin typeface="Times New Roman" pitchFamily="18" charset="0"/>
                <a:cs typeface="Times New Roman" panose="02020603050405020304" pitchFamily="18" charset="0"/>
              </a:rPr>
              <a:t>)</a:t>
            </a:r>
            <a:r>
              <a:rPr lang="en-US" sz="2800" b="1" smtClean="0">
                <a:latin typeface="Times New Roman" pitchFamily="18" charset="0"/>
                <a:cs typeface="Times New Roman" panose="02020603050405020304" pitchFamily="18" charset="0"/>
              </a:rPr>
              <a:t>.</a:t>
            </a:r>
            <a:r>
              <a:rPr lang="x-none" sz="2800" b="1" smtClean="0">
                <a:latin typeface="Times New Roman" pitchFamily="18" charset="0"/>
                <a:cs typeface="Times New Roman" panose="02020603050405020304" pitchFamily="18" charset="0"/>
              </a:rPr>
              <a:t> </a:t>
            </a:r>
            <a:r>
              <a:rPr lang="x-none" sz="2800" b="1">
                <a:latin typeface="Times New Roman" pitchFamily="18" charset="0"/>
                <a:cs typeface="Times New Roman" panose="02020603050405020304" pitchFamily="18" charset="0"/>
              </a:rPr>
              <a:t>– Т.: Фан, 1983. </a:t>
            </a:r>
            <a:endParaRPr lang="ru-RU" sz="2800" b="1">
              <a:latin typeface="Times New Roman" pitchFamily="18" charset="0"/>
              <a:cs typeface="Times New Roman" panose="02020603050405020304" pitchFamily="18" charset="0"/>
            </a:endParaRPr>
          </a:p>
          <a:p>
            <a:pPr lvl="0" algn="just"/>
            <a:r>
              <a:rPr lang="x-none" sz="2800" b="1">
                <a:latin typeface="Times New Roman" pitchFamily="18" charset="0"/>
                <a:cs typeface="Times New Roman" panose="02020603050405020304" pitchFamily="18" charset="0"/>
              </a:rPr>
              <a:t>Алишер Навоий: </a:t>
            </a:r>
            <a:r>
              <a:rPr lang="uz-Cyrl-UZ" sz="2800" b="1">
                <a:latin typeface="Times New Roman" pitchFamily="18" charset="0"/>
                <a:cs typeface="Times New Roman" panose="02020603050405020304" pitchFamily="18" charset="0"/>
              </a:rPr>
              <a:t>қ</a:t>
            </a:r>
            <a:r>
              <a:rPr lang="x-none" sz="2800" b="1">
                <a:latin typeface="Times New Roman" pitchFamily="18" charset="0"/>
                <a:cs typeface="Times New Roman" panose="02020603050405020304" pitchFamily="18" charset="0"/>
              </a:rPr>
              <a:t>омусий луғат. 1-2-жилдлар /Масъул муҳаррир Ш</a:t>
            </a:r>
            <a:r>
              <a:rPr lang="x-none" sz="2800" b="1" smtClean="0">
                <a:latin typeface="Times New Roman" pitchFamily="18" charset="0"/>
                <a:cs typeface="Times New Roman" panose="02020603050405020304" pitchFamily="18" charset="0"/>
              </a:rPr>
              <a:t>.</a:t>
            </a:r>
            <a:r>
              <a:rPr lang="en-US" sz="2800" b="1" smtClean="0">
                <a:latin typeface="Times New Roman" pitchFamily="18" charset="0"/>
                <a:cs typeface="Times New Roman" panose="02020603050405020304" pitchFamily="18" charset="0"/>
              </a:rPr>
              <a:t> </a:t>
            </a:r>
            <a:r>
              <a:rPr lang="x-none" sz="2800" b="1" smtClean="0">
                <a:latin typeface="Times New Roman" pitchFamily="18" charset="0"/>
                <a:cs typeface="Times New Roman" panose="02020603050405020304" pitchFamily="18" charset="0"/>
              </a:rPr>
              <a:t>Сирожиддинов</a:t>
            </a:r>
            <a:r>
              <a:rPr lang="x-none" sz="2800" b="1">
                <a:latin typeface="Times New Roman" pitchFamily="18" charset="0"/>
                <a:cs typeface="Times New Roman" panose="02020603050405020304" pitchFamily="18" charset="0"/>
              </a:rPr>
              <a:t>. – Т.: Шарқ, 2016.</a:t>
            </a:r>
            <a:endParaRPr lang="ru-RU" sz="2800" b="1">
              <a:latin typeface="Times New Roman" pitchFamily="18" charset="0"/>
              <a:cs typeface="Times New Roman" panose="02020603050405020304" pitchFamily="18" charset="0"/>
            </a:endParaRPr>
          </a:p>
          <a:p>
            <a:pPr lvl="0" algn="just"/>
            <a:r>
              <a:rPr lang="x-none" sz="2800" b="1">
                <a:latin typeface="Times New Roman" pitchFamily="18" charset="0"/>
                <a:cs typeface="Times New Roman" panose="02020603050405020304" pitchFamily="18" charset="0"/>
              </a:rPr>
              <a:t>Қуронов Д. ва бошқалар. Адабиётшунослик луғати. – Т.: Академнашр, 2013. </a:t>
            </a:r>
            <a:endParaRPr lang="ru-RU" sz="2800" b="1">
              <a:latin typeface="Times New Roman" pitchFamily="18" charset="0"/>
              <a:cs typeface="Times New Roman" panose="02020603050405020304" pitchFamily="18" charset="0"/>
            </a:endParaRPr>
          </a:p>
          <a:p>
            <a:pPr lvl="0" algn="just"/>
            <a:r>
              <a:rPr lang="x-none" sz="2800" b="1">
                <a:latin typeface="Times New Roman" pitchFamily="18" charset="0"/>
                <a:cs typeface="Times New Roman" panose="02020603050405020304" pitchFamily="18" charset="0"/>
              </a:rPr>
              <a:t>Мусул</a:t>
            </a:r>
            <a:r>
              <a:rPr lang="uz-Cyrl-UZ" sz="2800" b="1">
                <a:latin typeface="Times New Roman" pitchFamily="18" charset="0"/>
                <a:cs typeface="Times New Roman" panose="02020603050405020304" pitchFamily="18" charset="0"/>
              </a:rPr>
              <a:t>ь</a:t>
            </a:r>
            <a:r>
              <a:rPr lang="x-none" sz="2800" b="1">
                <a:latin typeface="Times New Roman" pitchFamily="18" charset="0"/>
                <a:cs typeface="Times New Roman" panose="02020603050405020304" pitchFamily="18" charset="0"/>
              </a:rPr>
              <a:t>манкулов Р. Персидско-таджикская классическая по</a:t>
            </a:r>
            <a:r>
              <a:rPr lang="ru-RU" sz="2800" b="1">
                <a:latin typeface="Times New Roman" pitchFamily="18" charset="0"/>
                <a:cs typeface="Times New Roman" panose="02020603050405020304" pitchFamily="18" charset="0"/>
              </a:rPr>
              <a:t>э</a:t>
            </a:r>
            <a:r>
              <a:rPr lang="x-none" sz="2800" b="1">
                <a:latin typeface="Times New Roman" pitchFamily="18" charset="0"/>
                <a:cs typeface="Times New Roman" panose="02020603050405020304" pitchFamily="18" charset="0"/>
              </a:rPr>
              <a:t>тика (Х-Х</a:t>
            </a:r>
            <a:r>
              <a:rPr lang="en-US" sz="2800" b="1">
                <a:latin typeface="Times New Roman" pitchFamily="18" charset="0"/>
                <a:cs typeface="Times New Roman" panose="02020603050405020304" pitchFamily="18" charset="0"/>
              </a:rPr>
              <a:t>V</a:t>
            </a:r>
            <a:r>
              <a:rPr lang="x-none" sz="2800" b="1">
                <a:latin typeface="Times New Roman" pitchFamily="18" charset="0"/>
                <a:cs typeface="Times New Roman" panose="02020603050405020304" pitchFamily="18" charset="0"/>
              </a:rPr>
              <a:t>в.). – М.: Наука</a:t>
            </a:r>
            <a:r>
              <a:rPr lang="x-none" sz="2800" b="1" smtClean="0">
                <a:latin typeface="Times New Roman" pitchFamily="18" charset="0"/>
                <a:cs typeface="Times New Roman" panose="02020603050405020304" pitchFamily="18" charset="0"/>
              </a:rPr>
              <a:t>,</a:t>
            </a:r>
            <a:r>
              <a:rPr lang="en-US" sz="2800" b="1" smtClean="0">
                <a:latin typeface="Times New Roman" pitchFamily="18" charset="0"/>
                <a:cs typeface="Times New Roman" panose="02020603050405020304" pitchFamily="18" charset="0"/>
              </a:rPr>
              <a:t> </a:t>
            </a:r>
            <a:r>
              <a:rPr lang="x-none" sz="2800" b="1" smtClean="0">
                <a:latin typeface="Times New Roman" pitchFamily="18" charset="0"/>
                <a:cs typeface="Times New Roman" panose="02020603050405020304" pitchFamily="18" charset="0"/>
              </a:rPr>
              <a:t>1989</a:t>
            </a:r>
            <a:r>
              <a:rPr lang="x-none" sz="2800" b="1">
                <a:latin typeface="Times New Roman" pitchFamily="18" charset="0"/>
                <a:cs typeface="Times New Roman" panose="02020603050405020304" pitchFamily="18" charset="0"/>
              </a:rPr>
              <a:t>.</a:t>
            </a:r>
            <a:endParaRPr lang="ru-RU" sz="2800" b="1">
              <a:latin typeface="Times New Roman" pitchFamily="18" charset="0"/>
              <a:cs typeface="Times New Roman" panose="02020603050405020304" pitchFamily="18" charset="0"/>
            </a:endParaRPr>
          </a:p>
          <a:p>
            <a:pPr marL="0" indent="0">
              <a:buNone/>
            </a:pPr>
            <a:endParaRPr lang="ru-RU"/>
          </a:p>
        </p:txBody>
      </p:sp>
    </p:spTree>
    <p:extLst>
      <p:ext uri="{BB962C8B-B14F-4D97-AF65-F5344CB8AC3E}">
        <p14:creationId xmlns:p14="http://schemas.microsoft.com/office/powerpoint/2010/main" val="186046048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1126211065"/>
              </p:ext>
            </p:extLst>
          </p:nvPr>
        </p:nvGraphicFramePr>
        <p:xfrm>
          <a:off x="539825" y="484743"/>
          <a:ext cx="10763482" cy="6216109"/>
        </p:xfrm>
        <a:graphic>
          <a:graphicData uri="http://schemas.openxmlformats.org/drawingml/2006/table">
            <a:tbl>
              <a:tblPr firstRow="1" firstCol="1" bandRow="1">
                <a:tableStyleId>{7DF18680-E054-41AD-8BC1-D1AEF772440D}</a:tableStyleId>
              </a:tblPr>
              <a:tblGrid>
                <a:gridCol w="1040344"/>
                <a:gridCol w="247855"/>
                <a:gridCol w="1062689"/>
                <a:gridCol w="621983"/>
                <a:gridCol w="959331"/>
                <a:gridCol w="525047"/>
                <a:gridCol w="837562"/>
                <a:gridCol w="837562"/>
                <a:gridCol w="247855"/>
                <a:gridCol w="837562"/>
                <a:gridCol w="837562"/>
                <a:gridCol w="1250474"/>
                <a:gridCol w="1457656"/>
              </a:tblGrid>
              <a:tr h="1571315">
                <a:tc gridSpan="2">
                  <a:txBody>
                    <a:bodyPr/>
                    <a:lstStyle/>
                    <a:p>
                      <a:pPr marL="67945" algn="ctr">
                        <a:lnSpc>
                          <a:spcPct val="115000"/>
                        </a:lnSpc>
                        <a:spcAft>
                          <a:spcPct val="0"/>
                        </a:spcAft>
                      </a:pPr>
                      <a:r>
                        <a:rPr lang="uz-Cyrl-UZ" sz="2000" dirty="0">
                          <a:effectLst/>
                          <a:latin typeface="Cambria" panose="02040503050406030204" pitchFamily="18" charset="0"/>
                          <a:ea typeface="Cambria" panose="02040503050406030204" pitchFamily="18" charset="0"/>
                        </a:rPr>
                        <a:t/>
                      </a:r>
                      <a:br>
                        <a:rPr lang="uz-Cyrl-UZ" sz="2000" dirty="0">
                          <a:effectLst/>
                          <a:latin typeface="Cambria" panose="02040503050406030204" pitchFamily="18" charset="0"/>
                          <a:ea typeface="Cambria" panose="02040503050406030204" pitchFamily="18" charset="0"/>
                        </a:rPr>
                      </a:br>
                      <a:r>
                        <a:rPr lang="en-US" sz="2000" dirty="0">
                          <a:effectLst/>
                          <a:latin typeface="Cambria" panose="02040503050406030204" pitchFamily="18" charset="0"/>
                          <a:ea typeface="Cambria" panose="02040503050406030204" pitchFamily="18" charset="0"/>
                        </a:rPr>
                        <a:t>Fan</a:t>
                      </a:r>
                      <a:r>
                        <a:rPr lang="uz-Cyrl-UZ" sz="2000" dirty="0">
                          <a:effectLst/>
                          <a:latin typeface="Cambria" panose="02040503050406030204" pitchFamily="18" charset="0"/>
                          <a:ea typeface="Cambria" panose="02040503050406030204" pitchFamily="18" charset="0"/>
                        </a:rPr>
                        <a:t>/</a:t>
                      </a:r>
                      <a:r>
                        <a:rPr lang="en-US" sz="2000" dirty="0" err="1">
                          <a:effectLst/>
                          <a:latin typeface="Cambria" panose="02040503050406030204" pitchFamily="18" charset="0"/>
                          <a:ea typeface="Cambria" panose="02040503050406030204" pitchFamily="18" charset="0"/>
                        </a:rPr>
                        <a:t>modul</a:t>
                      </a:r>
                      <a:r>
                        <a:rPr lang="en-US" sz="2000" dirty="0">
                          <a:effectLst/>
                          <a:latin typeface="Cambria" panose="02040503050406030204" pitchFamily="18" charset="0"/>
                          <a:ea typeface="Cambria" panose="02040503050406030204" pitchFamily="18" charset="0"/>
                        </a:rPr>
                        <a:t> </a:t>
                      </a:r>
                      <a:r>
                        <a:rPr lang="en-US" sz="2000" dirty="0" err="1">
                          <a:effectLst/>
                          <a:latin typeface="Cambria" panose="02040503050406030204" pitchFamily="18" charset="0"/>
                          <a:ea typeface="Cambria" panose="02040503050406030204" pitchFamily="18" charset="0"/>
                        </a:rPr>
                        <a:t>kodi</a:t>
                      </a:r>
                      <a:endParaRPr lang="ru-RU" sz="2000" dirty="0">
                        <a:effectLst/>
                        <a:latin typeface="Cambria" panose="02040503050406030204" pitchFamily="18" charset="0"/>
                        <a:ea typeface="Cambria" panose="02040503050406030204" pitchFamily="18" charset="0"/>
                      </a:endParaRPr>
                    </a:p>
                    <a:p>
                      <a:pPr marL="67945" algn="ctr">
                        <a:lnSpc>
                          <a:spcPct val="115000"/>
                        </a:lnSpc>
                        <a:spcAft>
                          <a:spcPct val="0"/>
                        </a:spcAft>
                      </a:pPr>
                      <a:r>
                        <a:rPr lang="en-US" sz="2000" dirty="0">
                          <a:effectLst/>
                          <a:latin typeface="Cambria" panose="02040503050406030204" pitchFamily="18" charset="0"/>
                          <a:ea typeface="Cambria" panose="02040503050406030204" pitchFamily="18" charset="0"/>
                        </a:rPr>
                        <a:t>MPTA 2305</a:t>
                      </a:r>
                      <a:endParaRPr lang="ru-RU" sz="2000" dirty="0">
                        <a:effectLst/>
                        <a:latin typeface="Cambria" panose="02040503050406030204" pitchFamily="18" charset="0"/>
                        <a:ea typeface="Cambria" panose="02040503050406030204" pitchFamily="18" charset="0"/>
                        <a:cs typeface="Arial" pitchFamily="34" charset="0"/>
                      </a:endParaRPr>
                    </a:p>
                  </a:txBody>
                  <a:tcPr marL="0" marR="0" marT="0" marB="0"/>
                </a:tc>
                <a:tc hMerge="1">
                  <a:txBody>
                    <a:bodyPr/>
                    <a:lstStyle/>
                    <a:p>
                      <a:endParaRPr lang="ru-RU"/>
                    </a:p>
                  </a:txBody>
                  <a:tcPr/>
                </a:tc>
                <a:tc gridSpan="2">
                  <a:txBody>
                    <a:bodyPr/>
                    <a:lstStyle/>
                    <a:p>
                      <a:pPr marL="67945" algn="ctr">
                        <a:lnSpc>
                          <a:spcPct val="115000"/>
                        </a:lnSpc>
                        <a:spcAft>
                          <a:spcPct val="0"/>
                        </a:spcAft>
                      </a:pPr>
                      <a:r>
                        <a:rPr lang="en-US" sz="2000">
                          <a:effectLst/>
                          <a:latin typeface="Cambria" panose="02040503050406030204" pitchFamily="18" charset="0"/>
                          <a:ea typeface="Cambria" panose="02040503050406030204" pitchFamily="18" charset="0"/>
                        </a:rPr>
                        <a:t>Fan</a:t>
                      </a:r>
                      <a:r>
                        <a:rPr lang="uz-Cyrl-UZ" sz="2000">
                          <a:effectLst/>
                          <a:latin typeface="Cambria" panose="02040503050406030204" pitchFamily="18" charset="0"/>
                          <a:ea typeface="Cambria" panose="02040503050406030204" pitchFamily="18" charset="0"/>
                        </a:rPr>
                        <a:t>/</a:t>
                      </a:r>
                      <a:r>
                        <a:rPr lang="en-US" sz="2000" err="1">
                          <a:effectLst/>
                          <a:latin typeface="Cambria" panose="02040503050406030204" pitchFamily="18" charset="0"/>
                          <a:ea typeface="Cambria" panose="02040503050406030204" pitchFamily="18" charset="0"/>
                        </a:rPr>
                        <a:t>modul turi</a:t>
                      </a:r>
                      <a:endParaRPr lang="ru-RU" sz="2000">
                        <a:effectLst/>
                        <a:latin typeface="Cambria" panose="02040503050406030204" pitchFamily="18" charset="0"/>
                        <a:ea typeface="Cambria" panose="02040503050406030204" pitchFamily="18" charset="0"/>
                      </a:endParaRPr>
                    </a:p>
                    <a:p>
                      <a:pPr marL="67945" algn="ctr">
                        <a:lnSpc>
                          <a:spcPct val="115000"/>
                        </a:lnSpc>
                        <a:spcAft>
                          <a:spcPct val="0"/>
                        </a:spcAft>
                      </a:pPr>
                      <a:r>
                        <a:rPr lang="en-US" sz="2000" u="sng" err="1">
                          <a:effectLst/>
                          <a:latin typeface="Cambria" panose="02040503050406030204" pitchFamily="18" charset="0"/>
                          <a:ea typeface="Cambria" panose="02040503050406030204" pitchFamily="18" charset="0"/>
                        </a:rPr>
                        <a:t>tanlov</a:t>
                      </a:r>
                      <a:endParaRPr lang="ru-RU" sz="2000">
                        <a:effectLst/>
                        <a:latin typeface="Cambria" panose="02040503050406030204" pitchFamily="18" charset="0"/>
                        <a:ea typeface="Cambria" panose="02040503050406030204" pitchFamily="18" charset="0"/>
                        <a:cs typeface="Arial" pitchFamily="34" charset="0"/>
                      </a:endParaRPr>
                    </a:p>
                  </a:txBody>
                  <a:tcPr marL="0" marR="0" marT="0" marB="0"/>
                </a:tc>
                <a:tc hMerge="1">
                  <a:txBody>
                    <a:bodyPr/>
                    <a:lstStyle/>
                    <a:p>
                      <a:endParaRPr lang="ru-RU"/>
                    </a:p>
                  </a:txBody>
                  <a:tcPr/>
                </a:tc>
                <a:tc gridSpan="4">
                  <a:txBody>
                    <a:bodyPr/>
                    <a:lstStyle/>
                    <a:p>
                      <a:pPr marL="67945" algn="ctr">
                        <a:lnSpc>
                          <a:spcPct val="115000"/>
                        </a:lnSpc>
                        <a:spcAft>
                          <a:spcPct val="0"/>
                        </a:spcAft>
                      </a:pPr>
                      <a:r>
                        <a:rPr lang="en-US" sz="2000" err="1">
                          <a:effectLst/>
                          <a:latin typeface="Cambria" panose="02040503050406030204" pitchFamily="18" charset="0"/>
                          <a:ea typeface="Cambria" panose="02040503050406030204" pitchFamily="18" charset="0"/>
                        </a:rPr>
                        <a:t>Ta’lim tili</a:t>
                      </a:r>
                      <a:endParaRPr lang="ru-RU" sz="2000">
                        <a:effectLst/>
                        <a:latin typeface="Cambria" panose="02040503050406030204" pitchFamily="18" charset="0"/>
                        <a:ea typeface="Cambria" panose="02040503050406030204" pitchFamily="18" charset="0"/>
                      </a:endParaRPr>
                    </a:p>
                    <a:p>
                      <a:pPr marL="67945" algn="ctr">
                        <a:lnSpc>
                          <a:spcPct val="115000"/>
                        </a:lnSpc>
                        <a:spcAft>
                          <a:spcPct val="0"/>
                        </a:spcAft>
                      </a:pPr>
                      <a:r>
                        <a:rPr lang="en-US" sz="2000" u="sng" err="1">
                          <a:effectLst/>
                          <a:latin typeface="Cambria" panose="02040503050406030204" pitchFamily="18" charset="0"/>
                          <a:ea typeface="Cambria" panose="02040503050406030204" pitchFamily="18" charset="0"/>
                        </a:rPr>
                        <a:t>o‘zbek</a:t>
                      </a:r>
                      <a:endParaRPr lang="ru-RU" sz="2000">
                        <a:effectLst/>
                        <a:latin typeface="Cambria" panose="02040503050406030204" pitchFamily="18" charset="0"/>
                        <a:ea typeface="Cambria" panose="02040503050406030204" pitchFamily="18" charset="0"/>
                        <a:cs typeface="Arial" pitchFamily="34" charset="0"/>
                      </a:endParaRPr>
                    </a:p>
                  </a:txBody>
                  <a:tcPr marL="0" marR="0" marT="0" marB="0"/>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marL="67945" algn="ctr">
                        <a:lnSpc>
                          <a:spcPct val="115000"/>
                        </a:lnSpc>
                        <a:spcAft>
                          <a:spcPct val="0"/>
                        </a:spcAft>
                      </a:pPr>
                      <a:r>
                        <a:rPr lang="en-US" sz="2000" dirty="0" err="1">
                          <a:effectLst/>
                          <a:latin typeface="Cambria" panose="02040503050406030204" pitchFamily="18" charset="0"/>
                          <a:ea typeface="Cambria" panose="02040503050406030204" pitchFamily="18" charset="0"/>
                        </a:rPr>
                        <a:t>Ishlab</a:t>
                      </a:r>
                      <a:r>
                        <a:rPr lang="en-US" sz="2000" dirty="0">
                          <a:effectLst/>
                          <a:latin typeface="Cambria" panose="02040503050406030204" pitchFamily="18" charset="0"/>
                          <a:ea typeface="Cambria" panose="02040503050406030204" pitchFamily="18" charset="0"/>
                        </a:rPr>
                        <a:t> </a:t>
                      </a:r>
                      <a:r>
                        <a:rPr lang="en-US" sz="2000" dirty="0" err="1">
                          <a:effectLst/>
                          <a:latin typeface="Cambria" panose="02040503050406030204" pitchFamily="18" charset="0"/>
                          <a:ea typeface="Cambria" panose="02040503050406030204" pitchFamily="18" charset="0"/>
                        </a:rPr>
                        <a:t>chiqilgan</a:t>
                      </a:r>
                      <a:r>
                        <a:rPr lang="en-US" sz="2000" dirty="0">
                          <a:effectLst/>
                          <a:latin typeface="Cambria" panose="02040503050406030204" pitchFamily="18" charset="0"/>
                          <a:ea typeface="Cambria" panose="02040503050406030204" pitchFamily="18" charset="0"/>
                        </a:rPr>
                        <a:t> </a:t>
                      </a:r>
                      <a:r>
                        <a:rPr lang="en-US" sz="2000" dirty="0" err="1">
                          <a:effectLst/>
                          <a:latin typeface="Cambria" panose="02040503050406030204" pitchFamily="18" charset="0"/>
                          <a:ea typeface="Cambria" panose="02040503050406030204" pitchFamily="18" charset="0"/>
                        </a:rPr>
                        <a:t>o‘quv</a:t>
                      </a:r>
                      <a:r>
                        <a:rPr lang="en-US" sz="2000" dirty="0">
                          <a:effectLst/>
                          <a:latin typeface="Cambria" panose="02040503050406030204" pitchFamily="18" charset="0"/>
                          <a:ea typeface="Cambria" panose="02040503050406030204" pitchFamily="18" charset="0"/>
                        </a:rPr>
                        <a:t> </a:t>
                      </a:r>
                      <a:r>
                        <a:rPr lang="en-US" sz="2000" dirty="0" err="1">
                          <a:effectLst/>
                          <a:latin typeface="Cambria" panose="02040503050406030204" pitchFamily="18" charset="0"/>
                          <a:ea typeface="Cambria" panose="02040503050406030204" pitchFamily="18" charset="0"/>
                        </a:rPr>
                        <a:t>yili</a:t>
                      </a:r>
                      <a:endParaRPr lang="ru-RU" sz="2000" dirty="0">
                        <a:effectLst/>
                        <a:latin typeface="Cambria" panose="02040503050406030204" pitchFamily="18" charset="0"/>
                        <a:ea typeface="Cambria" panose="02040503050406030204" pitchFamily="18" charset="0"/>
                      </a:endParaRPr>
                    </a:p>
                    <a:p>
                      <a:pPr marL="67945" algn="ctr">
                        <a:lnSpc>
                          <a:spcPct val="115000"/>
                        </a:lnSpc>
                        <a:spcAft>
                          <a:spcPct val="0"/>
                        </a:spcAft>
                      </a:pPr>
                      <a:r>
                        <a:rPr lang="uz-Cyrl-UZ" sz="2000" smtClean="0">
                          <a:effectLst/>
                          <a:latin typeface="Cambria" panose="02040503050406030204" pitchFamily="18" charset="0"/>
                          <a:ea typeface="Cambria" panose="02040503050406030204" pitchFamily="18" charset="0"/>
                        </a:rPr>
                        <a:t>2026/2027</a:t>
                      </a:r>
                      <a:endParaRPr lang="ru-RU" sz="2000" dirty="0">
                        <a:effectLst/>
                        <a:latin typeface="Cambria" panose="02040503050406030204" pitchFamily="18" charset="0"/>
                        <a:ea typeface="Cambria" panose="02040503050406030204" pitchFamily="18" charset="0"/>
                        <a:cs typeface="Arial" pitchFamily="34" charset="0"/>
                      </a:endParaRPr>
                    </a:p>
                  </a:txBody>
                  <a:tcPr marL="0" marR="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14732">
                <a:tc rowSpan="2">
                  <a:txBody>
                    <a:bodyPr/>
                    <a:lstStyle/>
                    <a:p>
                      <a:pPr marL="71755" marR="71755" algn="ctr">
                        <a:lnSpc>
                          <a:spcPct val="115000"/>
                        </a:lnSpc>
                        <a:spcAft>
                          <a:spcPct val="0"/>
                        </a:spcAft>
                      </a:pPr>
                      <a:r>
                        <a:rPr lang="en-US" sz="1400" err="1">
                          <a:effectLst/>
                        </a:rPr>
                        <a:t>Semestr </a:t>
                      </a:r>
                      <a:endParaRPr lang="ru-RU" sz="1400">
                        <a:effectLst/>
                        <a:latin typeface="Cambria" panose="02040503050406030204" pitchFamily="18" charset="0"/>
                        <a:ea typeface="Cambria" panose="02040503050406030204" pitchFamily="18" charset="0"/>
                        <a:cs typeface="Arial" pitchFamily="34" charset="0"/>
                      </a:endParaRPr>
                    </a:p>
                  </a:txBody>
                  <a:tcPr marL="0" marR="0" marT="0" marB="0" vert="vert270" anchor="ctr"/>
                </a:tc>
                <a:tc rowSpan="2" gridSpan="2">
                  <a:txBody>
                    <a:bodyPr/>
                    <a:lstStyle/>
                    <a:p>
                      <a:pPr marL="67945" algn="ctr">
                        <a:lnSpc>
                          <a:spcPct val="115000"/>
                        </a:lnSpc>
                        <a:spcAft>
                          <a:spcPct val="0"/>
                        </a:spcAft>
                      </a:pPr>
                      <a:r>
                        <a:rPr lang="en-US" sz="1600" err="1">
                          <a:effectLst/>
                        </a:rPr>
                        <a:t>Har bir semestrdagi modulning nomi</a:t>
                      </a:r>
                      <a:endParaRPr lang="ru-RU" sz="1600">
                        <a:effectLst/>
                      </a:endParaRPr>
                    </a:p>
                    <a:p>
                      <a:pPr marL="67945" algn="ctr">
                        <a:lnSpc>
                          <a:spcPct val="115000"/>
                        </a:lnSpc>
                        <a:spcAft>
                          <a:spcPct val="0"/>
                        </a:spcAft>
                      </a:pPr>
                      <a:r>
                        <a:rPr lang="en-US" sz="1600">
                          <a:effectLst/>
                        </a:rPr>
                        <a:t>MPTA 2305</a:t>
                      </a:r>
                      <a:endParaRPr lang="ru-RU" sz="1600">
                        <a:effectLst/>
                        <a:latin typeface="Cambria" panose="02040503050406030204" pitchFamily="18" charset="0"/>
                        <a:ea typeface="Cambria" panose="02040503050406030204" pitchFamily="18" charset="0"/>
                        <a:cs typeface="Arial" pitchFamily="34" charset="0"/>
                      </a:endParaRPr>
                    </a:p>
                  </a:txBody>
                  <a:tcPr marL="0" marR="0" marT="0" marB="0" anchor="ctr"/>
                </a:tc>
                <a:tc rowSpan="2" hMerge="1">
                  <a:txBody>
                    <a:bodyPr/>
                    <a:lstStyle/>
                    <a:p>
                      <a:endParaRPr lang="ru-RU"/>
                    </a:p>
                  </a:txBody>
                  <a:tcPr/>
                </a:tc>
                <a:tc rowSpan="2">
                  <a:txBody>
                    <a:bodyPr/>
                    <a:lstStyle/>
                    <a:p>
                      <a:pPr marL="71755" marR="71755" algn="ctr">
                        <a:lnSpc>
                          <a:spcPct val="115000"/>
                        </a:lnSpc>
                        <a:spcAft>
                          <a:spcPct val="0"/>
                        </a:spcAft>
                      </a:pPr>
                      <a:r>
                        <a:rPr lang="uz-Cyrl-UZ" sz="1600">
                          <a:effectLst/>
                        </a:rPr>
                        <a:t>ECTS - </a:t>
                      </a:r>
                      <a:r>
                        <a:rPr lang="en-US" sz="1600" err="1">
                          <a:effectLst/>
                        </a:rPr>
                        <a:t>Kreditlar</a:t>
                      </a:r>
                      <a:endParaRPr lang="ru-RU" sz="1600">
                        <a:effectLst/>
                      </a:endParaRPr>
                    </a:p>
                    <a:p>
                      <a:pPr marL="71755" marR="71755" algn="ctr">
                        <a:lnSpc>
                          <a:spcPct val="115000"/>
                        </a:lnSpc>
                        <a:spcAft>
                          <a:spcPct val="0"/>
                        </a:spcAft>
                      </a:pPr>
                      <a:r>
                        <a:rPr lang="en-US" sz="1600">
                          <a:effectLst/>
                        </a:rPr>
                        <a:t> </a:t>
                      </a:r>
                      <a:endParaRPr lang="ru-RU" sz="1600">
                        <a:effectLst/>
                        <a:latin typeface="Cambria" panose="02040503050406030204" pitchFamily="18" charset="0"/>
                        <a:ea typeface="Cambria" panose="02040503050406030204" pitchFamily="18" charset="0"/>
                        <a:cs typeface="Arial" pitchFamily="34" charset="0"/>
                      </a:endParaRPr>
                    </a:p>
                  </a:txBody>
                  <a:tcPr marL="0" marR="0" marT="0" marB="0" vert="vert270" anchor="ctr"/>
                </a:tc>
                <a:tc rowSpan="2">
                  <a:txBody>
                    <a:bodyPr/>
                    <a:lstStyle/>
                    <a:p>
                      <a:pPr marL="71755" marR="71755" algn="ctr">
                        <a:lnSpc>
                          <a:spcPct val="115000"/>
                        </a:lnSpc>
                        <a:spcAft>
                          <a:spcPct val="0"/>
                        </a:spcAft>
                      </a:pPr>
                      <a:r>
                        <a:rPr lang="en-US" sz="1600" err="1">
                          <a:effectLst/>
                        </a:rPr>
                        <a:t>Haftalik dars soatlari</a:t>
                      </a:r>
                      <a:endParaRPr lang="ru-RU" sz="1600">
                        <a:effectLst/>
                        <a:latin typeface="Cambria" panose="02040503050406030204" pitchFamily="18" charset="0"/>
                        <a:ea typeface="Cambria" panose="02040503050406030204" pitchFamily="18" charset="0"/>
                        <a:cs typeface="Arial" pitchFamily="34" charset="0"/>
                      </a:endParaRPr>
                    </a:p>
                  </a:txBody>
                  <a:tcPr marL="0" marR="0" marT="0" marB="0" vert="vert270" anchor="ctr"/>
                </a:tc>
                <a:tc gridSpan="6">
                  <a:txBody>
                    <a:bodyPr/>
                    <a:lstStyle/>
                    <a:p>
                      <a:pPr marL="67945" algn="ctr">
                        <a:lnSpc>
                          <a:spcPct val="115000"/>
                        </a:lnSpc>
                        <a:spcAft>
                          <a:spcPct val="0"/>
                        </a:spcAft>
                      </a:pPr>
                      <a:r>
                        <a:rPr lang="en-US" sz="1400">
                          <a:effectLst/>
                        </a:rPr>
                        <a:t>O‘quv mashg‘ulotlari</a:t>
                      </a:r>
                      <a:r>
                        <a:rPr lang="uz-Cyrl-UZ" sz="1400">
                          <a:effectLst/>
                        </a:rPr>
                        <a:t> (</a:t>
                      </a:r>
                      <a:r>
                        <a:rPr lang="en-US" sz="1400">
                          <a:effectLst/>
                        </a:rPr>
                        <a:t>soat</a:t>
                      </a:r>
                      <a:r>
                        <a:rPr lang="uz-Cyrl-UZ" sz="1400">
                          <a:effectLst/>
                        </a:rPr>
                        <a:t>)</a:t>
                      </a:r>
                      <a:endParaRPr lang="ru-RU" sz="1400">
                        <a:effectLst/>
                        <a:latin typeface="Cambria" panose="02040503050406030204" pitchFamily="18" charset="0"/>
                        <a:ea typeface="Cambria" panose="02040503050406030204" pitchFamily="18" charset="0"/>
                        <a:cs typeface="Arial" pitchFamily="34" charset="0"/>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rowSpan="2">
                  <a:txBody>
                    <a:bodyPr/>
                    <a:lstStyle/>
                    <a:p>
                      <a:pPr marL="71755" marR="71755" algn="ctr">
                        <a:lnSpc>
                          <a:spcPct val="115000"/>
                        </a:lnSpc>
                        <a:spcAft>
                          <a:spcPct val="0"/>
                        </a:spcAft>
                      </a:pPr>
                      <a:r>
                        <a:rPr lang="en-US" sz="1600" err="1">
                          <a:effectLst/>
                        </a:rPr>
                        <a:t>Mustaqil ta’lim</a:t>
                      </a:r>
                      <a:endParaRPr lang="ru-RU" sz="1600">
                        <a:effectLst/>
                      </a:endParaRPr>
                    </a:p>
                    <a:p>
                      <a:pPr marL="71755" marR="71755" algn="ctr">
                        <a:lnSpc>
                          <a:spcPct val="115000"/>
                        </a:lnSpc>
                        <a:spcAft>
                          <a:spcPct val="0"/>
                        </a:spcAft>
                      </a:pPr>
                      <a:r>
                        <a:rPr lang="uz-Cyrl-UZ" sz="1600">
                          <a:effectLst/>
                        </a:rPr>
                        <a:t> (</a:t>
                      </a:r>
                      <a:r>
                        <a:rPr lang="en-US" sz="1600" err="1">
                          <a:effectLst/>
                        </a:rPr>
                        <a:t>soat</a:t>
                      </a:r>
                      <a:r>
                        <a:rPr lang="uz-Cyrl-UZ" sz="1600">
                          <a:effectLst/>
                        </a:rPr>
                        <a:t>)</a:t>
                      </a:r>
                      <a:endParaRPr lang="ru-RU" sz="1600">
                        <a:effectLst/>
                        <a:latin typeface="Cambria" panose="02040503050406030204" pitchFamily="18" charset="0"/>
                        <a:ea typeface="Cambria" panose="02040503050406030204" pitchFamily="18" charset="0"/>
                        <a:cs typeface="Arial" pitchFamily="34" charset="0"/>
                      </a:endParaRPr>
                    </a:p>
                  </a:txBody>
                  <a:tcPr marL="0" marR="0" marT="0" marB="0" vert="vert270"/>
                </a:tc>
                <a:tc rowSpan="2">
                  <a:txBody>
                    <a:bodyPr/>
                    <a:lstStyle/>
                    <a:p>
                      <a:pPr marL="71755" marR="71755" algn="ctr">
                        <a:lnSpc>
                          <a:spcPct val="115000"/>
                        </a:lnSpc>
                        <a:spcAft>
                          <a:spcPct val="0"/>
                        </a:spcAft>
                      </a:pPr>
                      <a:r>
                        <a:rPr lang="en-US" sz="1600">
                          <a:effectLst/>
                        </a:rPr>
                        <a:t>Jami yuklama</a:t>
                      </a:r>
                      <a:endParaRPr lang="ru-RU" sz="1600">
                        <a:effectLst/>
                      </a:endParaRPr>
                    </a:p>
                    <a:p>
                      <a:pPr marL="71755" marR="71755" algn="ctr">
                        <a:lnSpc>
                          <a:spcPct val="115000"/>
                        </a:lnSpc>
                        <a:spcAft>
                          <a:spcPct val="0"/>
                        </a:spcAft>
                      </a:pPr>
                      <a:r>
                        <a:rPr lang="uz-Cyrl-UZ" sz="1600">
                          <a:effectLst/>
                        </a:rPr>
                        <a:t>(</a:t>
                      </a:r>
                      <a:r>
                        <a:rPr lang="en-US" sz="1600">
                          <a:effectLst/>
                        </a:rPr>
                        <a:t>soat</a:t>
                      </a:r>
                      <a:r>
                        <a:rPr lang="uz-Cyrl-UZ" sz="1600">
                          <a:effectLst/>
                        </a:rPr>
                        <a:t>)</a:t>
                      </a:r>
                      <a:endParaRPr lang="ru-RU" sz="1600">
                        <a:effectLst/>
                        <a:latin typeface="Cambria" panose="02040503050406030204" pitchFamily="18" charset="0"/>
                        <a:ea typeface="Cambria" panose="02040503050406030204" pitchFamily="18" charset="0"/>
                        <a:cs typeface="Arial" pitchFamily="34" charset="0"/>
                      </a:endParaRPr>
                    </a:p>
                  </a:txBody>
                  <a:tcPr marL="0" marR="0" marT="0" marB="0" vert="vert270"/>
                </a:tc>
              </a:tr>
              <a:tr h="1666239">
                <a:tc vMerge="1">
                  <a:txBody>
                    <a:bodyPr/>
                    <a:lstStyle/>
                    <a:p>
                      <a:endParaRPr lang="ru-RU"/>
                    </a:p>
                  </a:txBody>
                  <a:tcPr/>
                </a:tc>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marL="67945" marR="71755" algn="ctr">
                        <a:spcAft>
                          <a:spcPct val="0"/>
                        </a:spcAft>
                      </a:pPr>
                      <a:r>
                        <a:rPr lang="en-US" sz="1600">
                          <a:effectLst/>
                        </a:rPr>
                        <a:t>Jami:</a:t>
                      </a:r>
                      <a:endParaRPr lang="ru-RU" sz="1600">
                        <a:effectLst/>
                        <a:latin typeface="Cambria" panose="02040503050406030204" pitchFamily="18" charset="0"/>
                        <a:ea typeface="Cambria" panose="02040503050406030204" pitchFamily="18" charset="0"/>
                        <a:cs typeface="Arial" pitchFamily="34" charset="0"/>
                      </a:endParaRPr>
                    </a:p>
                  </a:txBody>
                  <a:tcPr marL="0" marR="0" marT="0" marB="0" vert="vert270"/>
                </a:tc>
                <a:tc>
                  <a:txBody>
                    <a:bodyPr/>
                    <a:lstStyle/>
                    <a:p>
                      <a:pPr marL="71755" marR="71755" algn="ctr">
                        <a:lnSpc>
                          <a:spcPct val="115000"/>
                        </a:lnSpc>
                        <a:spcAft>
                          <a:spcPct val="0"/>
                        </a:spcAft>
                      </a:pPr>
                      <a:r>
                        <a:rPr lang="en-US" sz="1600">
                          <a:effectLst/>
                        </a:rPr>
                        <a:t>ma’ruza</a:t>
                      </a:r>
                      <a:endParaRPr lang="ru-RU" sz="1600">
                        <a:effectLst/>
                        <a:latin typeface="Cambria" panose="02040503050406030204" pitchFamily="18" charset="0"/>
                        <a:ea typeface="Cambria" panose="02040503050406030204" pitchFamily="18" charset="0"/>
                        <a:cs typeface="Arial" pitchFamily="34" charset="0"/>
                      </a:endParaRPr>
                    </a:p>
                  </a:txBody>
                  <a:tcPr marL="0" marR="0" marT="0" marB="0" vert="vert270"/>
                </a:tc>
                <a:tc gridSpan="2">
                  <a:txBody>
                    <a:bodyPr/>
                    <a:lstStyle/>
                    <a:p>
                      <a:pPr marL="71755" marR="71755" algn="ctr">
                        <a:lnSpc>
                          <a:spcPct val="115000"/>
                        </a:lnSpc>
                        <a:spcAft>
                          <a:spcPct val="0"/>
                        </a:spcAft>
                      </a:pPr>
                      <a:r>
                        <a:rPr lang="fr-FR" sz="1600">
                          <a:effectLst/>
                        </a:rPr>
                        <a:t>seminar</a:t>
                      </a:r>
                      <a:endParaRPr lang="ru-RU" sz="1600">
                        <a:effectLst/>
                        <a:latin typeface="Cambria" panose="02040503050406030204" pitchFamily="18" charset="0"/>
                        <a:ea typeface="Cambria" panose="02040503050406030204" pitchFamily="18" charset="0"/>
                        <a:cs typeface="Arial" pitchFamily="34" charset="0"/>
                      </a:endParaRPr>
                    </a:p>
                  </a:txBody>
                  <a:tcPr marL="0" marR="0" marT="0" marB="0" vert="vert270"/>
                </a:tc>
                <a:tc hMerge="1">
                  <a:txBody>
                    <a:bodyPr/>
                    <a:lstStyle/>
                    <a:p>
                      <a:endParaRPr lang="ru-RU"/>
                    </a:p>
                  </a:txBody>
                  <a:tcPr/>
                </a:tc>
                <a:tc>
                  <a:txBody>
                    <a:bodyPr/>
                    <a:lstStyle/>
                    <a:p>
                      <a:pPr marL="71755" marR="71755" algn="ctr">
                        <a:lnSpc>
                          <a:spcPct val="115000"/>
                        </a:lnSpc>
                        <a:spcAft>
                          <a:spcPct val="0"/>
                        </a:spcAft>
                      </a:pPr>
                      <a:r>
                        <a:rPr lang="en-US" sz="1600" err="1">
                          <a:effectLst/>
                        </a:rPr>
                        <a:t>amaliy</a:t>
                      </a:r>
                      <a:endParaRPr lang="ru-RU" sz="1600">
                        <a:effectLst/>
                        <a:latin typeface="Cambria" panose="02040503050406030204" pitchFamily="18" charset="0"/>
                        <a:ea typeface="Cambria" panose="02040503050406030204" pitchFamily="18" charset="0"/>
                        <a:cs typeface="Arial" pitchFamily="34" charset="0"/>
                      </a:endParaRPr>
                    </a:p>
                  </a:txBody>
                  <a:tcPr marL="0" marR="0" marT="0" marB="0" vert="vert270"/>
                </a:tc>
                <a:tc>
                  <a:txBody>
                    <a:bodyPr/>
                    <a:lstStyle/>
                    <a:p>
                      <a:pPr marL="71755" marR="71755" algn="ctr">
                        <a:lnSpc>
                          <a:spcPct val="115000"/>
                        </a:lnSpc>
                        <a:spcAft>
                          <a:spcPct val="0"/>
                        </a:spcAft>
                      </a:pPr>
                      <a:r>
                        <a:rPr lang="en-US" sz="1600" err="1">
                          <a:effectLst/>
                        </a:rPr>
                        <a:t>laboratoriya</a:t>
                      </a:r>
                      <a:endParaRPr lang="ru-RU" sz="1600">
                        <a:effectLst/>
                        <a:latin typeface="Cambria" panose="02040503050406030204" pitchFamily="18" charset="0"/>
                        <a:ea typeface="Cambria" panose="02040503050406030204" pitchFamily="18" charset="0"/>
                        <a:cs typeface="Arial" pitchFamily="34" charset="0"/>
                      </a:endParaRPr>
                    </a:p>
                  </a:txBody>
                  <a:tcPr marL="0" marR="0" marT="0" marB="0" vert="vert270"/>
                </a:tc>
                <a:tc vMerge="1">
                  <a:txBody>
                    <a:bodyPr/>
                    <a:lstStyle/>
                    <a:p>
                      <a:endParaRPr lang="ru-RU"/>
                    </a:p>
                  </a:txBody>
                  <a:tcPr/>
                </a:tc>
                <a:tc vMerge="1">
                  <a:txBody>
                    <a:bodyPr/>
                    <a:lstStyle/>
                    <a:p>
                      <a:endParaRPr lang="ru-RU"/>
                    </a:p>
                  </a:txBody>
                  <a:tcPr/>
                </a:tc>
              </a:tr>
              <a:tr h="2355605">
                <a:tc>
                  <a:txBody>
                    <a:bodyPr/>
                    <a:lstStyle/>
                    <a:p>
                      <a:pPr algn="ctr">
                        <a:lnSpc>
                          <a:spcPct val="115000"/>
                        </a:lnSpc>
                        <a:spcAft>
                          <a:spcPct val="0"/>
                        </a:spcAft>
                      </a:pPr>
                      <a:r>
                        <a:rPr lang="uz-Cyrl-UZ" sz="1400">
                          <a:effectLst/>
                        </a:rPr>
                        <a:t>3</a:t>
                      </a:r>
                      <a:endParaRPr lang="ru-RU" sz="1400">
                        <a:effectLst/>
                        <a:latin typeface="Cambria" panose="02040503050406030204" pitchFamily="18" charset="0"/>
                        <a:ea typeface="Cambria" panose="02040503050406030204" pitchFamily="18" charset="0"/>
                        <a:cs typeface="Times New Roman" panose="02020603050405020304" pitchFamily="18" charset="0"/>
                      </a:endParaRPr>
                    </a:p>
                  </a:txBody>
                  <a:tcPr marL="0" marR="0" marT="0" marB="0"/>
                </a:tc>
                <a:tc gridSpan="2">
                  <a:txBody>
                    <a:bodyPr/>
                    <a:lstStyle/>
                    <a:p>
                      <a:pPr marL="67945" algn="ctr">
                        <a:spcAft>
                          <a:spcPct val="0"/>
                        </a:spcAft>
                      </a:pPr>
                      <a:r>
                        <a:rPr lang="uz-Cyrl-UZ" sz="1400" dirty="0">
                          <a:effectLst/>
                        </a:rPr>
                        <a:t>Aruz tizimi haqida umumiy ma’lumot</a:t>
                      </a:r>
                      <a:endParaRPr lang="ru-RU" sz="1400" dirty="0">
                        <a:effectLst/>
                      </a:endParaRPr>
                    </a:p>
                    <a:p>
                      <a:pPr marL="67945" algn="just">
                        <a:spcAft>
                          <a:spcPct val="0"/>
                        </a:spcAft>
                      </a:pPr>
                      <a:r>
                        <a:rPr lang="uz-Latn-UZ" sz="1400" dirty="0">
                          <a:effectLst/>
                        </a:rPr>
                        <a:t>Tasavvuf va badiiy ijod masalalari </a:t>
                      </a:r>
                      <a:endParaRPr lang="ru-RU" sz="1400" dirty="0">
                        <a:effectLst/>
                        <a:latin typeface="Cambria" panose="02040503050406030204" pitchFamily="18" charset="0"/>
                        <a:ea typeface="Cambria" panose="02040503050406030204" pitchFamily="18" charset="0"/>
                        <a:cs typeface="Arial" pitchFamily="34" charset="0"/>
                      </a:endParaRPr>
                    </a:p>
                  </a:txBody>
                  <a:tcPr marL="0" marR="0" marT="0" marB="0"/>
                </a:tc>
                <a:tc hMerge="1">
                  <a:txBody>
                    <a:bodyPr/>
                    <a:lstStyle/>
                    <a:p>
                      <a:endParaRPr lang="ru-RU"/>
                    </a:p>
                  </a:txBody>
                  <a:tcPr/>
                </a:tc>
                <a:tc>
                  <a:txBody>
                    <a:bodyPr/>
                    <a:lstStyle/>
                    <a:p>
                      <a:pPr marL="67945" algn="ctr">
                        <a:spcAft>
                          <a:spcPct val="0"/>
                        </a:spcAft>
                      </a:pPr>
                      <a:r>
                        <a:rPr lang="en-US" sz="2000" dirty="0">
                          <a:effectLst/>
                        </a:rPr>
                        <a:t>5</a:t>
                      </a:r>
                      <a:endParaRPr lang="ru-RU" sz="2000" dirty="0">
                        <a:effectLst/>
                        <a:latin typeface="Cambria" panose="02040503050406030204" pitchFamily="18" charset="0"/>
                        <a:ea typeface="Cambria" panose="02040503050406030204" pitchFamily="18" charset="0"/>
                        <a:cs typeface="Arial" pitchFamily="34" charset="0"/>
                      </a:endParaRPr>
                    </a:p>
                  </a:txBody>
                  <a:tcPr marL="0" marR="0" marT="0" marB="0" anchor="ctr"/>
                </a:tc>
                <a:tc>
                  <a:txBody>
                    <a:bodyPr/>
                    <a:lstStyle/>
                    <a:p>
                      <a:pPr marL="67945" algn="ctr">
                        <a:spcAft>
                          <a:spcPct val="0"/>
                        </a:spcAft>
                      </a:pPr>
                      <a:r>
                        <a:rPr lang="en-US" sz="2000">
                          <a:effectLst/>
                        </a:rPr>
                        <a:t>4</a:t>
                      </a:r>
                      <a:endParaRPr lang="ru-RU" sz="2000">
                        <a:effectLst/>
                        <a:latin typeface="Cambria" panose="02040503050406030204" pitchFamily="18" charset="0"/>
                        <a:ea typeface="Cambria" panose="02040503050406030204" pitchFamily="18" charset="0"/>
                        <a:cs typeface="Arial" pitchFamily="34" charset="0"/>
                      </a:endParaRPr>
                    </a:p>
                  </a:txBody>
                  <a:tcPr marL="0" marR="0" marT="0" marB="0" anchor="ctr"/>
                </a:tc>
                <a:tc>
                  <a:txBody>
                    <a:bodyPr/>
                    <a:lstStyle/>
                    <a:p>
                      <a:pPr marL="2540" algn="ctr">
                        <a:spcAft>
                          <a:spcPct val="0"/>
                        </a:spcAft>
                      </a:pPr>
                      <a:r>
                        <a:rPr lang="en-US" sz="2000">
                          <a:effectLst/>
                        </a:rPr>
                        <a:t>60</a:t>
                      </a:r>
                      <a:endParaRPr lang="ru-RU" sz="2000">
                        <a:effectLst/>
                        <a:latin typeface="Cambria" panose="02040503050406030204" pitchFamily="18" charset="0"/>
                        <a:ea typeface="Cambria" panose="02040503050406030204" pitchFamily="18" charset="0"/>
                        <a:cs typeface="Arial" pitchFamily="34" charset="0"/>
                      </a:endParaRPr>
                    </a:p>
                  </a:txBody>
                  <a:tcPr marL="0" marR="0" marT="0" marB="0" anchor="ctr"/>
                </a:tc>
                <a:tc>
                  <a:txBody>
                    <a:bodyPr/>
                    <a:lstStyle/>
                    <a:p>
                      <a:pPr marL="2540" algn="ctr">
                        <a:spcAft>
                          <a:spcPct val="0"/>
                        </a:spcAft>
                      </a:pPr>
                      <a:r>
                        <a:rPr lang="en-US" sz="2000" dirty="0" smtClean="0">
                          <a:effectLst/>
                        </a:rPr>
                        <a:t>20</a:t>
                      </a:r>
                      <a:endParaRPr lang="ru-RU" sz="2000" dirty="0">
                        <a:effectLst/>
                        <a:latin typeface="Cambria" panose="02040503050406030204" pitchFamily="18" charset="0"/>
                        <a:ea typeface="Cambria" panose="02040503050406030204" pitchFamily="18" charset="0"/>
                        <a:cs typeface="Arial" pitchFamily="34" charset="0"/>
                      </a:endParaRPr>
                    </a:p>
                  </a:txBody>
                  <a:tcPr marL="0" marR="0" marT="0" marB="0" anchor="ctr"/>
                </a:tc>
                <a:tc gridSpan="2">
                  <a:txBody>
                    <a:bodyPr/>
                    <a:lstStyle/>
                    <a:p>
                      <a:pPr marL="2540" algn="ctr">
                        <a:spcAft>
                          <a:spcPct val="0"/>
                        </a:spcAft>
                      </a:pPr>
                      <a:r>
                        <a:rPr lang="en-US" sz="2000" dirty="0" smtClean="0">
                          <a:effectLst/>
                        </a:rPr>
                        <a:t>20</a:t>
                      </a:r>
                      <a:r>
                        <a:rPr lang="en-US" sz="2000" dirty="0">
                          <a:effectLst/>
                        </a:rPr>
                        <a:t> </a:t>
                      </a:r>
                      <a:endParaRPr lang="ru-RU" sz="2000" dirty="0">
                        <a:effectLst/>
                        <a:latin typeface="Cambria" panose="02040503050406030204" pitchFamily="18" charset="0"/>
                        <a:ea typeface="Cambria" panose="02040503050406030204" pitchFamily="18" charset="0"/>
                        <a:cs typeface="Arial" pitchFamily="34" charset="0"/>
                      </a:endParaRPr>
                    </a:p>
                  </a:txBody>
                  <a:tcPr marL="0" marR="0" marT="0" marB="0" anchor="ctr"/>
                </a:tc>
                <a:tc hMerge="1">
                  <a:txBody>
                    <a:bodyPr/>
                    <a:lstStyle/>
                    <a:p>
                      <a:endParaRPr lang="ru-RU"/>
                    </a:p>
                  </a:txBody>
                  <a:tcPr/>
                </a:tc>
                <a:tc>
                  <a:txBody>
                    <a:bodyPr/>
                    <a:lstStyle/>
                    <a:p>
                      <a:pPr marL="2540" algn="ctr">
                        <a:spcAft>
                          <a:spcPct val="0"/>
                        </a:spcAft>
                      </a:pPr>
                      <a:r>
                        <a:rPr lang="en-US" sz="2000" dirty="0" smtClean="0">
                          <a:effectLst/>
                        </a:rPr>
                        <a:t>20</a:t>
                      </a:r>
                      <a:endParaRPr lang="ru-RU" sz="2000" dirty="0">
                        <a:effectLst/>
                        <a:latin typeface="Cambria" panose="02040503050406030204" pitchFamily="18" charset="0"/>
                        <a:ea typeface="Cambria" panose="02040503050406030204" pitchFamily="18" charset="0"/>
                        <a:cs typeface="Arial" pitchFamily="34" charset="0"/>
                      </a:endParaRPr>
                    </a:p>
                  </a:txBody>
                  <a:tcPr marL="0" marR="0" marT="0" marB="0" anchor="ctr"/>
                </a:tc>
                <a:tc>
                  <a:txBody>
                    <a:bodyPr/>
                    <a:lstStyle/>
                    <a:p>
                      <a:pPr marL="2540" marR="88900" algn="ctr">
                        <a:spcBef>
                          <a:spcPts val="200"/>
                        </a:spcBef>
                        <a:spcAft>
                          <a:spcPts val="200"/>
                        </a:spcAft>
                      </a:pPr>
                      <a:r>
                        <a:rPr lang="en-US" sz="2000">
                          <a:effectLst/>
                        </a:rPr>
                        <a:t>0</a:t>
                      </a:r>
                      <a:endParaRPr lang="ru-RU" sz="2000">
                        <a:effectLst/>
                        <a:latin typeface="Cambria" panose="02040503050406030204" pitchFamily="18" charset="0"/>
                        <a:ea typeface="Cambria" panose="02040503050406030204" pitchFamily="18" charset="0"/>
                        <a:cs typeface="Times New Roman" panose="02020603050405020304" pitchFamily="18" charset="0"/>
                      </a:endParaRPr>
                    </a:p>
                  </a:txBody>
                  <a:tcPr marL="0" marR="0" marT="0" marB="0" anchor="ctr"/>
                </a:tc>
                <a:tc>
                  <a:txBody>
                    <a:bodyPr/>
                    <a:lstStyle/>
                    <a:p>
                      <a:pPr marL="2540" marR="88900" algn="ctr">
                        <a:spcBef>
                          <a:spcPts val="200"/>
                        </a:spcBef>
                        <a:spcAft>
                          <a:spcPts val="200"/>
                        </a:spcAft>
                      </a:pPr>
                      <a:r>
                        <a:rPr lang="en-US" sz="2000">
                          <a:effectLst/>
                        </a:rPr>
                        <a:t>90</a:t>
                      </a:r>
                      <a:endParaRPr lang="ru-RU" sz="2000">
                        <a:effectLst/>
                        <a:latin typeface="Cambria" panose="02040503050406030204" pitchFamily="18" charset="0"/>
                        <a:ea typeface="Cambria" panose="02040503050406030204" pitchFamily="18" charset="0"/>
                        <a:cs typeface="Times New Roman" panose="02020603050405020304" pitchFamily="18" charset="0"/>
                      </a:endParaRPr>
                    </a:p>
                  </a:txBody>
                  <a:tcPr marL="0" marR="0" marT="0" marB="0" anchor="ctr"/>
                </a:tc>
                <a:tc>
                  <a:txBody>
                    <a:bodyPr/>
                    <a:lstStyle/>
                    <a:p>
                      <a:pPr marL="2540" marR="88900" algn="ctr">
                        <a:spcBef>
                          <a:spcPts val="200"/>
                        </a:spcBef>
                        <a:spcAft>
                          <a:spcPts val="200"/>
                        </a:spcAft>
                      </a:pPr>
                      <a:r>
                        <a:rPr lang="en-US" sz="2000">
                          <a:effectLst/>
                        </a:rPr>
                        <a:t>150</a:t>
                      </a:r>
                      <a:endParaRPr lang="ru-RU" sz="2000">
                        <a:effectLst/>
                        <a:latin typeface="Cambria" panose="02040503050406030204" pitchFamily="18" charset="0"/>
                        <a:ea typeface="Cambria" panose="02040503050406030204" pitchFamily="18" charset="0"/>
                        <a:cs typeface="Times New Roman" panose="02020603050405020304" pitchFamily="18" charset="0"/>
                      </a:endParaRPr>
                    </a:p>
                  </a:txBody>
                  <a:tcPr marL="0" marR="0" marT="0" marB="0" anchor="ctr"/>
                </a:tc>
              </a:tr>
              <a:tr h="196301">
                <a:tc>
                  <a:txBody>
                    <a:bodyPr/>
                    <a:lstStyle/>
                    <a:p>
                      <a:pPr algn="ctr">
                        <a:lnSpc>
                          <a:spcPct val="115000"/>
                        </a:lnSpc>
                        <a:spcAft>
                          <a:spcPct val="0"/>
                        </a:spcAft>
                      </a:pPr>
                      <a:r>
                        <a:rPr lang="ru-RU" sz="200">
                          <a:effectLst/>
                        </a:rPr>
                        <a:t> </a:t>
                      </a:r>
                      <a:endParaRPr lang="ru-RU" sz="200">
                        <a:effectLst/>
                        <a:latin typeface="TimesUZ"/>
                        <a:ea typeface="Times New Roman" panose="02020603050405020304" pitchFamily="18" charset="0"/>
                        <a:cs typeface="Times New Roman" panose="02020603050405020304" pitchFamily="18" charset="0"/>
                      </a:endParaRPr>
                    </a:p>
                  </a:txBody>
                  <a:tcPr marL="0" marR="0" marT="0" marB="0"/>
                </a:tc>
                <a:tc gridSpan="2">
                  <a:txBody>
                    <a:bodyPr/>
                    <a:lstStyle/>
                    <a:p>
                      <a:pPr marL="67945" algn="ctr">
                        <a:spcAft>
                          <a:spcPct val="0"/>
                        </a:spcAft>
                      </a:pPr>
                      <a:r>
                        <a:rPr lang="en-US" sz="200">
                          <a:effectLst/>
                        </a:rPr>
                        <a:t>Jami:</a:t>
                      </a:r>
                      <a:endParaRPr lang="ru-RU" sz="200">
                        <a:effectLst/>
                        <a:latin typeface="Arial" pitchFamily="34" charset="0"/>
                        <a:ea typeface="Times New Roman" panose="02020603050405020304" pitchFamily="18" charset="0"/>
                        <a:cs typeface="Arial" pitchFamily="34" charset="0"/>
                      </a:endParaRPr>
                    </a:p>
                  </a:txBody>
                  <a:tcPr marL="0" marR="0" marT="0" marB="0"/>
                </a:tc>
                <a:tc hMerge="1">
                  <a:txBody>
                    <a:bodyPr/>
                    <a:lstStyle/>
                    <a:p>
                      <a:endParaRPr lang="ru-RU"/>
                    </a:p>
                  </a:txBody>
                  <a:tcPr/>
                </a:tc>
                <a:tc>
                  <a:txBody>
                    <a:bodyPr/>
                    <a:lstStyle/>
                    <a:p>
                      <a:pPr marL="67945" algn="ctr">
                        <a:spcAft>
                          <a:spcPct val="0"/>
                        </a:spcAft>
                      </a:pPr>
                      <a:r>
                        <a:rPr lang="en-US" sz="200">
                          <a:effectLst/>
                        </a:rPr>
                        <a:t>5</a:t>
                      </a:r>
                      <a:endParaRPr lang="ru-RU" sz="200">
                        <a:effectLst/>
                        <a:latin typeface="Arial" pitchFamily="34" charset="0"/>
                        <a:ea typeface="Times New Roman" panose="02020603050405020304" pitchFamily="18" charset="0"/>
                        <a:cs typeface="Arial" pitchFamily="34" charset="0"/>
                      </a:endParaRPr>
                    </a:p>
                  </a:txBody>
                  <a:tcPr marL="0" marR="0" marT="0" marB="0" anchor="ctr"/>
                </a:tc>
                <a:tc>
                  <a:txBody>
                    <a:bodyPr/>
                    <a:lstStyle/>
                    <a:p>
                      <a:pPr marL="67945" algn="ctr">
                        <a:spcAft>
                          <a:spcPct val="0"/>
                        </a:spcAft>
                      </a:pPr>
                      <a:r>
                        <a:rPr lang="en-US" sz="200">
                          <a:effectLst/>
                        </a:rPr>
                        <a:t>4</a:t>
                      </a:r>
                      <a:endParaRPr lang="ru-RU" sz="200">
                        <a:effectLst/>
                        <a:latin typeface="Arial" pitchFamily="34" charset="0"/>
                        <a:ea typeface="Times New Roman" panose="02020603050405020304" pitchFamily="18" charset="0"/>
                        <a:cs typeface="Arial" pitchFamily="34" charset="0"/>
                      </a:endParaRPr>
                    </a:p>
                  </a:txBody>
                  <a:tcPr marL="0" marR="0" marT="0" marB="0" anchor="ctr"/>
                </a:tc>
                <a:tc>
                  <a:txBody>
                    <a:bodyPr/>
                    <a:lstStyle/>
                    <a:p>
                      <a:pPr marL="2540" algn="ctr">
                        <a:spcAft>
                          <a:spcPct val="0"/>
                        </a:spcAft>
                      </a:pPr>
                      <a:r>
                        <a:rPr lang="en-US" sz="200">
                          <a:effectLst/>
                        </a:rPr>
                        <a:t>60</a:t>
                      </a:r>
                      <a:endParaRPr lang="ru-RU" sz="200">
                        <a:effectLst/>
                        <a:latin typeface="Arial" pitchFamily="34" charset="0"/>
                        <a:ea typeface="Times New Roman" panose="02020603050405020304" pitchFamily="18" charset="0"/>
                        <a:cs typeface="Arial" pitchFamily="34" charset="0"/>
                      </a:endParaRPr>
                    </a:p>
                  </a:txBody>
                  <a:tcPr marL="0" marR="0" marT="0" marB="0"/>
                </a:tc>
                <a:tc>
                  <a:txBody>
                    <a:bodyPr/>
                    <a:lstStyle/>
                    <a:p>
                      <a:pPr marL="2540" algn="ctr">
                        <a:spcAft>
                          <a:spcPct val="0"/>
                        </a:spcAft>
                      </a:pPr>
                      <a:r>
                        <a:rPr lang="en-US" sz="200">
                          <a:effectLst/>
                        </a:rPr>
                        <a:t>30</a:t>
                      </a:r>
                      <a:endParaRPr lang="ru-RU" sz="200">
                        <a:effectLst/>
                        <a:latin typeface="Arial" pitchFamily="34" charset="0"/>
                        <a:ea typeface="Times New Roman" panose="02020603050405020304" pitchFamily="18" charset="0"/>
                        <a:cs typeface="Arial" pitchFamily="34" charset="0"/>
                      </a:endParaRPr>
                    </a:p>
                  </a:txBody>
                  <a:tcPr marL="0" marR="0" marT="0" marB="0"/>
                </a:tc>
                <a:tc gridSpan="2">
                  <a:txBody>
                    <a:bodyPr/>
                    <a:lstStyle/>
                    <a:p>
                      <a:pPr marL="2540" algn="ctr">
                        <a:spcAft>
                          <a:spcPct val="0"/>
                        </a:spcAft>
                      </a:pPr>
                      <a:r>
                        <a:rPr lang="en-US" sz="200">
                          <a:effectLst/>
                        </a:rPr>
                        <a:t> </a:t>
                      </a:r>
                      <a:endParaRPr lang="ru-RU" sz="200">
                        <a:effectLst/>
                        <a:latin typeface="Arial" pitchFamily="34" charset="0"/>
                        <a:ea typeface="Times New Roman" panose="02020603050405020304" pitchFamily="18" charset="0"/>
                        <a:cs typeface="Arial" pitchFamily="34" charset="0"/>
                      </a:endParaRPr>
                    </a:p>
                  </a:txBody>
                  <a:tcPr marL="0" marR="0" marT="0" marB="0"/>
                </a:tc>
                <a:tc hMerge="1">
                  <a:txBody>
                    <a:bodyPr/>
                    <a:lstStyle/>
                    <a:p>
                      <a:endParaRPr lang="ru-RU"/>
                    </a:p>
                  </a:txBody>
                  <a:tcPr/>
                </a:tc>
                <a:tc>
                  <a:txBody>
                    <a:bodyPr/>
                    <a:lstStyle/>
                    <a:p>
                      <a:pPr marL="2540" algn="ctr">
                        <a:spcAft>
                          <a:spcPct val="0"/>
                        </a:spcAft>
                      </a:pPr>
                      <a:r>
                        <a:rPr lang="en-US" sz="200">
                          <a:effectLst/>
                        </a:rPr>
                        <a:t>30</a:t>
                      </a:r>
                      <a:endParaRPr lang="ru-RU" sz="200">
                        <a:effectLst/>
                        <a:latin typeface="Arial" pitchFamily="34" charset="0"/>
                        <a:ea typeface="Times New Roman" panose="02020603050405020304" pitchFamily="18" charset="0"/>
                        <a:cs typeface="Arial" pitchFamily="34" charset="0"/>
                      </a:endParaRPr>
                    </a:p>
                  </a:txBody>
                  <a:tcPr marL="0" marR="0" marT="0" marB="0"/>
                </a:tc>
                <a:tc>
                  <a:txBody>
                    <a:bodyPr/>
                    <a:lstStyle/>
                    <a:p>
                      <a:pPr marL="2540" marR="88900" algn="ctr">
                        <a:spcBef>
                          <a:spcPts val="200"/>
                        </a:spcBef>
                        <a:spcAft>
                          <a:spcPts val="200"/>
                        </a:spcAft>
                      </a:pPr>
                      <a:r>
                        <a:rPr lang="en-US" sz="200">
                          <a:effectLst/>
                        </a:rPr>
                        <a:t>0</a:t>
                      </a:r>
                      <a:endParaRPr lang="ru-RU" sz="200">
                        <a:effectLst/>
                        <a:latin typeface="TimesUZ"/>
                        <a:ea typeface="Times New Roman" panose="02020603050405020304" pitchFamily="18" charset="0"/>
                        <a:cs typeface="Times New Roman" panose="02020603050405020304" pitchFamily="18" charset="0"/>
                      </a:endParaRPr>
                    </a:p>
                  </a:txBody>
                  <a:tcPr marL="0" marR="0" marT="0" marB="0"/>
                </a:tc>
                <a:tc>
                  <a:txBody>
                    <a:bodyPr/>
                    <a:lstStyle/>
                    <a:p>
                      <a:pPr marL="2540" marR="88900" algn="ctr">
                        <a:spcBef>
                          <a:spcPts val="200"/>
                        </a:spcBef>
                        <a:spcAft>
                          <a:spcPts val="200"/>
                        </a:spcAft>
                      </a:pPr>
                      <a:r>
                        <a:rPr lang="en-US" sz="200">
                          <a:effectLst/>
                        </a:rPr>
                        <a:t>90</a:t>
                      </a:r>
                      <a:endParaRPr lang="ru-RU" sz="200">
                        <a:effectLst/>
                        <a:latin typeface="TimesUZ"/>
                        <a:ea typeface="Times New Roman" panose="02020603050405020304" pitchFamily="18" charset="0"/>
                        <a:cs typeface="Times New Roman" panose="02020603050405020304" pitchFamily="18" charset="0"/>
                      </a:endParaRPr>
                    </a:p>
                  </a:txBody>
                  <a:tcPr marL="0" marR="0" marT="0" marB="0"/>
                </a:tc>
                <a:tc>
                  <a:txBody>
                    <a:bodyPr/>
                    <a:lstStyle/>
                    <a:p>
                      <a:pPr marL="2540" marR="88900" algn="ctr">
                        <a:spcBef>
                          <a:spcPts val="200"/>
                        </a:spcBef>
                        <a:spcAft>
                          <a:spcPts val="200"/>
                        </a:spcAft>
                      </a:pPr>
                      <a:r>
                        <a:rPr lang="en-US" sz="200">
                          <a:effectLst/>
                        </a:rPr>
                        <a:t>150</a:t>
                      </a:r>
                      <a:endParaRPr lang="ru-RU" sz="200">
                        <a:effectLst/>
                        <a:latin typeface="TimesUZ"/>
                        <a:ea typeface="Times New Roman" panose="02020603050405020304" pitchFamily="18" charset="0"/>
                        <a:cs typeface="Times New Roman" panose="02020603050405020304" pitchFamily="18" charset="0"/>
                      </a:endParaRPr>
                    </a:p>
                  </a:txBody>
                  <a:tcPr marL="0" marR="0" marT="0" marB="0"/>
                </a:tc>
              </a:tr>
            </a:tbl>
          </a:graphicData>
        </a:graphic>
      </p:graphicFrame>
    </p:spTree>
    <p:extLst>
      <p:ext uri="{BB962C8B-B14F-4D97-AF65-F5344CB8AC3E}">
        <p14:creationId xmlns:p14="http://schemas.microsoft.com/office/powerpoint/2010/main" val="231338330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795100345"/>
              </p:ext>
            </p:extLst>
          </p:nvPr>
        </p:nvGraphicFramePr>
        <p:xfrm>
          <a:off x="429657" y="396607"/>
          <a:ext cx="11038901" cy="6070295"/>
        </p:xfrm>
        <a:graphic>
          <a:graphicData uri="http://schemas.openxmlformats.org/drawingml/2006/table">
            <a:tbl>
              <a:tblPr firstRow="1" firstCol="1" bandRow="1">
                <a:tableStyleId>{5A111915-BE36-4E01-A7E5-04B1672EAD32}</a:tableStyleId>
              </a:tblPr>
              <a:tblGrid>
                <a:gridCol w="1165708"/>
                <a:gridCol w="9873193"/>
              </a:tblGrid>
              <a:tr h="758787">
                <a:tc gridSpan="2">
                  <a:txBody>
                    <a:bodyPr/>
                    <a:lstStyle/>
                    <a:p>
                      <a:pPr algn="ctr">
                        <a:spcAft>
                          <a:spcPct val="0"/>
                        </a:spcAft>
                      </a:pPr>
                      <a:r>
                        <a:rPr lang="uz-Cyrl-UZ" sz="1400" dirty="0">
                          <a:effectLst/>
                        </a:rPr>
                        <a:t>Fan maqsadi (FM)</a:t>
                      </a:r>
                      <a:endParaRPr lang="ru-RU" sz="1400" dirty="0">
                        <a:effectLst/>
                        <a:latin typeface="TimesUZ"/>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ru-RU"/>
                    </a:p>
                  </a:txBody>
                  <a:tcPr/>
                </a:tc>
              </a:tr>
              <a:tr h="3035148">
                <a:tc>
                  <a:txBody>
                    <a:bodyPr/>
                    <a:lstStyle/>
                    <a:p>
                      <a:pPr>
                        <a:spcAft>
                          <a:spcPct val="0"/>
                        </a:spcAft>
                      </a:pPr>
                      <a:r>
                        <a:rPr lang="ru-RU" sz="1400">
                          <a:effectLst/>
                        </a:rPr>
                        <a:t>FM 1</a:t>
                      </a:r>
                      <a:endParaRPr lang="ru-RU" sz="1400">
                        <a:effectLst/>
                        <a:latin typeface="TimesUZ"/>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spcAft>
                          <a:spcPct val="0"/>
                        </a:spcAft>
                      </a:pPr>
                      <a:r>
                        <a:rPr lang="ru-RU" sz="2000" dirty="0">
                          <a:effectLst/>
                          <a:latin typeface="Cambria" panose="02040503050406030204" pitchFamily="18" charset="0"/>
                          <a:ea typeface="Cambria" panose="02040503050406030204" pitchFamily="18" charset="0"/>
                        </a:rPr>
                        <a:t>      </a:t>
                      </a:r>
                      <a:r>
                        <a:rPr lang="uz-Latn-UZ" sz="2000" dirty="0" smtClean="0">
                          <a:effectLst/>
                          <a:latin typeface="Cambria" panose="02040503050406030204" pitchFamily="18" charset="0"/>
                          <a:ea typeface="Cambria" panose="02040503050406030204" pitchFamily="18" charset="0"/>
                        </a:rPr>
                        <a:t>“</a:t>
                      </a:r>
                      <a:r>
                        <a:rPr lang="uz-Latn-UZ" sz="2000" kern="1200" dirty="0" smtClean="0">
                          <a:solidFill>
                            <a:schemeClr val="tx1"/>
                          </a:solidFill>
                          <a:effectLst/>
                          <a:latin typeface="Cambria" panose="02040503050406030204" pitchFamily="18" charset="0"/>
                          <a:ea typeface="Cambria" panose="02040503050406030204" pitchFamily="18" charset="0"/>
                          <a:cs typeface="+mn-cs"/>
                        </a:rPr>
                        <a:t>Mumtoz adabiyotshunoslikka kirish</a:t>
                      </a:r>
                      <a:r>
                        <a:rPr lang="uz-Latn-UZ" sz="2000" dirty="0" smtClean="0">
                          <a:effectLst/>
                          <a:latin typeface="Cambria" panose="02040503050406030204" pitchFamily="18" charset="0"/>
                          <a:ea typeface="Cambria" panose="02040503050406030204" pitchFamily="18" charset="0"/>
                        </a:rPr>
                        <a:t>” </a:t>
                      </a:r>
                      <a:r>
                        <a:rPr lang="uz-Latn-UZ" sz="2000" dirty="0">
                          <a:effectLst/>
                          <a:latin typeface="Cambria" panose="02040503050406030204" pitchFamily="18" charset="0"/>
                          <a:ea typeface="Cambria" panose="02040503050406030204" pitchFamily="18" charset="0"/>
                        </a:rPr>
                        <a:t>ikki qismdan iborat. Uning </a:t>
                      </a:r>
                      <a:r>
                        <a:rPr lang="uz-Cyrl-UZ" sz="2000" dirty="0">
                          <a:effectLst/>
                          <a:latin typeface="Cambria" panose="02040503050406030204" pitchFamily="18" charset="0"/>
                          <a:ea typeface="Cambria" panose="02040503050406030204" pitchFamily="18" charset="0"/>
                        </a:rPr>
                        <a:t>“Aruz va mumtoz poetika</a:t>
                      </a:r>
                      <a:r>
                        <a:rPr lang="uz-Latn-UZ" sz="2000" dirty="0">
                          <a:effectLst/>
                          <a:latin typeface="Cambria" panose="02040503050406030204" pitchFamily="18" charset="0"/>
                          <a:ea typeface="Cambria" panose="02040503050406030204" pitchFamily="18" charset="0"/>
                        </a:rPr>
                        <a:t>ga kirish</a:t>
                      </a:r>
                      <a:r>
                        <a:rPr lang="uz-Cyrl-UZ" sz="2000" dirty="0">
                          <a:effectLst/>
                          <a:latin typeface="Cambria" panose="02040503050406030204" pitchFamily="18" charset="0"/>
                          <a:ea typeface="Cambria" panose="02040503050406030204" pitchFamily="18" charset="0"/>
                        </a:rPr>
                        <a:t>” </a:t>
                      </a:r>
                      <a:r>
                        <a:rPr lang="uz-Latn-UZ" sz="2000" dirty="0">
                          <a:effectLst/>
                          <a:latin typeface="Cambria" panose="02040503050406030204" pitchFamily="18" charset="0"/>
                          <a:ea typeface="Cambria" panose="02040503050406030204" pitchFamily="18" charset="0"/>
                        </a:rPr>
                        <a:t>qismida</a:t>
                      </a:r>
                      <a:r>
                        <a:rPr lang="uz-Cyrl-UZ" sz="2000" dirty="0">
                          <a:effectLst/>
                          <a:latin typeface="Cambria" panose="02040503050406030204" pitchFamily="18" charset="0"/>
                          <a:ea typeface="Cambria" panose="02040503050406030204" pitchFamily="18" charset="0"/>
                        </a:rPr>
                        <a:t> talabalarga aruz vaznining o‘ziga xos xususiyatlari, aruz tarixi haqida, aruz vaznining nazariy asoslari, qisqa, cho‘ziq va o‘ta cho‘ziq hijolarning bir-biridan farqi, rukn va bahr tushunchalari, musta’mal bahrlar; mumtoz she’r shakllari, badiiy san’atlar, qofiya ilmi haqida ta’lim beradi.</a:t>
                      </a:r>
                      <a:r>
                        <a:rPr lang="uz-Latn-UZ" sz="2000" dirty="0">
                          <a:effectLst/>
                          <a:latin typeface="Cambria" panose="02040503050406030204" pitchFamily="18" charset="0"/>
                          <a:ea typeface="Cambria" panose="02040503050406030204" pitchFamily="18" charset="0"/>
                        </a:rPr>
                        <a:t>   </a:t>
                      </a:r>
                      <a:endParaRPr lang="ru-RU" sz="20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r>
              <a:tr h="2276360">
                <a:tc>
                  <a:txBody>
                    <a:bodyPr/>
                    <a:lstStyle/>
                    <a:p>
                      <a:pPr>
                        <a:spcAft>
                          <a:spcPct val="0"/>
                        </a:spcAft>
                      </a:pPr>
                      <a:r>
                        <a:rPr lang="ru-RU" sz="1400">
                          <a:effectLst/>
                        </a:rPr>
                        <a:t>FM </a:t>
                      </a:r>
                      <a:r>
                        <a:rPr lang="en-US" sz="1400">
                          <a:effectLst/>
                        </a:rPr>
                        <a:t>2</a:t>
                      </a:r>
                      <a:endParaRPr lang="ru-RU" sz="1400">
                        <a:effectLst/>
                        <a:latin typeface="TimesUZ"/>
                        <a:ea typeface="Times New Roman" panose="02020603050405020304" pitchFamily="18" charset="0"/>
                        <a:cs typeface="Times New Roman" panose="02020603050405020304" pitchFamily="18" charset="0"/>
                      </a:endParaRPr>
                    </a:p>
                  </a:txBody>
                  <a:tcPr marL="68580" marR="68580" marT="0" marB="0" anchor="ctr"/>
                </a:tc>
                <a:tc>
                  <a:txBody>
                    <a:bodyPr/>
                    <a:lstStyle/>
                    <a:p>
                      <a:pPr marL="457200" indent="189230" algn="just">
                        <a:spcAft>
                          <a:spcPct val="0"/>
                        </a:spcAft>
                      </a:pPr>
                      <a:r>
                        <a:rPr lang="uz-Cyrl-UZ" sz="2000" dirty="0">
                          <a:effectLst/>
                          <a:latin typeface="Cambria" panose="02040503050406030204" pitchFamily="18" charset="0"/>
                          <a:ea typeface="Cambria" panose="02040503050406030204" pitchFamily="18" charset="0"/>
                        </a:rPr>
                        <a:t> </a:t>
                      </a:r>
                      <a:r>
                        <a:rPr lang="uz-Cyrl-UZ" sz="2000" dirty="0" smtClean="0">
                          <a:effectLst/>
                          <a:latin typeface="Cambria" panose="02040503050406030204" pitchFamily="18" charset="0"/>
                          <a:ea typeface="Cambria" panose="02040503050406030204" pitchFamily="18" charset="0"/>
                        </a:rPr>
                        <a:t>“</a:t>
                      </a:r>
                      <a:r>
                        <a:rPr lang="uz-Latn-UZ" sz="2000" kern="1200" dirty="0" smtClean="0">
                          <a:solidFill>
                            <a:schemeClr val="tx1"/>
                          </a:solidFill>
                          <a:effectLst/>
                          <a:latin typeface="Cambria" panose="02040503050406030204" pitchFamily="18" charset="0"/>
                          <a:ea typeface="Cambria" panose="02040503050406030204" pitchFamily="18" charset="0"/>
                          <a:cs typeface="+mn-cs"/>
                        </a:rPr>
                        <a:t>Mumtoz adabiyotshunoslikka kirish</a:t>
                      </a:r>
                      <a:r>
                        <a:rPr lang="uz-Cyrl-UZ" sz="2000" dirty="0" smtClean="0">
                          <a:effectLst/>
                          <a:latin typeface="Cambria" panose="02040503050406030204" pitchFamily="18" charset="0"/>
                          <a:ea typeface="Cambria" panose="02040503050406030204" pitchFamily="18" charset="0"/>
                        </a:rPr>
                        <a:t>” </a:t>
                      </a:r>
                      <a:r>
                        <a:rPr lang="uz-Latn-UZ" sz="2000" dirty="0">
                          <a:effectLst/>
                          <a:latin typeface="Cambria" panose="02040503050406030204" pitchFamily="18" charset="0"/>
                          <a:ea typeface="Cambria" panose="02040503050406030204" pitchFamily="18" charset="0"/>
                        </a:rPr>
                        <a:t>qismida </a:t>
                      </a:r>
                      <a:r>
                        <a:rPr lang="uz-Cyrl-UZ" sz="2000" dirty="0">
                          <a:effectLst/>
                          <a:latin typeface="Cambria" panose="02040503050406030204" pitchFamily="18" charset="0"/>
                          <a:ea typeface="Cambria" panose="02040503050406030204" pitchFamily="18" charset="0"/>
                        </a:rPr>
                        <a:t>tasavvufning paydo bo‘lish tarixi, rivoji, mohiyati, tushuncha va istilohlari, s</a:t>
                      </a:r>
                      <a:r>
                        <a:rPr lang="uz-Latn-UZ" sz="2000" dirty="0">
                          <a:effectLst/>
                          <a:latin typeface="Cambria" panose="02040503050406030204" pitchFamily="18" charset="0"/>
                          <a:ea typeface="Cambria" panose="02040503050406030204" pitchFamily="18" charset="0"/>
                        </a:rPr>
                        <a:t>o‘</a:t>
                      </a:r>
                      <a:r>
                        <a:rPr lang="uz-Cyrl-UZ" sz="2000" dirty="0">
                          <a:effectLst/>
                          <a:latin typeface="Cambria" panose="02040503050406030204" pitchFamily="18" charset="0"/>
                          <a:ea typeface="Cambria" panose="02040503050406030204" pitchFamily="18" charset="0"/>
                        </a:rPr>
                        <a:t>fiyona adabiyotning o‘ziga xos jihatlari va tsavvufiy  timsollar ma</a:t>
                      </a:r>
                      <a:r>
                        <a:rPr lang="uz-Latn-UZ" sz="2000" dirty="0">
                          <a:effectLst/>
                          <a:latin typeface="Cambria" panose="02040503050406030204" pitchFamily="18" charset="0"/>
                          <a:ea typeface="Cambria" panose="02040503050406030204" pitchFamily="18" charset="0"/>
                        </a:rPr>
                        <a:t>‘</a:t>
                      </a:r>
                      <a:r>
                        <a:rPr lang="uz-Cyrl-UZ" sz="2000" dirty="0">
                          <a:effectLst/>
                          <a:latin typeface="Cambria" panose="02040503050406030204" pitchFamily="18" charset="0"/>
                          <a:ea typeface="Cambria" panose="02040503050406030204" pitchFamily="18" charset="0"/>
                        </a:rPr>
                        <a:t>nolarini o‘rgatishni nazarda tutadi. Fan bo‘yicha talabalarlarning bilim, ko‘nikma va malakalariga q</a:t>
                      </a:r>
                      <a:r>
                        <a:rPr lang="en-US" sz="2000" dirty="0">
                          <a:effectLst/>
                          <a:latin typeface="Cambria" panose="02040503050406030204" pitchFamily="18" charset="0"/>
                          <a:ea typeface="Cambria" panose="02040503050406030204" pitchFamily="18" charset="0"/>
                        </a:rPr>
                        <a:t>u</a:t>
                      </a:r>
                      <a:r>
                        <a:rPr lang="uz-Cyrl-UZ" sz="2000" dirty="0">
                          <a:effectLst/>
                          <a:latin typeface="Cambria" panose="02040503050406030204" pitchFamily="18" charset="0"/>
                          <a:ea typeface="Cambria" panose="02040503050406030204" pitchFamily="18" charset="0"/>
                        </a:rPr>
                        <a:t>y</a:t>
                      </a:r>
                      <a:r>
                        <a:rPr lang="en-US" sz="2000" dirty="0" err="1">
                          <a:effectLst/>
                          <a:latin typeface="Cambria" panose="02040503050406030204" pitchFamily="18" charset="0"/>
                          <a:ea typeface="Cambria" panose="02040503050406030204" pitchFamily="18" charset="0"/>
                        </a:rPr>
                        <a:t>i</a:t>
                      </a:r>
                      <a:r>
                        <a:rPr lang="uz-Cyrl-UZ" sz="2000" dirty="0">
                          <a:effectLst/>
                          <a:latin typeface="Cambria" panose="02040503050406030204" pitchFamily="18" charset="0"/>
                          <a:ea typeface="Cambria" panose="02040503050406030204" pitchFamily="18" charset="0"/>
                        </a:rPr>
                        <a:t>dagi talablar qo‘yiladi</a:t>
                      </a:r>
                      <a:r>
                        <a:rPr lang="en-US" sz="2000" dirty="0">
                          <a:effectLst/>
                          <a:latin typeface="Cambria" panose="02040503050406030204" pitchFamily="18" charset="0"/>
                          <a:ea typeface="Cambria" panose="02040503050406030204" pitchFamily="18" charset="0"/>
                        </a:rPr>
                        <a:t>.  </a:t>
                      </a:r>
                      <a:endParaRPr lang="ru-RU" sz="2000" dirty="0">
                        <a:effectLst/>
                        <a:latin typeface="Cambria" panose="02040503050406030204" pitchFamily="18" charset="0"/>
                        <a:ea typeface="Cambria" panose="02040503050406030204" pitchFamily="18" charset="0"/>
                        <a:cs typeface="Arial" pitchFamily="34" charset="0"/>
                      </a:endParaRPr>
                    </a:p>
                  </a:txBody>
                  <a:tcPr marL="68580" marR="68580" marT="0" marB="0" anchor="ctr"/>
                </a:tc>
              </a:tr>
            </a:tbl>
          </a:graphicData>
        </a:graphic>
      </p:graphicFrame>
    </p:spTree>
    <p:extLst>
      <p:ext uri="{BB962C8B-B14F-4D97-AF65-F5344CB8AC3E}">
        <p14:creationId xmlns:p14="http://schemas.microsoft.com/office/powerpoint/2010/main" val="54024343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18641" y="319489"/>
            <a:ext cx="11259239" cy="6246564"/>
          </a:xfrm>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lvl1pPr>
              <a:defRPr>
                <a:solidFill>
                  <a:srgbClr val="000000"/>
                </a:solidFill>
                <a:latin typeface="Calibri"/>
              </a:defRPr>
            </a:lvl1pPr>
            <a:lvl2pPr>
              <a:defRPr>
                <a:solidFill>
                  <a:srgbClr val="000000"/>
                </a:solidFill>
                <a:latin typeface="Calibri"/>
              </a:defRPr>
            </a:lvl2pPr>
            <a:lvl3pPr>
              <a:defRPr>
                <a:solidFill>
                  <a:srgbClr val="000000"/>
                </a:solidFill>
                <a:latin typeface="Calibri"/>
              </a:defRPr>
            </a:lvl3pPr>
            <a:lvl4pPr>
              <a:defRPr>
                <a:solidFill>
                  <a:srgbClr val="000000"/>
                </a:solidFill>
                <a:latin typeface="Calibri"/>
              </a:defRPr>
            </a:lvl4pPr>
            <a:lvl5pPr>
              <a:defRPr>
                <a:solidFill>
                  <a:srgbClr val="000000"/>
                </a:solidFill>
                <a:latin typeface="Calibri"/>
              </a:defRPr>
            </a:lvl5pPr>
            <a:lvl6pPr>
              <a:defRPr>
                <a:solidFill>
                  <a:srgbClr val="000000"/>
                </a:solidFill>
                <a:latin typeface="Calibri"/>
              </a:defRPr>
            </a:lvl6pPr>
            <a:lvl7pPr>
              <a:defRPr>
                <a:solidFill>
                  <a:srgbClr val="000000"/>
                </a:solidFill>
                <a:latin typeface="Calibri"/>
              </a:defRPr>
            </a:lvl7pPr>
            <a:lvl8pPr>
              <a:defRPr>
                <a:solidFill>
                  <a:srgbClr val="000000"/>
                </a:solidFill>
                <a:latin typeface="Calibri"/>
              </a:defRPr>
            </a:lvl8pPr>
            <a:lvl9pPr>
              <a:defRPr>
                <a:solidFill>
                  <a:srgbClr val="000000"/>
                </a:solidFill>
                <a:latin typeface="Calibri"/>
              </a:defRPr>
            </a:lvl9pPr>
          </a:lstStyle>
          <a:p>
            <a:pPr algn="just"/>
            <a:r>
              <a:rPr lang="uz-Cyrl-UZ" b="1">
                <a:latin typeface="Cambria" panose="02040503050406030204" pitchFamily="18" charset="0"/>
                <a:ea typeface="Cambria" panose="02040503050406030204" pitchFamily="18" charset="0"/>
              </a:rPr>
              <a:t>Ta’lim natijalari (TN)</a:t>
            </a:r>
            <a:endParaRPr lang="ru-RU">
              <a:latin typeface="Cambria" panose="02040503050406030204" pitchFamily="18" charset="0"/>
              <a:ea typeface="Cambria" panose="02040503050406030204" pitchFamily="18" charset="0"/>
            </a:endParaRPr>
          </a:p>
          <a:p>
            <a:pPr algn="just"/>
            <a:r>
              <a:rPr lang="uz-Cyrl-UZ">
                <a:latin typeface="Cambria" panose="02040503050406030204" pitchFamily="18" charset="0"/>
                <a:ea typeface="Cambria" panose="02040503050406030204" pitchFamily="18" charset="0"/>
              </a:rPr>
              <a:t>Fanni o‘zlashtirish natijasida </a:t>
            </a:r>
            <a:r>
              <a:rPr lang="en-US" err="1">
                <a:latin typeface="Cambria" panose="02040503050406030204" pitchFamily="18" charset="0"/>
                <a:ea typeface="Cambria" panose="02040503050406030204" pitchFamily="18" charset="0"/>
              </a:rPr>
              <a:t>talaba</a:t>
            </a:r>
            <a:r>
              <a:rPr lang="uz-Cyrl-UZ">
                <a:latin typeface="Cambria" panose="02040503050406030204" pitchFamily="18" charset="0"/>
                <a:ea typeface="Cambria" panose="02040503050406030204" pitchFamily="18" charset="0"/>
              </a:rPr>
              <a:t>:</a:t>
            </a:r>
            <a:endParaRPr lang="ru-RU">
              <a:latin typeface="Cambria" panose="02040503050406030204" pitchFamily="18" charset="0"/>
              <a:ea typeface="Cambria" panose="02040503050406030204" pitchFamily="18" charset="0"/>
            </a:endParaRPr>
          </a:p>
          <a:p>
            <a:pPr algn="just"/>
            <a:r>
              <a:rPr lang="en-US" err="1">
                <a:latin typeface="Cambria" panose="02040503050406030204" pitchFamily="18" charset="0"/>
                <a:ea typeface="Cambria" panose="02040503050406030204" pitchFamily="18" charset="0"/>
              </a:rPr>
              <a:t>Mumtoz poetikaning asosini ilmlar uchligi tashkil etadi. Bular: ilmi aruz, ilmi badi’ hamda ilmi qofiyadir. Adabiyotimiz tarixida bu uch ilm birgalikda mumtoz she’rning nafosati va shoirning salohiyatini belgilovchi mezon hisoblangan. Ular orasida aruz ilmi nisbatan murakkab hisoblanib, uni yaxshi bilmaslik </a:t>
            </a:r>
            <a:r>
              <a:rPr lang="uz-Cyrl-UZ">
                <a:latin typeface="Cambria" panose="02040503050406030204" pitchFamily="18" charset="0"/>
                <a:ea typeface="Cambria" panose="02040503050406030204" pitchFamily="18" charset="0"/>
              </a:rPr>
              <a:t>mumtoz janrlarda yaratilgan badiiy namunalar mohiyatini anglashda </a:t>
            </a:r>
            <a:r>
              <a:rPr lang="en-US" err="1">
                <a:latin typeface="Cambria" panose="02040503050406030204" pitchFamily="18" charset="0"/>
                <a:ea typeface="Cambria" panose="02040503050406030204" pitchFamily="18" charset="0"/>
              </a:rPr>
              <a:t>qiyinchilik </a:t>
            </a:r>
            <a:r>
              <a:rPr lang="uz-Cyrl-UZ">
                <a:latin typeface="Cambria" panose="02040503050406030204" pitchFamily="18" charset="0"/>
                <a:ea typeface="Cambria" panose="02040503050406030204" pitchFamily="18" charset="0"/>
              </a:rPr>
              <a:t>tug</a:t>
            </a:r>
            <a:r>
              <a:rPr lang="en-US">
                <a:latin typeface="Cambria" panose="02040503050406030204" pitchFamily="18" charset="0"/>
                <a:ea typeface="Cambria" panose="02040503050406030204" pitchFamily="18" charset="0"/>
              </a:rPr>
              <a:t>‘</a:t>
            </a:r>
            <a:r>
              <a:rPr lang="uz-Cyrl-UZ">
                <a:latin typeface="Cambria" panose="02040503050406030204" pitchFamily="18" charset="0"/>
                <a:ea typeface="Cambria" panose="02040503050406030204" pitchFamily="18" charset="0"/>
              </a:rPr>
              <a:t>diradi</a:t>
            </a:r>
            <a:r>
              <a:rPr lang="en-US">
                <a:latin typeface="Cambria" panose="02040503050406030204" pitchFamily="18" charset="0"/>
                <a:ea typeface="Cambria" panose="02040503050406030204" pitchFamily="18" charset="0"/>
              </a:rPr>
              <a:t>. Shu ma’noda “Aruz va mumtoz poetikaga kirish”</a:t>
            </a:r>
            <a:r>
              <a:rPr lang="uz-Cyrl-UZ">
                <a:latin typeface="Cambria" panose="02040503050406030204" pitchFamily="18" charset="0"/>
                <a:ea typeface="Cambria" panose="02040503050406030204" pitchFamily="18" charset="0"/>
              </a:rPr>
              <a:t> fan</a:t>
            </a:r>
            <a:r>
              <a:rPr lang="en-US" err="1">
                <a:latin typeface="Cambria" panose="02040503050406030204" pitchFamily="18" charset="0"/>
                <a:ea typeface="Cambria" panose="02040503050406030204" pitchFamily="18" charset="0"/>
              </a:rPr>
              <a:t>i</a:t>
            </a:r>
            <a:r>
              <a:rPr lang="en-US" b="1">
                <a:latin typeface="Cambria" panose="02040503050406030204" pitchFamily="18" charset="0"/>
                <a:ea typeface="Cambria" panose="02040503050406030204" pitchFamily="18" charset="0"/>
              </a:rPr>
              <a:t> </a:t>
            </a:r>
            <a:r>
              <a:rPr lang="uz-Cyrl-UZ">
                <a:latin typeface="Cambria" panose="02040503050406030204" pitchFamily="18" charset="0"/>
                <a:ea typeface="Cambria" panose="02040503050406030204" pitchFamily="18" charset="0"/>
              </a:rPr>
              <a:t>aruz vazni va uning qoidalari, aruzda yozilgan asarlarning </a:t>
            </a:r>
            <a:r>
              <a:rPr lang="en-US" err="1">
                <a:latin typeface="Cambria" panose="02040503050406030204" pitchFamily="18" charset="0"/>
                <a:ea typeface="Cambria" panose="02040503050406030204" pitchFamily="18" charset="0"/>
              </a:rPr>
              <a:t>o‘lchovini</a:t>
            </a:r>
            <a:r>
              <a:rPr lang="uz-Cyrl-UZ">
                <a:latin typeface="Cambria" panose="02040503050406030204" pitchFamily="18" charset="0"/>
                <a:ea typeface="Cambria" panose="02040503050406030204" pitchFamily="18" charset="0"/>
              </a:rPr>
              <a:t> aniqlash yo’llari</a:t>
            </a:r>
            <a:r>
              <a:rPr lang="en-US" altLang="ja-JP">
                <a:latin typeface="Cambria" panose="02040503050406030204" pitchFamily="18" charset="0"/>
                <a:ea typeface="Cambria" panose="02040503050406030204" pitchFamily="18" charset="0"/>
              </a:rPr>
              <a:t>, </a:t>
            </a:r>
            <a:r>
              <a:rPr lang="en-US" err="1">
                <a:latin typeface="Cambria" panose="02040503050406030204" pitchFamily="18" charset="0"/>
                <a:ea typeface="Cambria" panose="02040503050406030204" pitchFamily="18" charset="0"/>
              </a:rPr>
              <a:t>aruz tizimining </a:t>
            </a:r>
            <a:r>
              <a:rPr lang="uz-Cyrl-UZ">
                <a:latin typeface="Cambria" panose="02040503050406030204" pitchFamily="18" charset="0"/>
                <a:ea typeface="Cambria" panose="02040503050406030204" pitchFamily="18" charset="0"/>
              </a:rPr>
              <a:t>oʻ</a:t>
            </a:r>
            <a:r>
              <a:rPr lang="en-US" altLang="ja-JP" err="1">
                <a:latin typeface="Cambria" panose="02040503050406030204" pitchFamily="18" charset="0"/>
                <a:ea typeface="Cambria" panose="02040503050406030204" pitchFamily="18" charset="0"/>
              </a:rPr>
              <a:t>zbe</a:t>
            </a:r>
            <a:r>
              <a:rPr lang="uz-Cyrl-UZ">
                <a:latin typeface="Cambria" panose="02040503050406030204" pitchFamily="18" charset="0"/>
                <a:ea typeface="Cambria" panose="02040503050406030204" pitchFamily="18" charset="0"/>
              </a:rPr>
              <a:t>k mumtoz </a:t>
            </a:r>
            <a:r>
              <a:rPr lang="en-US" altLang="ja-JP" err="1">
                <a:latin typeface="Cambria" panose="02040503050406030204" pitchFamily="18" charset="0"/>
                <a:ea typeface="Cambria" panose="02040503050406030204" pitchFamily="18" charset="0"/>
              </a:rPr>
              <a:t>adabiyotidagi </a:t>
            </a:r>
            <a:r>
              <a:rPr lang="uz-Cyrl-UZ">
                <a:latin typeface="Cambria" panose="02040503050406030204" pitchFamily="18" charset="0"/>
                <a:ea typeface="Cambria" panose="02040503050406030204" pitchFamily="18" charset="0"/>
              </a:rPr>
              <a:t>oʻ</a:t>
            </a:r>
            <a:r>
              <a:rPr lang="en-US" altLang="ja-JP" err="1">
                <a:latin typeface="Cambria" panose="02040503050406030204" pitchFamily="18" charset="0"/>
                <a:ea typeface="Cambria" panose="02040503050406030204" pitchFamily="18" charset="0"/>
              </a:rPr>
              <a:t>rni, </a:t>
            </a:r>
            <a:r>
              <a:rPr lang="en-US" err="1">
                <a:latin typeface="Cambria" panose="02040503050406030204" pitchFamily="18" charset="0"/>
                <a:ea typeface="Cambria" panose="02040503050406030204" pitchFamily="18" charset="0"/>
              </a:rPr>
              <a:t>mumtoz janrlar va ularning </a:t>
            </a:r>
            <a:r>
              <a:rPr lang="en-US" altLang="ja-JP" err="1">
                <a:latin typeface="Cambria" panose="02040503050406030204" pitchFamily="18" charset="0"/>
                <a:ea typeface="Cambria" panose="02040503050406030204" pitchFamily="18" charset="0"/>
              </a:rPr>
              <a:t>badiiyati</a:t>
            </a:r>
            <a:r>
              <a:rPr lang="en-US">
                <a:latin typeface="Cambria" panose="02040503050406030204" pitchFamily="18" charset="0"/>
                <a:ea typeface="Cambria" panose="02040503050406030204" pitchFamily="18" charset="0"/>
              </a:rPr>
              <a:t>, ilmi badi’ va ilmi qofiya</a:t>
            </a:r>
            <a:r>
              <a:rPr lang="ja-JP" altLang="en-US">
                <a:latin typeface="Cambria" panose="02040503050406030204" pitchFamily="18" charset="0"/>
              </a:rPr>
              <a:t> </a:t>
            </a:r>
            <a:r>
              <a:rPr lang="en-US" altLang="ja-JP">
                <a:latin typeface="Cambria" panose="02040503050406030204" pitchFamily="18" charset="0"/>
                <a:ea typeface="Cambria" panose="02040503050406030204" pitchFamily="18" charset="0"/>
              </a:rPr>
              <a:t>b</a:t>
            </a:r>
            <a:r>
              <a:rPr lang="uz-Cyrl-UZ">
                <a:latin typeface="Cambria" panose="02040503050406030204" pitchFamily="18" charset="0"/>
                <a:ea typeface="Cambria" panose="02040503050406030204" pitchFamily="18" charset="0"/>
              </a:rPr>
              <a:t>oʻ</a:t>
            </a:r>
            <a:r>
              <a:rPr lang="en-US" altLang="ja-JP" err="1">
                <a:latin typeface="Cambria" panose="02040503050406030204" pitchFamily="18" charset="0"/>
                <a:ea typeface="Cambria" panose="02040503050406030204" pitchFamily="18" charset="0"/>
              </a:rPr>
              <a:t>yicha aniq va m</a:t>
            </a:r>
            <a:r>
              <a:rPr lang="en-US" err="1">
                <a:latin typeface="Cambria" panose="02040503050406030204" pitchFamily="18" charset="0"/>
                <a:ea typeface="Cambria" panose="02040503050406030204" pitchFamily="18" charset="0"/>
              </a:rPr>
              <a:t>uhim</a:t>
            </a:r>
            <a:r>
              <a:rPr lang="ja-JP" altLang="en-US">
                <a:latin typeface="Cambria" panose="02040503050406030204" pitchFamily="18" charset="0"/>
              </a:rPr>
              <a:t> </a:t>
            </a:r>
            <a:r>
              <a:rPr lang="en-US" altLang="ja-JP" err="1">
                <a:latin typeface="Cambria" panose="02040503050406030204" pitchFamily="18" charset="0"/>
                <a:ea typeface="Cambria" panose="02040503050406030204" pitchFamily="18" charset="0"/>
              </a:rPr>
              <a:t>ma’lumot</a:t>
            </a:r>
            <a:r>
              <a:rPr lang="en-US" err="1">
                <a:latin typeface="Cambria" panose="02040503050406030204" pitchFamily="18" charset="0"/>
                <a:ea typeface="Cambria" panose="02040503050406030204" pitchFamily="18" charset="0"/>
              </a:rPr>
              <a:t>larni </a:t>
            </a:r>
            <a:r>
              <a:rPr lang="en-US" altLang="ja-JP" err="1">
                <a:latin typeface="Cambria" panose="02040503050406030204" pitchFamily="18" charset="0"/>
                <a:ea typeface="Cambria" panose="02040503050406030204" pitchFamily="18" charset="0"/>
              </a:rPr>
              <a:t>talaba</a:t>
            </a:r>
            <a:r>
              <a:rPr lang="en-US" err="1">
                <a:latin typeface="Cambria" panose="02040503050406030204" pitchFamily="18" charset="0"/>
                <a:ea typeface="Cambria" panose="02040503050406030204" pitchFamily="18" charset="0"/>
              </a:rPr>
              <a:t>ga yetkazishda</a:t>
            </a:r>
            <a:r>
              <a:rPr lang="ja-JP" altLang="en-US">
                <a:latin typeface="Cambria" panose="02040503050406030204" pitchFamily="18" charset="0"/>
              </a:rPr>
              <a:t> </a:t>
            </a:r>
            <a:r>
              <a:rPr lang="en-US" altLang="ja-JP" err="1">
                <a:latin typeface="Cambria" panose="02040503050406030204" pitchFamily="18" charset="0"/>
                <a:ea typeface="Cambria" panose="02040503050406030204" pitchFamily="18" charset="0"/>
              </a:rPr>
              <a:t>belgilovchi asos vazifasini </a:t>
            </a:r>
            <a:r>
              <a:rPr lang="uz-Cyrl-UZ">
                <a:latin typeface="Cambria" panose="02040503050406030204" pitchFamily="18" charset="0"/>
                <a:ea typeface="Cambria" panose="02040503050406030204" pitchFamily="18" charset="0"/>
              </a:rPr>
              <a:t>oʻ</a:t>
            </a:r>
            <a:r>
              <a:rPr lang="en-US" altLang="ja-JP" err="1">
                <a:latin typeface="Cambria" panose="02040503050406030204" pitchFamily="18" charset="0"/>
                <a:ea typeface="Cambria" panose="02040503050406030204" pitchFamily="18" charset="0"/>
              </a:rPr>
              <a:t>taydi. Shuning uchun oliy </a:t>
            </a:r>
            <a:r>
              <a:rPr lang="en-US" err="1">
                <a:latin typeface="Cambria" panose="02040503050406030204" pitchFamily="18" charset="0"/>
                <a:ea typeface="Cambria" panose="02040503050406030204" pitchFamily="18" charset="0"/>
              </a:rPr>
              <a:t>oʻq</a:t>
            </a:r>
            <a:r>
              <a:rPr lang="en-US" altLang="ja-JP" err="1">
                <a:latin typeface="Cambria" panose="02040503050406030204" pitchFamily="18" charset="0"/>
                <a:ea typeface="Cambria" panose="02040503050406030204" pitchFamily="18" charset="0"/>
              </a:rPr>
              <a:t>uv yurtlarida </a:t>
            </a:r>
            <a:r>
              <a:rPr lang="en-US">
                <a:latin typeface="Cambria" panose="02040503050406030204" pitchFamily="18" charset="0"/>
                <a:ea typeface="Cambria" panose="02040503050406030204" pitchFamily="18" charset="0"/>
              </a:rPr>
              <a:t>o</a:t>
            </a:r>
            <a:r>
              <a:rPr lang="uz-Cyrl-UZ">
                <a:latin typeface="Cambria" panose="02040503050406030204" pitchFamily="18" charset="0"/>
                <a:ea typeface="Cambria" panose="02040503050406030204" pitchFamily="18" charset="0"/>
              </a:rPr>
              <a:t>‘zbek  tili va adabiyoti</a:t>
            </a:r>
            <a:r>
              <a:rPr lang="ja-JP" altLang="en-US">
                <a:latin typeface="Cambria" panose="02040503050406030204" pitchFamily="18" charset="0"/>
              </a:rPr>
              <a:t> </a:t>
            </a:r>
            <a:r>
              <a:rPr lang="en-US" altLang="ja-JP" err="1">
                <a:latin typeface="Cambria" panose="02040503050406030204" pitchFamily="18" charset="0"/>
                <a:ea typeface="Cambria" panose="02040503050406030204" pitchFamily="18" charset="0"/>
              </a:rPr>
              <a:t>ta’lim</a:t>
            </a:r>
            <a:r>
              <a:rPr lang="en-US" err="1">
                <a:latin typeface="Cambria" panose="02040503050406030204" pitchFamily="18" charset="0"/>
                <a:ea typeface="Cambria" panose="02040503050406030204" pitchFamily="18" charset="0"/>
              </a:rPr>
              <a:t>i</a:t>
            </a:r>
            <a:r>
              <a:rPr lang="en-US" altLang="ja-JP" err="1">
                <a:latin typeface="Cambria" panose="02040503050406030204" pitchFamily="18" charset="0"/>
                <a:ea typeface="Cambria" panose="02040503050406030204" pitchFamily="18" charset="0"/>
              </a:rPr>
              <a:t>ni y</a:t>
            </a:r>
            <a:r>
              <a:rPr lang="en-US" err="1">
                <a:latin typeface="Cambria" panose="02040503050406030204" pitchFamily="18" charset="0"/>
                <a:ea typeface="Cambria" panose="02040503050406030204" pitchFamily="18" charset="0"/>
              </a:rPr>
              <a:t>oʻ</a:t>
            </a:r>
            <a:r>
              <a:rPr lang="en-US" altLang="ja-JP" err="1">
                <a:latin typeface="Cambria" panose="02040503050406030204" pitchFamily="18" charset="0"/>
                <a:ea typeface="Cambria" panose="02040503050406030204" pitchFamily="18" charset="0"/>
              </a:rPr>
              <a:t>lga </a:t>
            </a:r>
            <a:r>
              <a:rPr lang="en-US" err="1">
                <a:latin typeface="Cambria" panose="02040503050406030204" pitchFamily="18" charset="0"/>
                <a:ea typeface="Cambria" panose="02040503050406030204" pitchFamily="18" charset="0"/>
              </a:rPr>
              <a:t>qoʻ</a:t>
            </a:r>
            <a:r>
              <a:rPr lang="en-US" altLang="ja-JP" err="1">
                <a:latin typeface="Cambria" panose="02040503050406030204" pitchFamily="18" charset="0"/>
                <a:ea typeface="Cambria" panose="02040503050406030204" pitchFamily="18" charset="0"/>
              </a:rPr>
              <a:t>yishda ushbu fan alohida ahamiyat kasb etadi. </a:t>
            </a:r>
            <a:endParaRPr lang="ru-RU">
              <a:latin typeface="Cambria" panose="02040503050406030204" pitchFamily="18" charset="0"/>
              <a:ea typeface="Cambria" panose="02040503050406030204" pitchFamily="18" charset="0"/>
            </a:endParaRPr>
          </a:p>
          <a:p>
            <a:pPr algn="just"/>
            <a:r>
              <a:rPr lang="uz-Cyrl-UZ">
                <a:latin typeface="Cambria" panose="02040503050406030204" pitchFamily="18" charset="0"/>
                <a:ea typeface="Cambria" panose="02040503050406030204" pitchFamily="18" charset="0"/>
              </a:rPr>
              <a:t>“Aruz va mumtoz poetikaga kirish” fanini toʻliq oʻzlashtirish  </a:t>
            </a:r>
            <a:r>
              <a:rPr lang="en-US" altLang="ja-JP" err="1">
                <a:latin typeface="Cambria" panose="02040503050406030204" pitchFamily="18" charset="0"/>
                <a:ea typeface="Cambria" panose="02040503050406030204" pitchFamily="18" charset="0"/>
              </a:rPr>
              <a:t>bakalavriat bosqichi talabalarining bilimlarini mustahkamlash, badiiy did va adabiy idrok</a:t>
            </a:r>
            <a:r>
              <a:rPr lang="uz-Cyrl-UZ">
                <a:latin typeface="Cambria" panose="02040503050406030204" pitchFamily="18" charset="0"/>
                <a:ea typeface="Cambria" panose="02040503050406030204" pitchFamily="18" charset="0"/>
              </a:rPr>
              <a:t>i</a:t>
            </a:r>
            <a:r>
              <a:rPr lang="en-US" altLang="ja-JP" err="1">
                <a:latin typeface="Cambria" panose="02040503050406030204" pitchFamily="18" charset="0"/>
                <a:ea typeface="Cambria" panose="02040503050406030204" pitchFamily="18" charset="0"/>
              </a:rPr>
              <a:t>ni </a:t>
            </a:r>
            <a:r>
              <a:rPr lang="uz-Cyrl-UZ">
                <a:latin typeface="Cambria" panose="02040503050406030204" pitchFamily="18" charset="0"/>
                <a:ea typeface="Cambria" panose="02040503050406030204" pitchFamily="18" charset="0"/>
              </a:rPr>
              <a:t>oʻ</a:t>
            </a:r>
            <a:r>
              <a:rPr lang="en-US" altLang="ja-JP" err="1">
                <a:latin typeface="Cambria" panose="02040503050406030204" pitchFamily="18" charset="0"/>
                <a:ea typeface="Cambria" panose="02040503050406030204" pitchFamily="18" charset="0"/>
              </a:rPr>
              <a:t>stirish hamda ularda tadqiqotchilik malakasini shakllantirish uchun zamin hozirlaydi</a:t>
            </a:r>
            <a:r>
              <a:rPr lang="uz-Cyrl-UZ">
                <a:latin typeface="Cambria" panose="02040503050406030204" pitchFamily="18" charset="0"/>
                <a:ea typeface="Cambria" panose="02040503050406030204" pitchFamily="18" charset="0"/>
              </a:rPr>
              <a:t>.</a:t>
            </a:r>
            <a:endParaRPr lang="ru-RU">
              <a:latin typeface="Cambria" panose="02040503050406030204" pitchFamily="18" charset="0"/>
              <a:ea typeface="Cambria" panose="02040503050406030204" pitchFamily="18" charset="0"/>
            </a:endParaRPr>
          </a:p>
          <a:p>
            <a:endParaRPr lang="ru-RU"/>
          </a:p>
        </p:txBody>
      </p:sp>
    </p:spTree>
    <p:extLst>
      <p:ext uri="{BB962C8B-B14F-4D97-AF65-F5344CB8AC3E}">
        <p14:creationId xmlns:p14="http://schemas.microsoft.com/office/powerpoint/2010/main" val="202247935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30506" y="165252"/>
            <a:ext cx="11325340" cy="6367749"/>
          </a:xfrm>
          <a:solidFill>
            <a:schemeClr val="accent4">
              <a:lumMod val="20000"/>
              <a:lumOff val="80000"/>
            </a:schemeClr>
          </a:solidFill>
        </p:spPr>
        <p:txBody>
          <a:bodyPr>
            <a:normAutofit fontScale="92500" lnSpcReduction="20000"/>
          </a:bodyPr>
          <a:lstStyle/>
          <a:p>
            <a:pPr algn="just"/>
            <a:r>
              <a:rPr lang="uz-Latn-UZ">
                <a:latin typeface="Cambria" panose="02040503050406030204" pitchFamily="18" charset="0"/>
                <a:ea typeface="Cambria" panose="02040503050406030204" pitchFamily="18" charset="0"/>
              </a:rPr>
              <a:t>Fan bo‘yicha talabalarning bilim, ko‘nikma va malakalariga qo‘yiladigan talablar</a:t>
            </a:r>
            <a:r>
              <a:rPr lang="en-US">
                <a:latin typeface="Cambria" panose="02040503050406030204" pitchFamily="18" charset="0"/>
                <a:ea typeface="Cambria" panose="02040503050406030204" pitchFamily="18" charset="0"/>
              </a:rPr>
              <a:t>. </a:t>
            </a:r>
            <a:r>
              <a:rPr lang="uz-Cyrl-UZ" i="1">
                <a:latin typeface="Cambria" panose="02040503050406030204" pitchFamily="18" charset="0"/>
                <a:ea typeface="Cambria" panose="02040503050406030204" pitchFamily="18" charset="0"/>
              </a:rPr>
              <a:t>Talaba:</a:t>
            </a:r>
            <a:endParaRPr lang="ru-RU">
              <a:latin typeface="Cambria" panose="02040503050406030204" pitchFamily="18" charset="0"/>
              <a:ea typeface="Cambria" panose="02040503050406030204" pitchFamily="18" charset="0"/>
            </a:endParaRPr>
          </a:p>
          <a:p>
            <a:pPr lvl="0" algn="just"/>
            <a:r>
              <a:rPr lang="uz-Cyrl-UZ">
                <a:latin typeface="Cambria" panose="02040503050406030204" pitchFamily="18" charset="0"/>
                <a:ea typeface="Cambria" panose="02040503050406030204" pitchFamily="18" charset="0"/>
              </a:rPr>
              <a:t>aruz vaznining o‘ziga xos xususiyatlari, aruz tarixi haqida, aruz vaznining nazariy asoslari, qisqa, cho‘ziq va o‘ta cho‘ziq hijolarning bir-biridan farqi, rukn va bahr tushunchalari, musta’mal bahrlar; mumtoz she’r shakllari, badiiy san’atlar, qofiya ilmi haqida </a:t>
            </a:r>
            <a:r>
              <a:rPr lang="uz-Latn-UZ" b="1" i="1">
                <a:latin typeface="Cambria" panose="02040503050406030204" pitchFamily="18" charset="0"/>
                <a:ea typeface="Cambria" panose="02040503050406030204" pitchFamily="18" charset="0"/>
              </a:rPr>
              <a:t>bilim</a:t>
            </a:r>
            <a:r>
              <a:rPr lang="uz-Cyrl-UZ" b="1" i="1">
                <a:latin typeface="Cambria" panose="02040503050406030204" pitchFamily="18" charset="0"/>
                <a:ea typeface="Cambria" panose="02040503050406030204" pitchFamily="18" charset="0"/>
              </a:rPr>
              <a:t>ga  ega bo‘lishi;</a:t>
            </a:r>
            <a:endParaRPr lang="ru-RU">
              <a:latin typeface="Cambria" panose="02040503050406030204" pitchFamily="18" charset="0"/>
              <a:ea typeface="Cambria" panose="02040503050406030204" pitchFamily="18" charset="0"/>
            </a:endParaRPr>
          </a:p>
          <a:p>
            <a:pPr lvl="0" algn="just"/>
            <a:r>
              <a:rPr lang="uz-Cyrl-UZ">
                <a:latin typeface="Cambria" panose="02040503050406030204" pitchFamily="18" charset="0"/>
                <a:ea typeface="Cambria" panose="02040503050406030204" pitchFamily="18" charset="0"/>
              </a:rPr>
              <a:t>taqti’ va uning qoidalari, bahrlar va ularning tarkibiy tuzilishi, bir xil asliy ruknlardan tashkil topgan bahrlar, ularning o‘ziga xos xususiyatlari, turkiy she’riyatda faol qo‘llanilgan ramal, hazaj, rajaz, mutaqorib  bahrlarida yozilgan she’rlarning taqti’ni belgilay olish, turli asliy ruknlardan tarkib topgan bahrlar va ularning o‘ziga xos xususiyatlari, mumtoz aruzshunoslik asoslari; baytli va bandli she’r shakllari, ularning o’ziga xos xususiyatlari, lafziy, ma’naviy va mushtarak san’atlar, mumtoz qofiya turlari haqida bilim va </a:t>
            </a:r>
            <a:r>
              <a:rPr lang="uz-Cyrl-UZ" b="1" i="1">
                <a:latin typeface="Cambria" panose="02040503050406030204" pitchFamily="18" charset="0"/>
                <a:ea typeface="Cambria" panose="02040503050406030204" pitchFamily="18" charset="0"/>
              </a:rPr>
              <a:t>ko‘nikmalarga ega bo‘lishi;</a:t>
            </a:r>
            <a:r>
              <a:rPr lang="uz-Cyrl-UZ">
                <a:latin typeface="Cambria" panose="02040503050406030204" pitchFamily="18" charset="0"/>
                <a:ea typeface="Cambria" panose="02040503050406030204" pitchFamily="18" charset="0"/>
              </a:rPr>
              <a:t> </a:t>
            </a:r>
            <a:endParaRPr lang="ru-RU">
              <a:latin typeface="Cambria" panose="02040503050406030204" pitchFamily="18" charset="0"/>
              <a:ea typeface="Cambria" panose="02040503050406030204" pitchFamily="18" charset="0"/>
            </a:endParaRPr>
          </a:p>
          <a:p>
            <a:pPr algn="just"/>
            <a:r>
              <a:rPr lang="uz-Cyrl-UZ">
                <a:latin typeface="Cambria" panose="02040503050406030204" pitchFamily="18" charset="0"/>
                <a:ea typeface="Cambria" panose="02040503050406030204" pitchFamily="18" charset="0"/>
              </a:rPr>
              <a:t>Mumtoz she’riy asarlar doirasida badiiylik mohiyati, mumtoz she’r nav’lari, badiiy san’atlar, qofiya va uning turlari haqida umumiy tasavvur hosil qila olishi, mumtoz she’riyatda istifoda etilgan janrlarning badiiyatini belgilay olishi, aruzda yozilgan she’rlarni ifodali o‘qiy olish </a:t>
            </a:r>
            <a:r>
              <a:rPr lang="uz-Cyrl-UZ" b="1" i="1">
                <a:latin typeface="Cambria" panose="02040503050406030204" pitchFamily="18" charset="0"/>
                <a:ea typeface="Cambria" panose="02040503050406030204" pitchFamily="18" charset="0"/>
              </a:rPr>
              <a:t>malakasiga ega bo‘lishi zarur.</a:t>
            </a:r>
            <a:endParaRPr lang="ru-RU">
              <a:latin typeface="Cambria" panose="02040503050406030204" pitchFamily="18" charset="0"/>
              <a:ea typeface="Cambria" panose="02040503050406030204" pitchFamily="18" charset="0"/>
            </a:endParaRPr>
          </a:p>
          <a:p>
            <a:endParaRPr lang="ru-RU"/>
          </a:p>
        </p:txBody>
      </p:sp>
    </p:spTree>
    <p:extLst>
      <p:ext uri="{BB962C8B-B14F-4D97-AF65-F5344CB8AC3E}">
        <p14:creationId xmlns:p14="http://schemas.microsoft.com/office/powerpoint/2010/main" val="425674005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8472" y="297454"/>
            <a:ext cx="11501610" cy="6125379"/>
          </a:xfrm>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lvl1pPr>
              <a:defRPr>
                <a:solidFill>
                  <a:srgbClr val="000000"/>
                </a:solidFill>
                <a:latin typeface="Calibri"/>
              </a:defRPr>
            </a:lvl1pPr>
            <a:lvl2pPr>
              <a:defRPr>
                <a:solidFill>
                  <a:srgbClr val="000000"/>
                </a:solidFill>
                <a:latin typeface="Calibri"/>
              </a:defRPr>
            </a:lvl2pPr>
            <a:lvl3pPr>
              <a:defRPr>
                <a:solidFill>
                  <a:srgbClr val="000000"/>
                </a:solidFill>
                <a:latin typeface="Calibri"/>
              </a:defRPr>
            </a:lvl3pPr>
            <a:lvl4pPr>
              <a:defRPr>
                <a:solidFill>
                  <a:srgbClr val="000000"/>
                </a:solidFill>
                <a:latin typeface="Calibri"/>
              </a:defRPr>
            </a:lvl4pPr>
            <a:lvl5pPr>
              <a:defRPr>
                <a:solidFill>
                  <a:srgbClr val="000000"/>
                </a:solidFill>
                <a:latin typeface="Calibri"/>
              </a:defRPr>
            </a:lvl5pPr>
            <a:lvl6pPr>
              <a:defRPr>
                <a:solidFill>
                  <a:srgbClr val="000000"/>
                </a:solidFill>
                <a:latin typeface="Calibri"/>
              </a:defRPr>
            </a:lvl6pPr>
            <a:lvl7pPr>
              <a:defRPr>
                <a:solidFill>
                  <a:srgbClr val="000000"/>
                </a:solidFill>
                <a:latin typeface="Calibri"/>
              </a:defRPr>
            </a:lvl7pPr>
            <a:lvl8pPr>
              <a:defRPr>
                <a:solidFill>
                  <a:srgbClr val="000000"/>
                </a:solidFill>
                <a:latin typeface="Calibri"/>
              </a:defRPr>
            </a:lvl8pPr>
            <a:lvl9pPr>
              <a:defRPr>
                <a:solidFill>
                  <a:srgbClr val="000000"/>
                </a:solidFill>
                <a:latin typeface="Calibri"/>
              </a:defRPr>
            </a:lvl9pPr>
          </a:lstStyle>
          <a:p>
            <a:pPr algn="just"/>
            <a:r>
              <a:rPr lang="uz-Cyrl-UZ">
                <a:latin typeface="Cambria" panose="02040503050406030204" pitchFamily="18" charset="0"/>
                <a:ea typeface="Cambria" panose="02040503050406030204" pitchFamily="18" charset="0"/>
              </a:rPr>
              <a:t>Tasavvuf tarixi va nazariyasiga doir tavsiya etilgan birlamchi manbalar: risola, manqaba, maqomot va tazkiralar mazmuni bilan tanishishlari lozim. Tasavvufning manshai va manbalari hisoblangan Qur'oni karim, Hadisi sharif, tafsir va kalom ilmiga oid birlamchi ma'lumotlardan xabardor bo‘lishlari masalaning mohiyatiga yetishga yordam beradi. Tasavvuf tarixiga oid manbalar bilan bir qatorda Markaziy Osiyodagi tasavvuf tariqatlari, yurtimizdan chiqqan buyuk mutasavviflarning manqabaviy hayot yo‘li va ularning mashhur asarlari mazmunini ham bilishlari kerak bo‘ladi. Bulardan tashqari, badiiy asarlar tarkibidagi irfoniy va tasavvufiy g‘oya va talqinlarni anglashi, ramz va timsollar ma'nolari haqida </a:t>
            </a:r>
            <a:r>
              <a:rPr lang="uz-Cyrl-UZ" b="1" i="1">
                <a:latin typeface="Cambria" panose="02040503050406030204" pitchFamily="18" charset="0"/>
                <a:ea typeface="Cambria" panose="02040503050406030204" pitchFamily="18" charset="0"/>
              </a:rPr>
              <a:t>tasavvurga ega bo‘lishi;</a:t>
            </a:r>
            <a:r>
              <a:rPr lang="uz-Cyrl-UZ">
                <a:latin typeface="Cambria" panose="02040503050406030204" pitchFamily="18" charset="0"/>
                <a:ea typeface="Cambria" panose="02040503050406030204" pitchFamily="18" charset="0"/>
              </a:rPr>
              <a:t> </a:t>
            </a:r>
            <a:endParaRPr lang="ru-RU">
              <a:latin typeface="Cambria" panose="02040503050406030204" pitchFamily="18" charset="0"/>
              <a:ea typeface="Cambria" panose="02040503050406030204" pitchFamily="18" charset="0"/>
            </a:endParaRPr>
          </a:p>
          <a:p>
            <a:pPr algn="just"/>
            <a:r>
              <a:rPr lang="uz-Cyrl-UZ">
                <a:latin typeface="Cambria" panose="02040503050406030204" pitchFamily="18" charset="0"/>
                <a:ea typeface="Cambria" panose="02040503050406030204" pitchFamily="18" charset="0"/>
              </a:rPr>
              <a:t>Ayrim nazariy masalalarning ildizlariga murojaat qilib, adabiy hodisaning bugungi nomlanishi bilan mumtoz adabiyotshunoslikdagi istilohiy munosabatlari haqida bilim va </a:t>
            </a:r>
            <a:r>
              <a:rPr lang="uz-Cyrl-UZ" b="1" i="1">
                <a:latin typeface="Cambria" panose="02040503050406030204" pitchFamily="18" charset="0"/>
                <a:ea typeface="Cambria" panose="02040503050406030204" pitchFamily="18" charset="0"/>
              </a:rPr>
              <a:t>ko‘nikmalarga ega bo‘lishi;</a:t>
            </a:r>
            <a:r>
              <a:rPr lang="uz-Cyrl-UZ">
                <a:latin typeface="Cambria" panose="02040503050406030204" pitchFamily="18" charset="0"/>
                <a:ea typeface="Cambria" panose="02040503050406030204" pitchFamily="18" charset="0"/>
              </a:rPr>
              <a:t> </a:t>
            </a:r>
            <a:endParaRPr lang="ru-RU">
              <a:latin typeface="Cambria" panose="02040503050406030204" pitchFamily="18" charset="0"/>
              <a:ea typeface="Cambria" panose="02040503050406030204" pitchFamily="18" charset="0"/>
            </a:endParaRPr>
          </a:p>
          <a:p>
            <a:pPr algn="just"/>
            <a:r>
              <a:rPr lang="uz-Cyrl-UZ">
                <a:latin typeface="Cambria" panose="02040503050406030204" pitchFamily="18" charset="0"/>
                <a:ea typeface="Cambria" panose="02040503050406030204" pitchFamily="18" charset="0"/>
              </a:rPr>
              <a:t>adabiyot namunalarining ifoda shakli, til va uslublariga doir tahlillarni amalga oshirish va tavsiya etilgan badiiy asarlarni tahlil qilish va buning natijasida mutasavvif adiblar yoki tasavvufiy tariqatlar mazmuniga doir qarashlarni o‘zlashtirish </a:t>
            </a:r>
            <a:r>
              <a:rPr lang="uz-Cyrl-UZ" b="1" i="1">
                <a:latin typeface="Cambria" panose="02040503050406030204" pitchFamily="18" charset="0"/>
                <a:ea typeface="Cambria" panose="02040503050406030204" pitchFamily="18" charset="0"/>
              </a:rPr>
              <a:t>malakasiga ega bo‘lishi kerak</a:t>
            </a:r>
            <a:r>
              <a:rPr lang="uz-Cyrl-UZ">
                <a:latin typeface="Cambria" panose="02040503050406030204" pitchFamily="18" charset="0"/>
                <a:ea typeface="Cambria" panose="02040503050406030204" pitchFamily="18" charset="0"/>
              </a:rPr>
              <a:t>.</a:t>
            </a:r>
            <a:endParaRPr lang="ru-RU">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50581243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val="838761579"/>
              </p:ext>
            </p:extLst>
          </p:nvPr>
        </p:nvGraphicFramePr>
        <p:xfrm>
          <a:off x="457200" y="428625"/>
          <a:ext cx="8229600" cy="5895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642468"/>
      </p:ext>
    </p:extLst>
  </p:cSld>
  <p:clrMapOvr>
    <a:masterClrMapping/>
  </p:clrMapOvr>
  <p:transition>
    <p:wipe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val="3071987830"/>
              </p:ext>
            </p:extLst>
          </p:nvPr>
        </p:nvGraphicFramePr>
        <p:xfrm>
          <a:off x="457200" y="857250"/>
          <a:ext cx="8291264" cy="5467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976828"/>
      </p:ext>
    </p:extLst>
  </p:cSld>
  <p:clrMapOvr>
    <a:masterClrMapping/>
  </p:clrMapOvr>
  <p:transition>
    <p:dissolv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457200" y="980728"/>
            <a:ext cx="8229600" cy="5343872"/>
          </a:xfrm>
        </p:spPr>
        <p:txBody>
          <a:bodyPr/>
          <a:lstStyle/>
          <a:p>
            <a:endParaRPr lang="en-US" smtClean="0"/>
          </a:p>
          <a:p>
            <a:endParaRPr lang="en-US"/>
          </a:p>
          <a:p>
            <a:pPr marL="0" indent="0" algn="just">
              <a:buNone/>
            </a:pPr>
            <a:r>
              <a:rPr lang="en-US" smtClean="0"/>
              <a:t>	</a:t>
            </a:r>
            <a:r>
              <a:rPr lang="en-US" sz="3600" b="1" err="1" smtClean="0">
                <a:latin typeface="Times New Roman" pitchFamily="18" charset="0"/>
                <a:cs typeface="Times New Roman" panose="02020603050405020304" pitchFamily="18" charset="0"/>
              </a:rPr>
              <a:t>Turkiy </a:t>
            </a:r>
            <a:r>
              <a:rPr lang="en-US" sz="3600" b="1" err="1">
                <a:latin typeface="Times New Roman" pitchFamily="18" charset="0"/>
                <a:cs typeface="Times New Roman" panose="02020603050405020304" pitchFamily="18" charset="0"/>
              </a:rPr>
              <a:t>adabiyotda muammoning mustaqil janr sifatidagi takomili </a:t>
            </a:r>
            <a:r>
              <a:rPr lang="en-US" sz="3600" b="1" err="1">
                <a:solidFill>
                  <a:srgbClr val="FF0000"/>
                </a:solidFill>
                <a:latin typeface="Times New Roman" pitchFamily="18" charset="0"/>
                <a:cs typeface="Times New Roman" panose="02020603050405020304" pitchFamily="18" charset="0"/>
              </a:rPr>
              <a:t>Alisher Navoiy</a:t>
            </a:r>
            <a:r>
              <a:rPr lang="en-US" sz="3600" b="1">
                <a:latin typeface="Times New Roman" pitchFamily="18" charset="0"/>
                <a:cs typeface="Times New Roman" panose="02020603050405020304" pitchFamily="18" charset="0"/>
              </a:rPr>
              <a:t> ijodi bilan bog‘liq. Uning “Xazoyin ul-maoniy” kulliyotida </a:t>
            </a:r>
            <a:r>
              <a:rPr lang="en-US" sz="3600" b="1">
                <a:solidFill>
                  <a:srgbClr val="0070C0"/>
                </a:solidFill>
                <a:latin typeface="Times New Roman" pitchFamily="18" charset="0"/>
                <a:cs typeface="Times New Roman" panose="02020603050405020304" pitchFamily="18" charset="0"/>
              </a:rPr>
              <a:t>52</a:t>
            </a:r>
            <a:r>
              <a:rPr lang="en-US" sz="3600" b="1">
                <a:latin typeface="Times New Roman" pitchFamily="18" charset="0"/>
                <a:cs typeface="Times New Roman" panose="02020603050405020304" pitchFamily="18" charset="0"/>
              </a:rPr>
              <a:t> ta muammo mavjud bo‘lib, </a:t>
            </a:r>
            <a:r>
              <a:rPr lang="uz-Cyrl-UZ" sz="3600" b="1">
                <a:latin typeface="Times New Roman" pitchFamily="18" charset="0"/>
                <a:cs typeface="Times New Roman" panose="02020603050405020304" pitchFamily="18" charset="0"/>
              </a:rPr>
              <a:t>ularning barchasi kulliyotdagi ikkinchi devon </a:t>
            </a:r>
            <a:r>
              <a:rPr lang="uz-Cyrl-UZ" sz="3600" b="1">
                <a:solidFill>
                  <a:srgbClr val="00B0F0"/>
                </a:solidFill>
                <a:latin typeface="Times New Roman" pitchFamily="18" charset="0"/>
                <a:cs typeface="Times New Roman" panose="02020603050405020304" pitchFamily="18" charset="0"/>
              </a:rPr>
              <a:t>“Navodir ush</a:t>
            </a:r>
            <a:r>
              <a:rPr lang="en-US" sz="3600" b="1">
                <a:solidFill>
                  <a:srgbClr val="00B0F0"/>
                </a:solidFill>
                <a:latin typeface="Times New Roman" pitchFamily="18" charset="0"/>
                <a:cs typeface="Times New Roman" panose="02020603050405020304" pitchFamily="18" charset="0"/>
              </a:rPr>
              <a:t>-</a:t>
            </a:r>
            <a:r>
              <a:rPr lang="uz-Cyrl-UZ" sz="3600" b="1">
                <a:solidFill>
                  <a:srgbClr val="00B0F0"/>
                </a:solidFill>
                <a:latin typeface="Times New Roman" pitchFamily="18" charset="0"/>
                <a:cs typeface="Times New Roman" panose="02020603050405020304" pitchFamily="18" charset="0"/>
              </a:rPr>
              <a:t>shabob”</a:t>
            </a:r>
            <a:r>
              <a:rPr lang="uz-Cyrl-UZ" sz="3600" b="1">
                <a:latin typeface="Times New Roman" pitchFamily="18" charset="0"/>
                <a:cs typeface="Times New Roman" panose="02020603050405020304" pitchFamily="18" charset="0"/>
              </a:rPr>
              <a:t>ga kiritilgan.</a:t>
            </a:r>
            <a:endParaRPr lang="ru-RU" sz="3600" b="1">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2144625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6.0.29"/>
  <p:tag name="AS_OS" val="Unix 5.4.0.192"/>
  <p:tag name="AS_RELEASE_DATE" val="2024.02.14"/>
  <p:tag name="AS_TITLE" val="Aspose.Slides for .NET6"/>
  <p:tag name="AS_VERSION" val="24.2"/>
</p:tagLst>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20Ｐゴシック"/>
        <a:font script="Hang" typeface="맑은%20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20Ｐゴシック"/>
        <a:font script="Hang" typeface="맑은%20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Calibri Light" panose="020F0302020204030204"/>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panose="020F0502020204030204"/>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Calibri" panose="020F0502020204030204"/>
        <a:cs typeface="Arial"/>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Constantia"/>
        <a:cs typeface="Arial"/>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1002</Words>
  <Application>Microsoft Office PowerPoint</Application>
  <PresentationFormat>Широкоэкранный</PresentationFormat>
  <Paragraphs>105</Paragraphs>
  <Slides>15</Slides>
  <Notes>0</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3</vt:i4>
      </vt:variant>
      <vt:variant>
        <vt:lpstr>Заголовки слайдов</vt:lpstr>
      </vt:variant>
      <vt:variant>
        <vt:i4>15</vt:i4>
      </vt:variant>
    </vt:vector>
  </HeadingPairs>
  <TitlesOfParts>
    <vt:vector size="28" baseType="lpstr">
      <vt:lpstr>ＭＳ Ｐゴシック</vt:lpstr>
      <vt:lpstr>Arial</vt:lpstr>
      <vt:lpstr>Calibri</vt:lpstr>
      <vt:lpstr>Calibri Light</vt:lpstr>
      <vt:lpstr>Cambria</vt:lpstr>
      <vt:lpstr>Constantia</vt:lpstr>
      <vt:lpstr>Times New Roman</vt:lpstr>
      <vt:lpstr>TimesUZ</vt:lpstr>
      <vt:lpstr>Wingdings</vt:lpstr>
      <vt:lpstr>Wingdings 2</vt:lpstr>
      <vt:lpstr>Office Theme</vt:lpstr>
      <vt:lpstr>Тема Office</vt:lpstr>
      <vt:lpstr>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Alisher Navoiy </vt:lpstr>
      <vt:lpstr>Презентация PowerPoint</vt:lpstr>
      <vt:lpstr>Zahiriddin Muhammad Bobur</vt:lpstr>
      <vt:lpstr>Презентация PowerPoint</vt:lpstr>
      <vt:lpstr>Asosiy adabiyotlar: </vt:lpstr>
      <vt:lpstr>Qo‘shimcha adabiyotlar: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cp:lastModifiedBy>admin</cp:lastModifiedBy>
  <cp:revision>4</cp:revision>
  <cp:lastPrinted>2025-05-06T07:33:16Z</cp:lastPrinted>
  <dcterms:created xsi:type="dcterms:W3CDTF">2025-05-06T07:33:16Z</dcterms:created>
  <dcterms:modified xsi:type="dcterms:W3CDTF">2026-06-05T09:10:27Z</dcterms:modified>
</cp:coreProperties>
</file>