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4630400" cy="8229600"/>
  <p:notesSz cx="8229600" cy="146304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9" d="100"/>
          <a:sy n="8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42881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10633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24124" y="2530078"/>
            <a:ext cx="5895856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dirty="0" err="1">
                <a:solidFill>
                  <a:srgbClr val="000000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Oliy</a:t>
            </a:r>
            <a:r>
              <a:rPr lang="en-US" sz="4400" dirty="0">
                <a:solidFill>
                  <a:srgbClr val="000000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Matematika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6324124" y="3593068"/>
            <a:ext cx="7468553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Oliy matematika fani to‘plamlar, determinantlar, matritsalar va limitlarni o‘rganadi.</a:t>
            </a:r>
            <a:endParaRPr lang="en-US" sz="1850" dirty="0"/>
          </a:p>
        </p:txBody>
      </p:sp>
      <p:sp>
        <p:nvSpPr>
          <p:cNvPr id="5" name="Text 2"/>
          <p:cNvSpPr/>
          <p:nvPr/>
        </p:nvSpPr>
        <p:spPr>
          <a:xfrm>
            <a:off x="6324124" y="4628317"/>
            <a:ext cx="7468553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Bu fan hayotiy masalalar yechimida muhim ahamiyatga ega.</a:t>
            </a:r>
            <a:endParaRPr lang="en-US" sz="1850" dirty="0"/>
          </a:p>
        </p:txBody>
      </p:sp>
      <p:sp>
        <p:nvSpPr>
          <p:cNvPr id="6" name="Shape 3"/>
          <p:cNvSpPr/>
          <p:nvPr/>
        </p:nvSpPr>
        <p:spPr>
          <a:xfrm>
            <a:off x="6324124" y="5298400"/>
            <a:ext cx="382905" cy="382905"/>
          </a:xfrm>
          <a:prstGeom prst="roundRect">
            <a:avLst>
              <a:gd name="adj" fmla="val 23878209"/>
            </a:avLst>
          </a:prstGeom>
          <a:noFill/>
          <a:ln w="7620">
            <a:solidFill>
              <a:srgbClr val="FFFFFF"/>
            </a:solidFill>
            <a:prstDash val="solid"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24124" y="1296114"/>
            <a:ext cx="7468553" cy="14080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dirty="0">
                <a:solidFill>
                  <a:srgbClr val="000000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Determinantlar va Ularning Xossalari</a:t>
            </a:r>
            <a:endParaRPr lang="en-US" sz="4400" dirty="0"/>
          </a:p>
        </p:txBody>
      </p:sp>
      <p:sp>
        <p:nvSpPr>
          <p:cNvPr id="4" name="Shape 1"/>
          <p:cNvSpPr/>
          <p:nvPr/>
        </p:nvSpPr>
        <p:spPr>
          <a:xfrm>
            <a:off x="6324124" y="3063121"/>
            <a:ext cx="538520" cy="538520"/>
          </a:xfrm>
          <a:prstGeom prst="roundRect">
            <a:avLst>
              <a:gd name="adj" fmla="val 18670"/>
            </a:avLst>
          </a:prstGeom>
          <a:solidFill>
            <a:srgbClr val="F0D4F7"/>
          </a:solidFill>
          <a:ln w="7620">
            <a:solidFill>
              <a:srgbClr val="D6BADD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7101959" y="3145393"/>
            <a:ext cx="2806898" cy="10558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Ikkinchi va uchinchi tartibli determinantlar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7101959" y="4344829"/>
            <a:ext cx="2806898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Oddiy tartibdagi matritsalar determinantlari hisoblanadi.</a:t>
            </a:r>
            <a:endParaRPr lang="en-US" sz="1850" dirty="0"/>
          </a:p>
        </p:txBody>
      </p:sp>
      <p:sp>
        <p:nvSpPr>
          <p:cNvPr id="7" name="Shape 4"/>
          <p:cNvSpPr/>
          <p:nvPr/>
        </p:nvSpPr>
        <p:spPr>
          <a:xfrm>
            <a:off x="10208062" y="3063121"/>
            <a:ext cx="538520" cy="538520"/>
          </a:xfrm>
          <a:prstGeom prst="roundRect">
            <a:avLst>
              <a:gd name="adj" fmla="val 18670"/>
            </a:avLst>
          </a:prstGeom>
          <a:solidFill>
            <a:srgbClr val="F0D4F7"/>
          </a:solidFill>
          <a:ln w="7620">
            <a:solidFill>
              <a:srgbClr val="D6BAD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985897" y="3145393"/>
            <a:ext cx="2806898" cy="7038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Determinantning xossalari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10985897" y="3992880"/>
            <a:ext cx="2806898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O‘lchovlarni o‘zgartirish, qo‘shish va almashish tartibi haqida qoidalar.</a:t>
            </a:r>
            <a:endParaRPr lang="en-US" sz="1850" dirty="0"/>
          </a:p>
        </p:txBody>
      </p:sp>
      <p:sp>
        <p:nvSpPr>
          <p:cNvPr id="10" name="Shape 7"/>
          <p:cNvSpPr/>
          <p:nvPr/>
        </p:nvSpPr>
        <p:spPr>
          <a:xfrm>
            <a:off x="6324124" y="5972651"/>
            <a:ext cx="538520" cy="538520"/>
          </a:xfrm>
          <a:prstGeom prst="roundRect">
            <a:avLst>
              <a:gd name="adj" fmla="val 18670"/>
            </a:avLst>
          </a:prstGeom>
          <a:solidFill>
            <a:srgbClr val="F0D4F7"/>
          </a:solidFill>
          <a:ln w="7620">
            <a:solidFill>
              <a:srgbClr val="D6BAD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7101959" y="6054923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Hisoblash usullari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7101959" y="6550462"/>
            <a:ext cx="6690717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Kichik determinantlarni ko‘paytirish va qo‘shish yordamida topish.</a:t>
            </a:r>
            <a:endParaRPr lang="en-US" sz="1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2467928"/>
            <a:ext cx="7800975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dirty="0">
                <a:solidFill>
                  <a:srgbClr val="000000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Matritsalar va Teskari Matritsa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837724" y="3770233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000000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Matritsalar turlari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837724" y="4361498"/>
            <a:ext cx="6185535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000"/>
              </a:lnSpc>
              <a:buSzPct val="100000"/>
              <a:buChar char="•"/>
            </a:pPr>
            <a:r>
              <a:rPr lang="en-US" sz="185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Kvadrat va nol matritsa</a:t>
            </a:r>
            <a:endParaRPr lang="en-US" sz="1850" dirty="0"/>
          </a:p>
        </p:txBody>
      </p:sp>
      <p:sp>
        <p:nvSpPr>
          <p:cNvPr id="5" name="Text 3"/>
          <p:cNvSpPr/>
          <p:nvPr/>
        </p:nvSpPr>
        <p:spPr>
          <a:xfrm>
            <a:off x="837724" y="4828223"/>
            <a:ext cx="6185535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000"/>
              </a:lnSpc>
              <a:buSzPct val="100000"/>
              <a:buChar char="•"/>
            </a:pPr>
            <a:r>
              <a:rPr lang="en-US" sz="185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Birlik va diagonal matritsalar</a:t>
            </a:r>
            <a:endParaRPr lang="en-US" sz="1850" dirty="0"/>
          </a:p>
        </p:txBody>
      </p:sp>
      <p:sp>
        <p:nvSpPr>
          <p:cNvPr id="6" name="Text 4"/>
          <p:cNvSpPr/>
          <p:nvPr/>
        </p:nvSpPr>
        <p:spPr>
          <a:xfrm>
            <a:off x="837724" y="5294948"/>
            <a:ext cx="6185535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000"/>
              </a:lnSpc>
              <a:buSzPct val="100000"/>
              <a:buChar char="•"/>
            </a:pPr>
            <a:r>
              <a:rPr lang="en-US" sz="185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Xos va xosmas matritsalar</a:t>
            </a:r>
            <a:endParaRPr lang="en-US" sz="1850" dirty="0"/>
          </a:p>
        </p:txBody>
      </p:sp>
      <p:sp>
        <p:nvSpPr>
          <p:cNvPr id="7" name="Text 5"/>
          <p:cNvSpPr/>
          <p:nvPr/>
        </p:nvSpPr>
        <p:spPr>
          <a:xfrm>
            <a:off x="7614761" y="3770233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000000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Teskari matritsa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7614761" y="4361498"/>
            <a:ext cx="6185535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Mavjudligi va uni topish shartlari haqida ma’lumot.</a:t>
            </a:r>
            <a:endParaRPr lang="en-US" sz="1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24124" y="1076920"/>
            <a:ext cx="7468553" cy="14080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dirty="0">
                <a:solidFill>
                  <a:srgbClr val="000000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Chiziqli Tenglamalar Sistemasi</a:t>
            </a:r>
            <a:endParaRPr lang="en-US" sz="440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4124" y="2843927"/>
            <a:ext cx="1196816" cy="1436251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879913" y="3083243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Kramer qoidasi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7879913" y="3578781"/>
            <a:ext cx="5912763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Determinantlar yordamida yechim topish usuli.</a:t>
            </a:r>
            <a:endParaRPr lang="en-US" sz="18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24124" y="4280178"/>
            <a:ext cx="1196816" cy="1436251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7879913" y="4519493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Gauss usuli</a:t>
            </a:r>
            <a:endParaRPr lang="en-US" sz="2200" dirty="0"/>
          </a:p>
        </p:txBody>
      </p:sp>
      <p:sp>
        <p:nvSpPr>
          <p:cNvPr id="9" name="Text 4"/>
          <p:cNvSpPr/>
          <p:nvPr/>
        </p:nvSpPr>
        <p:spPr>
          <a:xfrm>
            <a:off x="7879913" y="5015032"/>
            <a:ext cx="5912763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Tenglamalarni oddiy qator elementlariga ajratish.</a:t>
            </a:r>
            <a:endParaRPr lang="en-US" sz="18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24124" y="5716429"/>
            <a:ext cx="1196816" cy="1436251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7879913" y="5955744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Teskari matritsa usuli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7879913" y="6451283"/>
            <a:ext cx="5912763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Matritsalar yordamida chiziqli tizimni yechish.</a:t>
            </a:r>
            <a:endParaRPr lang="en-US" sz="18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2501265"/>
            <a:ext cx="7853362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dirty="0">
                <a:solidFill>
                  <a:srgbClr val="000000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Vektorlar va Ularning Amallari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837724" y="3803571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000000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Vektor tushunchasi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837724" y="4394835"/>
            <a:ext cx="3928586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Vektorlarning tengligi va koordinatalari.</a:t>
            </a:r>
            <a:endParaRPr lang="en-US" sz="1850" dirty="0"/>
          </a:p>
        </p:txBody>
      </p:sp>
      <p:sp>
        <p:nvSpPr>
          <p:cNvPr id="5" name="Text 3"/>
          <p:cNvSpPr/>
          <p:nvPr/>
        </p:nvSpPr>
        <p:spPr>
          <a:xfrm>
            <a:off x="5357813" y="3803571"/>
            <a:ext cx="3928586" cy="7038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000000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Skalyar, vektor va aralash koʻpaytma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5357813" y="4746784"/>
            <a:ext cx="3928586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Vektorlar ustida chiziqli amallarni bajarish.</a:t>
            </a:r>
            <a:endParaRPr lang="en-US" sz="1850" dirty="0"/>
          </a:p>
        </p:txBody>
      </p:sp>
      <p:sp>
        <p:nvSpPr>
          <p:cNvPr id="7" name="Text 5"/>
          <p:cNvSpPr/>
          <p:nvPr/>
        </p:nvSpPr>
        <p:spPr>
          <a:xfrm>
            <a:off x="9877901" y="3803571"/>
            <a:ext cx="3928586" cy="7038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000000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Toʻgʻri chiziqlar va ularning oʻzaro vaziyati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9877901" y="4746784"/>
            <a:ext cx="3928586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Tekislikdagi chiziqlar tenglamalari.</a:t>
            </a:r>
            <a:endParaRPr lang="en-US" sz="18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37724" y="1899642"/>
            <a:ext cx="6645354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dirty="0">
                <a:solidFill>
                  <a:srgbClr val="000000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Ikkinchi Tartibli Chiziqlar</a:t>
            </a:r>
            <a:endParaRPr lang="en-US" sz="4400" dirty="0"/>
          </a:p>
        </p:txBody>
      </p:sp>
      <p:sp>
        <p:nvSpPr>
          <p:cNvPr id="4" name="Shape 1"/>
          <p:cNvSpPr/>
          <p:nvPr/>
        </p:nvSpPr>
        <p:spPr>
          <a:xfrm>
            <a:off x="837724" y="2962632"/>
            <a:ext cx="3614618" cy="1755458"/>
          </a:xfrm>
          <a:prstGeom prst="roundRect">
            <a:avLst>
              <a:gd name="adj" fmla="val 5727"/>
            </a:avLst>
          </a:prstGeom>
          <a:solidFill>
            <a:srgbClr val="F0D4F7"/>
          </a:solidFill>
          <a:ln w="7620">
            <a:solidFill>
              <a:srgbClr val="D6BADD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084659" y="3209568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Aylana va Ellips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084659" y="3705106"/>
            <a:ext cx="3120747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Kanonik tenglama va ta'riflari.</a:t>
            </a:r>
            <a:endParaRPr lang="en-US" sz="1850" dirty="0"/>
          </a:p>
        </p:txBody>
      </p:sp>
      <p:sp>
        <p:nvSpPr>
          <p:cNvPr id="7" name="Shape 4"/>
          <p:cNvSpPr/>
          <p:nvPr/>
        </p:nvSpPr>
        <p:spPr>
          <a:xfrm>
            <a:off x="4691658" y="2962632"/>
            <a:ext cx="3614618" cy="1755458"/>
          </a:xfrm>
          <a:prstGeom prst="roundRect">
            <a:avLst>
              <a:gd name="adj" fmla="val 5727"/>
            </a:avLst>
          </a:prstGeom>
          <a:solidFill>
            <a:srgbClr val="F0D4F7"/>
          </a:solidFill>
          <a:ln w="7620">
            <a:solidFill>
              <a:srgbClr val="D6BAD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4938593" y="3209568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Giperbola va Parabola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4938593" y="3705106"/>
            <a:ext cx="3120747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Ularning matematik tushunchalari va tenglamalari.</a:t>
            </a:r>
            <a:endParaRPr lang="en-US" sz="1850" dirty="0"/>
          </a:p>
        </p:txBody>
      </p:sp>
      <p:sp>
        <p:nvSpPr>
          <p:cNvPr id="10" name="Shape 7"/>
          <p:cNvSpPr/>
          <p:nvPr/>
        </p:nvSpPr>
        <p:spPr>
          <a:xfrm>
            <a:off x="837724" y="4957405"/>
            <a:ext cx="7468553" cy="1372433"/>
          </a:xfrm>
          <a:prstGeom prst="roundRect">
            <a:avLst>
              <a:gd name="adj" fmla="val 7326"/>
            </a:avLst>
          </a:prstGeom>
          <a:solidFill>
            <a:srgbClr val="F0D4F7"/>
          </a:solidFill>
          <a:ln w="7620">
            <a:solidFill>
              <a:srgbClr val="D6BAD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084659" y="5204341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Urinma tenglamalari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1084659" y="5699879"/>
            <a:ext cx="6974681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Chiziqlarning o‘zaro bog‘liqlik formulalari.</a:t>
            </a:r>
            <a:endParaRPr lang="en-US" sz="18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24124" y="1554480"/>
            <a:ext cx="7468553" cy="14080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dirty="0">
                <a:solidFill>
                  <a:srgbClr val="000000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Ketma-ketlik va Funksiya Limiti</a:t>
            </a:r>
            <a:endParaRPr lang="en-US" sz="4400" dirty="0"/>
          </a:p>
        </p:txBody>
      </p:sp>
      <p:sp>
        <p:nvSpPr>
          <p:cNvPr id="4" name="Shape 1"/>
          <p:cNvSpPr/>
          <p:nvPr/>
        </p:nvSpPr>
        <p:spPr>
          <a:xfrm>
            <a:off x="6324124" y="3321487"/>
            <a:ext cx="179427" cy="878562"/>
          </a:xfrm>
          <a:prstGeom prst="roundRect">
            <a:avLst>
              <a:gd name="adj" fmla="val 56034"/>
            </a:avLst>
          </a:prstGeom>
          <a:solidFill>
            <a:srgbClr val="F0D4F7"/>
          </a:solidFill>
          <a:ln w="7620">
            <a:solidFill>
              <a:srgbClr val="D6BADD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862524" y="3321487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Sonli ketma-ketlik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6862524" y="3817025"/>
            <a:ext cx="6930152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O‘suvchi va kamayuvchi xususiyatlar.</a:t>
            </a:r>
            <a:endParaRPr lang="en-US" sz="1850" dirty="0"/>
          </a:p>
        </p:txBody>
      </p:sp>
      <p:sp>
        <p:nvSpPr>
          <p:cNvPr id="7" name="Shape 4"/>
          <p:cNvSpPr/>
          <p:nvPr/>
        </p:nvSpPr>
        <p:spPr>
          <a:xfrm>
            <a:off x="6683097" y="4439364"/>
            <a:ext cx="179427" cy="878562"/>
          </a:xfrm>
          <a:prstGeom prst="roundRect">
            <a:avLst>
              <a:gd name="adj" fmla="val 56034"/>
            </a:avLst>
          </a:prstGeom>
          <a:solidFill>
            <a:srgbClr val="F0D4F7"/>
          </a:solidFill>
          <a:ln w="7620">
            <a:solidFill>
              <a:srgbClr val="D6BAD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221498" y="4439364"/>
            <a:ext cx="5305901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Chegaralangan va cheksiz ketma-ketliklar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7221498" y="4934903"/>
            <a:ext cx="6571178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Ketma-ketliklarning limitlari tushunchasi.</a:t>
            </a:r>
            <a:endParaRPr lang="en-US" sz="1850" dirty="0"/>
          </a:p>
        </p:txBody>
      </p:sp>
      <p:sp>
        <p:nvSpPr>
          <p:cNvPr id="10" name="Shape 7"/>
          <p:cNvSpPr/>
          <p:nvPr/>
        </p:nvSpPr>
        <p:spPr>
          <a:xfrm>
            <a:off x="7042190" y="5557242"/>
            <a:ext cx="179427" cy="878562"/>
          </a:xfrm>
          <a:prstGeom prst="roundRect">
            <a:avLst>
              <a:gd name="adj" fmla="val 56034"/>
            </a:avLst>
          </a:prstGeom>
          <a:solidFill>
            <a:srgbClr val="F0D4F7"/>
          </a:solidFill>
          <a:ln w="7620">
            <a:solidFill>
              <a:srgbClr val="D6BAD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7580590" y="5557242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Ajoyib limitlar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7580590" y="6052780"/>
            <a:ext cx="6212086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Muayyan sonlar yaqinlashuvi va limitlar.</a:t>
            </a:r>
            <a:endParaRPr lang="en-US" sz="1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1256348"/>
            <a:ext cx="8493204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dirty="0" err="1">
                <a:solidFill>
                  <a:srgbClr val="000000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Funksiya</a:t>
            </a:r>
            <a:r>
              <a:rPr lang="en-US" sz="4400" dirty="0">
                <a:solidFill>
                  <a:srgbClr val="000000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Hosilasi</a:t>
            </a:r>
            <a:r>
              <a:rPr lang="en-US" sz="4400" dirty="0">
                <a:solidFill>
                  <a:srgbClr val="000000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 va Differensiali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1150706" y="3899416"/>
            <a:ext cx="3418675" cy="7038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 err="1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Hosilaning</a:t>
            </a:r>
            <a:r>
              <a:rPr lang="en-US" sz="220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 geometrik ma’nosi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837724" y="4746903"/>
            <a:ext cx="3731657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3000"/>
              </a:lnSpc>
              <a:buNone/>
            </a:pPr>
            <a:r>
              <a:rPr lang="en-US" sz="185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Tegishli funksiya egri chizig‘ining teginish chizig‘i.</a:t>
            </a:r>
            <a:endParaRPr lang="en-US" sz="18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8131" y="2439114"/>
            <a:ext cx="4534138" cy="453413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572720" y="4209455"/>
            <a:ext cx="358140" cy="4476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500"/>
              </a:lnSpc>
              <a:buNone/>
            </a:pPr>
            <a:r>
              <a:rPr lang="en-US" sz="280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1</a:t>
            </a:r>
            <a:endParaRPr lang="en-US" sz="2800" dirty="0"/>
          </a:p>
        </p:txBody>
      </p:sp>
      <p:sp>
        <p:nvSpPr>
          <p:cNvPr id="7" name="Text 4"/>
          <p:cNvSpPr/>
          <p:nvPr/>
        </p:nvSpPr>
        <p:spPr>
          <a:xfrm>
            <a:off x="9941243" y="2852023"/>
            <a:ext cx="3247311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Differensiallash qoidalari</a:t>
            </a:r>
            <a:endParaRPr lang="en-US" sz="2200" dirty="0"/>
          </a:p>
        </p:txBody>
      </p:sp>
      <p:sp>
        <p:nvSpPr>
          <p:cNvPr id="8" name="Text 5"/>
          <p:cNvSpPr/>
          <p:nvPr/>
        </p:nvSpPr>
        <p:spPr>
          <a:xfrm>
            <a:off x="9941243" y="3347561"/>
            <a:ext cx="3851434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Qo‘shish, ayirma va ko‘paytmaning hosilalari.</a:t>
            </a:r>
            <a:endParaRPr lang="en-US" sz="1850" dirty="0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48131" y="2439114"/>
            <a:ext cx="4534138" cy="4534138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8153995" y="3264813"/>
            <a:ext cx="358140" cy="4476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500"/>
              </a:lnSpc>
              <a:buNone/>
            </a:pPr>
            <a:r>
              <a:rPr lang="en-US" sz="280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2</a:t>
            </a:r>
            <a:endParaRPr lang="en-US" sz="2800" dirty="0"/>
          </a:p>
        </p:txBody>
      </p:sp>
      <p:sp>
        <p:nvSpPr>
          <p:cNvPr id="11" name="Text 7"/>
          <p:cNvSpPr/>
          <p:nvPr/>
        </p:nvSpPr>
        <p:spPr>
          <a:xfrm>
            <a:off x="9941243" y="5298638"/>
            <a:ext cx="3515558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Murakkab funksiya hosilasi</a:t>
            </a:r>
            <a:endParaRPr lang="en-US" sz="2200" dirty="0"/>
          </a:p>
        </p:txBody>
      </p:sp>
      <p:sp>
        <p:nvSpPr>
          <p:cNvPr id="12" name="Text 8"/>
          <p:cNvSpPr/>
          <p:nvPr/>
        </p:nvSpPr>
        <p:spPr>
          <a:xfrm>
            <a:off x="9941243" y="5794177"/>
            <a:ext cx="3851434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Hosilaning mexanik tushunchasi va hisoblash usullari.</a:t>
            </a:r>
            <a:endParaRPr lang="en-US" sz="1850" dirty="0"/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48131" y="2439114"/>
            <a:ext cx="4534138" cy="4534138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7681436" y="5972532"/>
            <a:ext cx="358140" cy="4476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500"/>
              </a:lnSpc>
              <a:buNone/>
            </a:pPr>
            <a:r>
              <a:rPr lang="en-US" sz="280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3</a:t>
            </a:r>
            <a:endParaRPr lang="en-US" sz="2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88789" y="950714"/>
            <a:ext cx="7306032" cy="6628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200"/>
              </a:lnSpc>
              <a:buNone/>
            </a:pPr>
            <a:r>
              <a:rPr lang="en-US" sz="4150" dirty="0">
                <a:solidFill>
                  <a:srgbClr val="000000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Integrallar va Ularning Turlari</a:t>
            </a:r>
            <a:endParaRPr lang="en-US" sz="4150" dirty="0"/>
          </a:p>
        </p:txBody>
      </p:sp>
      <p:sp>
        <p:nvSpPr>
          <p:cNvPr id="4" name="Text 1"/>
          <p:cNvSpPr/>
          <p:nvPr/>
        </p:nvSpPr>
        <p:spPr>
          <a:xfrm>
            <a:off x="788789" y="2064187"/>
            <a:ext cx="3614142" cy="7437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3</a:t>
            </a:r>
            <a:endParaRPr lang="en-US" sz="5850" dirty="0"/>
          </a:p>
        </p:txBody>
      </p:sp>
      <p:sp>
        <p:nvSpPr>
          <p:cNvPr id="5" name="Text 2"/>
          <p:cNvSpPr/>
          <p:nvPr/>
        </p:nvSpPr>
        <p:spPr>
          <a:xfrm>
            <a:off x="1270040" y="3089553"/>
            <a:ext cx="2651641" cy="3313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05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Integral turlari</a:t>
            </a:r>
            <a:endParaRPr lang="en-US" sz="2050" dirty="0"/>
          </a:p>
        </p:txBody>
      </p:sp>
      <p:sp>
        <p:nvSpPr>
          <p:cNvPr id="6" name="Text 3"/>
          <p:cNvSpPr/>
          <p:nvPr/>
        </p:nvSpPr>
        <p:spPr>
          <a:xfrm>
            <a:off x="788789" y="3556040"/>
            <a:ext cx="3614142" cy="7210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0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Aniq, aniqmas va boshlang‘ich funksiya tushunchalari.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4740950" y="2064187"/>
            <a:ext cx="3614261" cy="7437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2</a:t>
            </a:r>
            <a:endParaRPr lang="en-US" sz="5850" dirty="0"/>
          </a:p>
        </p:txBody>
      </p:sp>
      <p:sp>
        <p:nvSpPr>
          <p:cNvPr id="8" name="Text 5"/>
          <p:cNvSpPr/>
          <p:nvPr/>
        </p:nvSpPr>
        <p:spPr>
          <a:xfrm>
            <a:off x="5222200" y="3089553"/>
            <a:ext cx="2651641" cy="3313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05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Integrallash usullari</a:t>
            </a:r>
            <a:endParaRPr lang="en-US" sz="2050" dirty="0"/>
          </a:p>
        </p:txBody>
      </p:sp>
      <p:sp>
        <p:nvSpPr>
          <p:cNvPr id="9" name="Text 6"/>
          <p:cNvSpPr/>
          <p:nvPr/>
        </p:nvSpPr>
        <p:spPr>
          <a:xfrm>
            <a:off x="4740950" y="3556040"/>
            <a:ext cx="3614261" cy="7210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0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O‘zgaruvchini almashtirish va boʻlaklab integrallash.</a:t>
            </a:r>
            <a:endParaRPr lang="en-US" sz="1750" dirty="0"/>
          </a:p>
        </p:txBody>
      </p:sp>
      <p:sp>
        <p:nvSpPr>
          <p:cNvPr id="10" name="Text 7"/>
          <p:cNvSpPr/>
          <p:nvPr/>
        </p:nvSpPr>
        <p:spPr>
          <a:xfrm>
            <a:off x="2764869" y="5065871"/>
            <a:ext cx="3614142" cy="7437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10</a:t>
            </a:r>
            <a:endParaRPr lang="en-US" sz="5850" dirty="0"/>
          </a:p>
        </p:txBody>
      </p:sp>
      <p:sp>
        <p:nvSpPr>
          <p:cNvPr id="11" name="Text 8"/>
          <p:cNvSpPr/>
          <p:nvPr/>
        </p:nvSpPr>
        <p:spPr>
          <a:xfrm>
            <a:off x="3246120" y="6091238"/>
            <a:ext cx="2651641" cy="3313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05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Asosiy formulalar</a:t>
            </a:r>
            <a:endParaRPr lang="en-US" sz="2050" dirty="0"/>
          </a:p>
        </p:txBody>
      </p:sp>
      <p:sp>
        <p:nvSpPr>
          <p:cNvPr id="12" name="Text 9"/>
          <p:cNvSpPr/>
          <p:nvPr/>
        </p:nvSpPr>
        <p:spPr>
          <a:xfrm>
            <a:off x="2764869" y="6557724"/>
            <a:ext cx="3614142" cy="7210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0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Anıqmas integrallarning xossalari va ro‘yxati.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315</Words>
  <Application>Microsoft Office PowerPoint</Application>
  <PresentationFormat>Custom</PresentationFormat>
  <Paragraphs>74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Source Sans Pro</vt:lpstr>
      <vt:lpstr>Source Serif Pro Semi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admin</cp:lastModifiedBy>
  <cp:revision>3</cp:revision>
  <dcterms:created xsi:type="dcterms:W3CDTF">2025-05-17T12:04:08Z</dcterms:created>
  <dcterms:modified xsi:type="dcterms:W3CDTF">2025-05-17T12:08:35Z</dcterms:modified>
</cp:coreProperties>
</file>