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a_wide_cinematic_photomontage_collage_style_ci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24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Rounded Rectangle 3"/>
          <p:cNvSpPr/>
          <p:nvPr/>
        </p:nvSpPr>
        <p:spPr>
          <a:xfrm>
            <a:off x="658368" y="685800"/>
            <a:ext cx="10927080" cy="5440680"/>
          </a:xfrm>
          <a:prstGeom prst="roundRect">
            <a:avLst/>
          </a:prstGeom>
          <a:solidFill>
            <a:srgbClr val="091E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TextBox 4"/>
          <p:cNvSpPr txBox="1"/>
          <p:nvPr/>
        </p:nvSpPr>
        <p:spPr>
          <a:xfrm>
            <a:off x="987552" y="960120"/>
            <a:ext cx="19202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MAVZU</a:t>
            </a:r>
            <a:endParaRPr sz="18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0120" y="1417320"/>
            <a:ext cx="9601200" cy="114300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Ijtimoiy pedagogika va</a:t>
            </a:r>
            <a:endParaRPr sz="34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pedagogik sotsiologiyaga ehtiyoj</a:t>
            </a:r>
            <a:endParaRPr sz="34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9264" y="2834640"/>
            <a:ext cx="9875520" cy="384048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1">
                <a:solidFill>
                  <a:srgbClr val="EEEEEE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Zamonaviy jamiyat rivojining zaruriy shartlari kontekstida</a:t>
            </a:r>
            <a:endParaRPr sz="2400" b="0" i="1">
              <a:solidFill>
                <a:srgbClr val="EEEEEE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9264" y="3703320"/>
            <a:ext cx="8961120" cy="384048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Universitet talablariga mos ilmiy-amaliy taqdimot</a:t>
            </a:r>
            <a:endParaRPr sz="2400" b="0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3383280" cy="25603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RISKLAR VA JAVOBLAR</a:t>
            </a:r>
            <a:endParaRPr sz="1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612648"/>
            <a:ext cx="10424160" cy="5303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Ijtimoiy risklarga pedagogik javoblar</a:t>
            </a:r>
            <a:endParaRPr sz="30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1207008"/>
            <a:ext cx="1828800" cy="32004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11201400" y="219456"/>
            <a:ext cx="5029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77240" y="1627632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Rectangle 7"/>
          <p:cNvSpPr/>
          <p:nvPr/>
        </p:nvSpPr>
        <p:spPr>
          <a:xfrm>
            <a:off x="777240" y="1627632"/>
            <a:ext cx="91440" cy="1389888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TextBox 8"/>
          <p:cNvSpPr txBox="1"/>
          <p:nvPr/>
        </p:nvSpPr>
        <p:spPr>
          <a:xfrm>
            <a:off x="978408" y="1792224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Raqamli tafovut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8408" y="2231136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→ raqamli savodxonlik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va ochiq resurslar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336792" y="1627632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Rectangle 11"/>
          <p:cNvSpPr/>
          <p:nvPr/>
        </p:nvSpPr>
        <p:spPr>
          <a:xfrm>
            <a:off x="6336792" y="1627632"/>
            <a:ext cx="91440" cy="1389888"/>
          </a:xfrm>
          <a:prstGeom prst="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TextBox 12"/>
          <p:cNvSpPr txBox="1"/>
          <p:nvPr/>
        </p:nvSpPr>
        <p:spPr>
          <a:xfrm>
            <a:off x="6537959" y="1792224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Akademik moslashuv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37959" y="2231136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→ tutorlik, mentorlik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va individual yo‘l xaritasi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77240" y="3328416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Rectangle 15"/>
          <p:cNvSpPr/>
          <p:nvPr/>
        </p:nvSpPr>
        <p:spPr>
          <a:xfrm>
            <a:off x="777240" y="3328416"/>
            <a:ext cx="91440" cy="1389888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TextBox 16"/>
          <p:cNvSpPr txBox="1"/>
          <p:nvPr/>
        </p:nvSpPr>
        <p:spPr>
          <a:xfrm>
            <a:off x="978408" y="3493008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Ijtimoiy ajralish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8408" y="3931920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→ guruh loyihalari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va klublar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336792" y="3328416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Rectangle 19"/>
          <p:cNvSpPr/>
          <p:nvPr/>
        </p:nvSpPr>
        <p:spPr>
          <a:xfrm>
            <a:off x="6336792" y="3328416"/>
            <a:ext cx="91440" cy="1389888"/>
          </a:xfrm>
          <a:prstGeom prst="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TextBox 20"/>
          <p:cNvSpPr txBox="1"/>
          <p:nvPr/>
        </p:nvSpPr>
        <p:spPr>
          <a:xfrm>
            <a:off x="6537959" y="3493008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Tengsizlik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37959" y="3931920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→ inklyuziv dizayn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va xizmatlarga yo‘naltirish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078992" y="5394960"/>
            <a:ext cx="10012680" cy="475488"/>
          </a:xfrm>
          <a:prstGeom prst="roundRect">
            <a:avLst/>
          </a:prstGeom>
          <a:solidFill>
            <a:srgbClr val="F8ECD1"/>
          </a:solidFill>
          <a:ln w="12700">
            <a:solidFill>
              <a:srgbClr val="E8DA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TextBox 23"/>
          <p:cNvSpPr txBox="1"/>
          <p:nvPr/>
        </p:nvSpPr>
        <p:spPr>
          <a:xfrm>
            <a:off x="1234440" y="5532120"/>
            <a:ext cx="969264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Mezon: riskni erta ko‘rish + resursga ulash + natijani monitoring qilish.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027664" y="6428232"/>
            <a:ext cx="6400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10/12</a:t>
            </a:r>
            <a:endParaRPr sz="10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a_wide_well_lit_modern_interior_scene_office_o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24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3383280" cy="25603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AMALIY MODEL</a:t>
            </a:r>
            <a:endParaRPr sz="1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" y="612648"/>
            <a:ext cx="10424160" cy="5303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Professor uchun ish algoritmi</a:t>
            </a:r>
            <a:endParaRPr sz="30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920" y="1207008"/>
            <a:ext cx="1828800" cy="32004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TextBox 6"/>
          <p:cNvSpPr txBox="1"/>
          <p:nvPr/>
        </p:nvSpPr>
        <p:spPr>
          <a:xfrm>
            <a:off x="11201400" y="219456"/>
            <a:ext cx="5029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58368" y="2331720"/>
            <a:ext cx="1901952" cy="8961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Oval 8"/>
          <p:cNvSpPr/>
          <p:nvPr/>
        </p:nvSpPr>
        <p:spPr>
          <a:xfrm>
            <a:off x="1325880" y="1993392"/>
            <a:ext cx="548640" cy="548640"/>
          </a:xfrm>
          <a:prstGeom prst="ellipse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TextBox 9"/>
          <p:cNvSpPr txBox="1"/>
          <p:nvPr/>
        </p:nvSpPr>
        <p:spPr>
          <a:xfrm>
            <a:off x="1325880" y="2121408"/>
            <a:ext cx="548640" cy="2011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endParaRPr sz="16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19" y="2633472"/>
            <a:ext cx="175564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Diagnostika</a:t>
            </a:r>
            <a:endParaRPr sz="21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78608" y="2633472"/>
            <a:ext cx="34747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→</a:t>
            </a:r>
            <a:endParaRPr sz="24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990087" y="2331720"/>
            <a:ext cx="1901952" cy="8961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Oval 13"/>
          <p:cNvSpPr/>
          <p:nvPr/>
        </p:nvSpPr>
        <p:spPr>
          <a:xfrm>
            <a:off x="3657599" y="1993392"/>
            <a:ext cx="548640" cy="548640"/>
          </a:xfrm>
          <a:prstGeom prst="ellipse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TextBox 14"/>
          <p:cNvSpPr txBox="1"/>
          <p:nvPr/>
        </p:nvSpPr>
        <p:spPr>
          <a:xfrm>
            <a:off x="3657599" y="2121408"/>
            <a:ext cx="548640" cy="2011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</a:t>
            </a:r>
            <a:endParaRPr sz="16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63239" y="2633472"/>
            <a:ext cx="175564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Maqsad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10327" y="2633472"/>
            <a:ext cx="34747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→</a:t>
            </a:r>
            <a:endParaRPr sz="24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321807" y="2331720"/>
            <a:ext cx="1901952" cy="8961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Oval 18"/>
          <p:cNvSpPr/>
          <p:nvPr/>
        </p:nvSpPr>
        <p:spPr>
          <a:xfrm>
            <a:off x="5989319" y="1993392"/>
            <a:ext cx="548640" cy="548640"/>
          </a:xfrm>
          <a:prstGeom prst="ellipse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TextBox 19"/>
          <p:cNvSpPr txBox="1"/>
          <p:nvPr/>
        </p:nvSpPr>
        <p:spPr>
          <a:xfrm>
            <a:off x="5989319" y="2121408"/>
            <a:ext cx="548640" cy="2011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</a:t>
            </a:r>
            <a:endParaRPr sz="16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94959" y="2633472"/>
            <a:ext cx="175564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Intervensiya</a:t>
            </a:r>
            <a:endParaRPr sz="21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42048" y="2633472"/>
            <a:ext cx="34747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→</a:t>
            </a:r>
            <a:endParaRPr sz="24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653527" y="2331720"/>
            <a:ext cx="1901952" cy="8961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Oval 23"/>
          <p:cNvSpPr/>
          <p:nvPr/>
        </p:nvSpPr>
        <p:spPr>
          <a:xfrm>
            <a:off x="8321040" y="1993392"/>
            <a:ext cx="548640" cy="548640"/>
          </a:xfrm>
          <a:prstGeom prst="ellipse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5" name="TextBox 24"/>
          <p:cNvSpPr txBox="1"/>
          <p:nvPr/>
        </p:nvSpPr>
        <p:spPr>
          <a:xfrm>
            <a:off x="8321040" y="2121408"/>
            <a:ext cx="548640" cy="2011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4</a:t>
            </a:r>
            <a:endParaRPr sz="16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26679" y="2633472"/>
            <a:ext cx="175564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Monitoring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73767" y="2633472"/>
            <a:ext cx="34747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→</a:t>
            </a:r>
            <a:endParaRPr sz="24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9985248" y="2331720"/>
            <a:ext cx="1901952" cy="8961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9" name="Oval 28"/>
          <p:cNvSpPr/>
          <p:nvPr/>
        </p:nvSpPr>
        <p:spPr>
          <a:xfrm>
            <a:off x="10652760" y="1993392"/>
            <a:ext cx="548640" cy="548640"/>
          </a:xfrm>
          <a:prstGeom prst="ellipse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0" name="TextBox 29"/>
          <p:cNvSpPr txBox="1"/>
          <p:nvPr/>
        </p:nvSpPr>
        <p:spPr>
          <a:xfrm>
            <a:off x="10652760" y="2121408"/>
            <a:ext cx="548640" cy="2011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5</a:t>
            </a:r>
            <a:endParaRPr sz="16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058400" y="2633472"/>
            <a:ext cx="175564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Refleksiya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932688" y="4023360"/>
            <a:ext cx="10287000" cy="1188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3" name="TextBox 32"/>
          <p:cNvSpPr txBox="1"/>
          <p:nvPr/>
        </p:nvSpPr>
        <p:spPr>
          <a:xfrm>
            <a:off x="1188720" y="4242816"/>
            <a:ext cx="38404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Baholash mezonlari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88720" y="4736592"/>
            <a:ext cx="96012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qamrov • ishtirok • moslashuv • natija • barqarorlik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027664" y="6428232"/>
            <a:ext cx="6400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11/12</a:t>
            </a:r>
            <a:endParaRPr sz="10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24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TextBox 2"/>
          <p:cNvSpPr txBox="1"/>
          <p:nvPr/>
        </p:nvSpPr>
        <p:spPr>
          <a:xfrm>
            <a:off x="548640" y="292608"/>
            <a:ext cx="182880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YAKUN</a:t>
            </a:r>
            <a:endParaRPr sz="1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" y="658368"/>
            <a:ext cx="1051560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Xulosa va foydalanilgan manbalar</a:t>
            </a:r>
            <a:endParaRPr sz="30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3232" y="1444752"/>
            <a:ext cx="10744200" cy="21488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1051560" y="1737360"/>
            <a:ext cx="22860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•</a:t>
            </a:r>
            <a:endParaRPr sz="2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1600" y="1737360"/>
            <a:ext cx="9555480" cy="384048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Ijtimoiy pedagogika ta’limni real ijtimoiy muhit bilan bog‘laydi.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1560" y="2240280"/>
            <a:ext cx="22860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•</a:t>
            </a:r>
            <a:endParaRPr sz="2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1600" y="2240280"/>
            <a:ext cx="9555480" cy="384048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Pedagogik sotsiologiya qarorlarni dalil va monitoring bilan asoslaydi.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1560" y="2743200"/>
            <a:ext cx="22860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•</a:t>
            </a:r>
            <a:endParaRPr sz="2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1600" y="2743200"/>
            <a:ext cx="9555480" cy="384048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Har ikkisi adolatli ta’lim va jamiyat barqarorligiga xizmat qiladi.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7240" y="3986784"/>
            <a:ext cx="457200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Foydalanilgan manbalar</a:t>
            </a:r>
            <a:endParaRPr sz="2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6384" y="4407408"/>
            <a:ext cx="256032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1.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5568" y="4407408"/>
            <a:ext cx="1014984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UNESCO. Reimagining our futures together: A new social contract for education. 2021.</a:t>
            </a:r>
            <a:endParaRPr sz="1600" b="0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6384" y="4745736"/>
            <a:ext cx="256032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2.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15568" y="4745736"/>
            <a:ext cx="1014984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O‘zbekiston Respublikasi “Ta’lim to‘g‘risida”gi Qonuni, O‘RQ-637. 2020.</a:t>
            </a:r>
            <a:endParaRPr sz="1600" b="0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6384" y="5084064"/>
            <a:ext cx="256032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3.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5568" y="5084064"/>
            <a:ext cx="1014984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O‘zbekiston Respublikasi Prezidentining “O‘zbekiston — 2030” strategiyasi, PF-158. 2023.</a:t>
            </a:r>
            <a:endParaRPr sz="1600" b="0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6384" y="5422392"/>
            <a:ext cx="256032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4.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15568" y="5422392"/>
            <a:ext cx="1014984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OECD va UNICEF materiallari: ta’limda tenglik, farovonlik va raqamli tafovut masalalari.</a:t>
            </a:r>
            <a:endParaRPr sz="1600" b="0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018520" y="6428232"/>
            <a:ext cx="658368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12/12</a:t>
            </a:r>
            <a:endParaRPr sz="10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3383280" cy="25603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KIRISH</a:t>
            </a:r>
            <a:endParaRPr sz="1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612648"/>
            <a:ext cx="10424160" cy="5303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Maqsad, vazifa va taqdimot rejasi</a:t>
            </a:r>
            <a:endParaRPr sz="30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1207008"/>
            <a:ext cx="1828800" cy="32004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11201400" y="219456"/>
            <a:ext cx="5029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02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5800" y="1508760"/>
            <a:ext cx="534924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Rectangle 7"/>
          <p:cNvSpPr/>
          <p:nvPr/>
        </p:nvSpPr>
        <p:spPr>
          <a:xfrm>
            <a:off x="685800" y="1508760"/>
            <a:ext cx="91440" cy="1417320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TextBox 8"/>
          <p:cNvSpPr txBox="1"/>
          <p:nvPr/>
        </p:nvSpPr>
        <p:spPr>
          <a:xfrm>
            <a:off x="886968" y="1673351"/>
            <a:ext cx="496519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Maqsad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6968" y="2112264"/>
            <a:ext cx="4965192" cy="7589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mavzuning nazariy va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amaliy zaruratini asoslash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36208" y="1508760"/>
            <a:ext cx="534924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Rectangle 11"/>
          <p:cNvSpPr/>
          <p:nvPr/>
        </p:nvSpPr>
        <p:spPr>
          <a:xfrm>
            <a:off x="6236208" y="1508760"/>
            <a:ext cx="91440" cy="1417320"/>
          </a:xfrm>
          <a:prstGeom prst="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TextBox 12"/>
          <p:cNvSpPr txBox="1"/>
          <p:nvPr/>
        </p:nvSpPr>
        <p:spPr>
          <a:xfrm>
            <a:off x="6437376" y="1673351"/>
            <a:ext cx="496519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O‘quv natijasi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37376" y="2112264"/>
            <a:ext cx="4965192" cy="7589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talaba tushuncha, ehtiyoj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va modelni izohlaydi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3232" y="3246120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Reja</a:t>
            </a:r>
            <a:endParaRPr sz="26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13232" y="3694176"/>
            <a:ext cx="438912" cy="347472"/>
          </a:xfrm>
          <a:prstGeom prst="round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TextBox 16"/>
          <p:cNvSpPr txBox="1"/>
          <p:nvPr/>
        </p:nvSpPr>
        <p:spPr>
          <a:xfrm>
            <a:off x="713232" y="3749039"/>
            <a:ext cx="438912" cy="2011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</a:t>
            </a:r>
            <a:endParaRPr sz="16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25880" y="3712463"/>
            <a:ext cx="9326880" cy="3017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Nazariy asos: ikki fan kesishuvi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13232" y="4169664"/>
            <a:ext cx="438912" cy="347472"/>
          </a:xfrm>
          <a:prstGeom prst="round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TextBox 19"/>
          <p:cNvSpPr txBox="1"/>
          <p:nvPr/>
        </p:nvSpPr>
        <p:spPr>
          <a:xfrm>
            <a:off x="713232" y="4224528"/>
            <a:ext cx="438912" cy="2011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</a:t>
            </a:r>
            <a:endParaRPr sz="16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25880" y="4187952"/>
            <a:ext cx="9326880" cy="3017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Zamonaviy jamiyatda ehtiyoj omillari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13232" y="4645152"/>
            <a:ext cx="438912" cy="347472"/>
          </a:xfrm>
          <a:prstGeom prst="round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3" name="TextBox 22"/>
          <p:cNvSpPr txBox="1"/>
          <p:nvPr/>
        </p:nvSpPr>
        <p:spPr>
          <a:xfrm>
            <a:off x="713232" y="4700016"/>
            <a:ext cx="438912" cy="2011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</a:t>
            </a:r>
            <a:endParaRPr sz="16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25880" y="4663440"/>
            <a:ext cx="9326880" cy="3017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Ijtimoiy pedagogika vazifalari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13232" y="5120640"/>
            <a:ext cx="438912" cy="347472"/>
          </a:xfrm>
          <a:prstGeom prst="round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6" name="TextBox 25"/>
          <p:cNvSpPr txBox="1"/>
          <p:nvPr/>
        </p:nvSpPr>
        <p:spPr>
          <a:xfrm>
            <a:off x="713232" y="5175503"/>
            <a:ext cx="438912" cy="2011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4</a:t>
            </a:r>
            <a:endParaRPr sz="16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25880" y="5138927"/>
            <a:ext cx="9326880" cy="3017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Pedagogik sotsiologiya metodlari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13232" y="5596128"/>
            <a:ext cx="438912" cy="347472"/>
          </a:xfrm>
          <a:prstGeom prst="round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9" name="TextBox 28"/>
          <p:cNvSpPr txBox="1"/>
          <p:nvPr/>
        </p:nvSpPr>
        <p:spPr>
          <a:xfrm>
            <a:off x="713232" y="5650992"/>
            <a:ext cx="438912" cy="2011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5</a:t>
            </a:r>
            <a:endParaRPr sz="16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25880" y="5614416"/>
            <a:ext cx="9326880" cy="3017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Professor uchun amaliy model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027664" y="6428232"/>
            <a:ext cx="6400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2/12</a:t>
            </a:r>
            <a:endParaRPr sz="10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3383280" cy="25603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NAZARIY ASOS</a:t>
            </a:r>
            <a:endParaRPr sz="1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612648"/>
            <a:ext cx="10424160" cy="5303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Ikki yo‘nalish: bitta maqsad</a:t>
            </a:r>
            <a:endParaRPr sz="30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1207008"/>
            <a:ext cx="1828800" cy="32004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11201400" y="219456"/>
            <a:ext cx="5029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03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5800" y="1627632"/>
            <a:ext cx="5349240" cy="2148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Rectangle 7"/>
          <p:cNvSpPr/>
          <p:nvPr/>
        </p:nvSpPr>
        <p:spPr>
          <a:xfrm>
            <a:off x="685800" y="1627632"/>
            <a:ext cx="91440" cy="2148840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TextBox 8"/>
          <p:cNvSpPr txBox="1"/>
          <p:nvPr/>
        </p:nvSpPr>
        <p:spPr>
          <a:xfrm>
            <a:off x="886968" y="1792224"/>
            <a:ext cx="496519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Ijtimoiy pedagogika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6968" y="2231136"/>
            <a:ext cx="4965192" cy="149047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shaxsning ijtimoiylashuvi,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tarbiyasi va qo‘llab-quvvatlanishini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real muhit bilan bog‘laydi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36208" y="1627632"/>
            <a:ext cx="5349240" cy="2148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Rectangle 11"/>
          <p:cNvSpPr/>
          <p:nvPr/>
        </p:nvSpPr>
        <p:spPr>
          <a:xfrm>
            <a:off x="6236208" y="1627632"/>
            <a:ext cx="91440" cy="2148840"/>
          </a:xfrm>
          <a:prstGeom prst="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TextBox 12"/>
          <p:cNvSpPr txBox="1"/>
          <p:nvPr/>
        </p:nvSpPr>
        <p:spPr>
          <a:xfrm>
            <a:off x="6437376" y="1792224"/>
            <a:ext cx="496519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Pedagogik sotsiologiya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37376" y="2231136"/>
            <a:ext cx="4965192" cy="149047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ta’limni institutlar, guruhlar,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qadriyatlar va empirik ma’lumotlar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nuqtayi nazaridan tahlil qiladi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143000" y="4389120"/>
            <a:ext cx="9921240" cy="1078992"/>
          </a:xfrm>
          <a:prstGeom prst="roundRect">
            <a:avLst/>
          </a:prstGeom>
          <a:solidFill>
            <a:srgbClr val="E2F0F6"/>
          </a:solidFill>
          <a:ln w="12700">
            <a:solidFill>
              <a:srgbClr val="CC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TextBox 15"/>
          <p:cNvSpPr txBox="1"/>
          <p:nvPr/>
        </p:nvSpPr>
        <p:spPr>
          <a:xfrm>
            <a:off x="1417320" y="4572000"/>
            <a:ext cx="2834640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Kesishuv nuqtasi: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17320" y="4956048"/>
            <a:ext cx="8869680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shaxs ijtimoiylashuvi + ta’limdagi adolat + jamiyat barqarorligi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027664" y="6428232"/>
            <a:ext cx="6400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3/12</a:t>
            </a:r>
            <a:endParaRPr sz="10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a_wide_bright_cinematic_outdoor_scene_blending_a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A21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3383280" cy="25603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DOLZARBLIK</a:t>
            </a:r>
            <a:endParaRPr sz="1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" y="612648"/>
            <a:ext cx="10424160" cy="5303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Ehtiyojni kuchaytiruvchi omillar</a:t>
            </a:r>
            <a:endParaRPr sz="30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920" y="1207008"/>
            <a:ext cx="1828800" cy="32004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TextBox 6"/>
          <p:cNvSpPr txBox="1"/>
          <p:nvPr/>
        </p:nvSpPr>
        <p:spPr>
          <a:xfrm>
            <a:off x="11201400" y="219456"/>
            <a:ext cx="5029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04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77240" y="1627632"/>
            <a:ext cx="521208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Rectangle 8"/>
          <p:cNvSpPr/>
          <p:nvPr/>
        </p:nvSpPr>
        <p:spPr>
          <a:xfrm>
            <a:off x="777240" y="1627632"/>
            <a:ext cx="91440" cy="1298448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TextBox 9"/>
          <p:cNvSpPr txBox="1"/>
          <p:nvPr/>
        </p:nvSpPr>
        <p:spPr>
          <a:xfrm>
            <a:off x="978408" y="1792224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Raqamlashtirish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8408" y="2231136"/>
            <a:ext cx="4828032" cy="64008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bilimga kirish kengayadi,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ammo raqamli tafovut ham ortadi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36792" y="1627632"/>
            <a:ext cx="521208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Rectangle 12"/>
          <p:cNvSpPr/>
          <p:nvPr/>
        </p:nvSpPr>
        <p:spPr>
          <a:xfrm>
            <a:off x="6336792" y="1627632"/>
            <a:ext cx="91440" cy="1298448"/>
          </a:xfrm>
          <a:prstGeom prst="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TextBox 13"/>
          <p:cNvSpPr txBox="1"/>
          <p:nvPr/>
        </p:nvSpPr>
        <p:spPr>
          <a:xfrm>
            <a:off x="6537959" y="1792224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Urbanizatsiya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37959" y="2231136"/>
            <a:ext cx="4828032" cy="64008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migratsiya, moslashuv va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madaniy muloqot murakkablashadi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77240" y="3255264"/>
            <a:ext cx="521208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Rectangle 16"/>
          <p:cNvSpPr/>
          <p:nvPr/>
        </p:nvSpPr>
        <p:spPr>
          <a:xfrm>
            <a:off x="777240" y="3255264"/>
            <a:ext cx="91440" cy="1298448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TextBox 17"/>
          <p:cNvSpPr txBox="1"/>
          <p:nvPr/>
        </p:nvSpPr>
        <p:spPr>
          <a:xfrm>
            <a:off x="978408" y="3419856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Tengsizlik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8408" y="3858768"/>
            <a:ext cx="4828032" cy="64008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oilaviy, hududiy va iqtisodiy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resurslar farqi ta’limga ta’sir qiladi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336792" y="3255264"/>
            <a:ext cx="521208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Rectangle 20"/>
          <p:cNvSpPr/>
          <p:nvPr/>
        </p:nvSpPr>
        <p:spPr>
          <a:xfrm>
            <a:off x="6336792" y="3255264"/>
            <a:ext cx="91440" cy="1298448"/>
          </a:xfrm>
          <a:prstGeom prst="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2" name="TextBox 21"/>
          <p:cNvSpPr txBox="1"/>
          <p:nvPr/>
        </p:nvSpPr>
        <p:spPr>
          <a:xfrm>
            <a:off x="6537959" y="3419856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Yoshlar muhiti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37959" y="3858768"/>
            <a:ext cx="4828032" cy="64008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media, qadriyat va kasbiy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kutishlar tez o‘zgaradi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005840" y="5166360"/>
            <a:ext cx="10195560" cy="585216"/>
          </a:xfrm>
          <a:prstGeom prst="roundRect">
            <a:avLst/>
          </a:prstGeom>
          <a:solidFill>
            <a:srgbClr val="091E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5" name="TextBox 24"/>
          <p:cNvSpPr txBox="1"/>
          <p:nvPr/>
        </p:nvSpPr>
        <p:spPr>
          <a:xfrm>
            <a:off x="1143000" y="5330952"/>
            <a:ext cx="99212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Xulosa: ta’lim jamiyatdagi real o‘zgarishlar bilan bog‘langan.</a:t>
            </a:r>
            <a:endParaRPr sz="24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027664" y="6428232"/>
            <a:ext cx="6400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4/12</a:t>
            </a:r>
            <a:endParaRPr sz="10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3383280" cy="25603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IJTIMOIY PEDAGOGIKA</a:t>
            </a:r>
            <a:endParaRPr sz="1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612648"/>
            <a:ext cx="10424160" cy="5303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Asosiy vazifalar va amaliy yo‘nalishlar</a:t>
            </a:r>
            <a:endParaRPr sz="30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1207008"/>
            <a:ext cx="1828800" cy="32004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11201400" y="219456"/>
            <a:ext cx="5029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05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77240" y="1627632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Rectangle 7"/>
          <p:cNvSpPr/>
          <p:nvPr/>
        </p:nvSpPr>
        <p:spPr>
          <a:xfrm>
            <a:off x="777240" y="1627632"/>
            <a:ext cx="91440" cy="1389888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TextBox 8"/>
          <p:cNvSpPr txBox="1"/>
          <p:nvPr/>
        </p:nvSpPr>
        <p:spPr>
          <a:xfrm>
            <a:off x="978408" y="1792224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Ijtimoiylashuv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8408" y="2231136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shaxsni jamiyat me’yorlari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va qadriyatlariga moslashtirish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336792" y="1627632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Rectangle 11"/>
          <p:cNvSpPr/>
          <p:nvPr/>
        </p:nvSpPr>
        <p:spPr>
          <a:xfrm>
            <a:off x="6336792" y="1627632"/>
            <a:ext cx="91440" cy="1389888"/>
          </a:xfrm>
          <a:prstGeom prst="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TextBox 12"/>
          <p:cNvSpPr txBox="1"/>
          <p:nvPr/>
        </p:nvSpPr>
        <p:spPr>
          <a:xfrm>
            <a:off x="6537959" y="1792224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Profilaktika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37959" y="2231136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muammoni erta aniqlash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va pedagogik yordam boshlash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77240" y="3328416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Rectangle 15"/>
          <p:cNvSpPr/>
          <p:nvPr/>
        </p:nvSpPr>
        <p:spPr>
          <a:xfrm>
            <a:off x="777240" y="3328416"/>
            <a:ext cx="91440" cy="1389888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TextBox 16"/>
          <p:cNvSpPr txBox="1"/>
          <p:nvPr/>
        </p:nvSpPr>
        <p:spPr>
          <a:xfrm>
            <a:off x="978408" y="3493008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Inklyuziya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8408" y="3931920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turli ehtiyojlar uchun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adolatli ta’lim muhiti yaratish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336792" y="3328416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Rectangle 19"/>
          <p:cNvSpPr/>
          <p:nvPr/>
        </p:nvSpPr>
        <p:spPr>
          <a:xfrm>
            <a:off x="6336792" y="3328416"/>
            <a:ext cx="91440" cy="1389888"/>
          </a:xfrm>
          <a:prstGeom prst="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TextBox 20"/>
          <p:cNvSpPr txBox="1"/>
          <p:nvPr/>
        </p:nvSpPr>
        <p:spPr>
          <a:xfrm>
            <a:off x="6537959" y="3493008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Hamkorlik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37959" y="3931920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oila, mahalla, OTM va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ijtimоiy xizmatlarni bog‘lash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078992" y="5349240"/>
            <a:ext cx="10012680" cy="530352"/>
          </a:xfrm>
          <a:prstGeom prst="roundRect">
            <a:avLst/>
          </a:prstGeom>
          <a:solidFill>
            <a:srgbClr val="F8ECD1"/>
          </a:solidFill>
          <a:ln w="12700">
            <a:solidFill>
              <a:srgbClr val="E8DA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TextBox 23"/>
          <p:cNvSpPr txBox="1"/>
          <p:nvPr/>
        </p:nvSpPr>
        <p:spPr>
          <a:xfrm>
            <a:off x="1234440" y="5504688"/>
            <a:ext cx="9692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Natija: talaba o‘z muhitida qo‘llab-quvvatlanadi.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027664" y="6428232"/>
            <a:ext cx="6400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5/12</a:t>
            </a:r>
            <a:endParaRPr sz="10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a_wide_cinematic_photo_realistic_scene_of_a_mod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24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3383280" cy="25603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PEDAGOGIK SOTSIOLOGIYA</a:t>
            </a:r>
            <a:endParaRPr sz="1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" y="612648"/>
            <a:ext cx="10424160" cy="5303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Ta’limning ijtimoiy diagnostikasi</a:t>
            </a:r>
            <a:endParaRPr sz="30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920" y="1207008"/>
            <a:ext cx="1828800" cy="32004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TextBox 6"/>
          <p:cNvSpPr txBox="1"/>
          <p:nvPr/>
        </p:nvSpPr>
        <p:spPr>
          <a:xfrm>
            <a:off x="11201400" y="219456"/>
            <a:ext cx="5029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06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77240" y="1691640"/>
            <a:ext cx="5212080" cy="14447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Rectangle 8"/>
          <p:cNvSpPr/>
          <p:nvPr/>
        </p:nvSpPr>
        <p:spPr>
          <a:xfrm>
            <a:off x="777240" y="1691640"/>
            <a:ext cx="91440" cy="1444752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TextBox 9"/>
          <p:cNvSpPr txBox="1"/>
          <p:nvPr/>
        </p:nvSpPr>
        <p:spPr>
          <a:xfrm>
            <a:off x="978408" y="1856232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Asosiy g‘oya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8408" y="2295144"/>
            <a:ext cx="4828032" cy="7863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pedagogik qaror taxminga emas,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kuzatuv va dalilga tayanadi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27648" y="1691640"/>
            <a:ext cx="5074920" cy="14447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Rectangle 12"/>
          <p:cNvSpPr/>
          <p:nvPr/>
        </p:nvSpPr>
        <p:spPr>
          <a:xfrm>
            <a:off x="6327648" y="1691640"/>
            <a:ext cx="91440" cy="1444752"/>
          </a:xfrm>
          <a:prstGeom prst="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TextBox 13"/>
          <p:cNvSpPr txBox="1"/>
          <p:nvPr/>
        </p:nvSpPr>
        <p:spPr>
          <a:xfrm>
            <a:off x="6528816" y="1856232"/>
            <a:ext cx="469087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Metodlar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28816" y="2295144"/>
            <a:ext cx="4690872" cy="7863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so‘rov • intervyu • kuzatuv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hujjat tahlili • monitoring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77240" y="3730752"/>
            <a:ext cx="10625328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TextBox 16"/>
          <p:cNvSpPr txBox="1"/>
          <p:nvPr/>
        </p:nvSpPr>
        <p:spPr>
          <a:xfrm>
            <a:off x="1033271" y="3931920"/>
            <a:ext cx="36576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Tahlil savollari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33271" y="4425696"/>
            <a:ext cx="99669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Kim yordamga muhtoj?  Qanday omil ta’sir qilmoqda?  Qaysi resurs kerak?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33271" y="4828032"/>
            <a:ext cx="996696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Shu savollarga javob professorning amaliy qarorini aniqroq qiladi.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27664" y="6428232"/>
            <a:ext cx="6400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6/12</a:t>
            </a:r>
            <a:endParaRPr sz="10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3383280" cy="25603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JAMIYAT RIVOJI</a:t>
            </a:r>
            <a:endParaRPr sz="1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612648"/>
            <a:ext cx="10424160" cy="5303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Zamonaviy taraqqiyotning zaruriy shartlari</a:t>
            </a:r>
            <a:endParaRPr sz="30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1207008"/>
            <a:ext cx="1828800" cy="32004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11201400" y="219456"/>
            <a:ext cx="5029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07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520440" y="1572768"/>
            <a:ext cx="5166360" cy="749808"/>
          </a:xfrm>
          <a:prstGeom prst="roundRect">
            <a:avLst/>
          </a:prstGeom>
          <a:solidFill>
            <a:srgbClr val="0B24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TextBox 7"/>
          <p:cNvSpPr txBox="1"/>
          <p:nvPr/>
        </p:nvSpPr>
        <p:spPr>
          <a:xfrm>
            <a:off x="3657600" y="1792224"/>
            <a:ext cx="48920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Ta’lim — rivojlanish markazi</a:t>
            </a:r>
            <a:endParaRPr sz="24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77240" y="2788920"/>
            <a:ext cx="3154680" cy="804672"/>
          </a:xfrm>
          <a:prstGeom prst="roundRect">
            <a:avLst/>
          </a:prstGeom>
          <a:solidFill>
            <a:srgbClr val="F8ECD1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TextBox 9"/>
          <p:cNvSpPr txBox="1"/>
          <p:nvPr/>
        </p:nvSpPr>
        <p:spPr>
          <a:xfrm>
            <a:off x="850392" y="2971800"/>
            <a:ext cx="3008376" cy="530352"/>
          </a:xfrm>
          <a:prstGeom prst="rect">
            <a:avLst/>
          </a:prstGeom>
          <a:noFill/>
        </p:spPr>
        <p:txBody>
          <a:bodyPr wrap="square" lIns="18288" tIns="10058" rIns="18288" bIns="10058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Sifatli ta’lim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315968" y="2788920"/>
            <a:ext cx="3154680" cy="804672"/>
          </a:xfrm>
          <a:prstGeom prst="roundRect">
            <a:avLst/>
          </a:prstGeom>
          <a:solidFill>
            <a:srgbClr val="E2F0F6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TextBox 11"/>
          <p:cNvSpPr txBox="1"/>
          <p:nvPr/>
        </p:nvSpPr>
        <p:spPr>
          <a:xfrm>
            <a:off x="4389120" y="2971800"/>
            <a:ext cx="3008376" cy="530352"/>
          </a:xfrm>
          <a:prstGeom prst="rect">
            <a:avLst/>
          </a:prstGeom>
          <a:noFill/>
        </p:spPr>
        <p:txBody>
          <a:bodyPr wrap="square" lIns="18288" tIns="10058" rIns="18288" bIns="10058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Teng imkoniyat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863840" y="2788920"/>
            <a:ext cx="3154680" cy="804672"/>
          </a:xfrm>
          <a:prstGeom prst="roundRect">
            <a:avLst/>
          </a:prstGeom>
          <a:solidFill>
            <a:srgbClr val="E2EFE8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TextBox 13"/>
          <p:cNvSpPr txBox="1"/>
          <p:nvPr/>
        </p:nvSpPr>
        <p:spPr>
          <a:xfrm>
            <a:off x="7936992" y="2971800"/>
            <a:ext cx="3008376" cy="530352"/>
          </a:xfrm>
          <a:prstGeom prst="rect">
            <a:avLst/>
          </a:prstGeom>
          <a:noFill/>
        </p:spPr>
        <p:txBody>
          <a:bodyPr wrap="square" lIns="18288" tIns="10058" rIns="18288" bIns="10058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Inson kapitali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514600" y="4315968"/>
            <a:ext cx="315468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TextBox 15"/>
          <p:cNvSpPr txBox="1"/>
          <p:nvPr/>
        </p:nvSpPr>
        <p:spPr>
          <a:xfrm>
            <a:off x="2587752" y="4498848"/>
            <a:ext cx="3008376" cy="530352"/>
          </a:xfrm>
          <a:prstGeom prst="rect">
            <a:avLst/>
          </a:prstGeom>
          <a:noFill/>
        </p:spPr>
        <p:txBody>
          <a:bodyPr wrap="square" lIns="18288" tIns="10058" rIns="18288" bIns="10058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Ijtimoiy ishonch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172200" y="4315968"/>
            <a:ext cx="315468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TextBox 17"/>
          <p:cNvSpPr txBox="1"/>
          <p:nvPr/>
        </p:nvSpPr>
        <p:spPr>
          <a:xfrm>
            <a:off x="6245352" y="4498848"/>
            <a:ext cx="3008376" cy="530352"/>
          </a:xfrm>
          <a:prstGeom prst="rect">
            <a:avLst/>
          </a:prstGeom>
          <a:noFill/>
        </p:spPr>
        <p:txBody>
          <a:bodyPr wrap="square" lIns="18288" tIns="10058" rIns="18288" bIns="10058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Barqaror rivojlanish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05840" y="5687568"/>
            <a:ext cx="102412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Ushbu shartlar pedagogik qarorning ijtimoiy mas’uliyat bilan bog‘liq ekanini ko‘rsatadi.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27664" y="6428232"/>
            <a:ext cx="6400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7/12</a:t>
            </a:r>
            <a:endParaRPr sz="10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a_wide_detailed_illustration_concept_art_scene_of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830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TextBox 3"/>
          <p:cNvSpPr txBox="1"/>
          <p:nvPr/>
        </p:nvSpPr>
        <p:spPr>
          <a:xfrm>
            <a:off x="502920" y="256032"/>
            <a:ext cx="3383280" cy="25603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TA’LIM EKOTIZIMI</a:t>
            </a:r>
            <a:endParaRPr sz="1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" y="612648"/>
            <a:ext cx="10424160" cy="5303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Shaxs rivoji ko‘p subyektli hamkorlikka tayanadi</a:t>
            </a:r>
            <a:endParaRPr sz="30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920" y="1207008"/>
            <a:ext cx="1828800" cy="32004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TextBox 6"/>
          <p:cNvSpPr txBox="1"/>
          <p:nvPr/>
        </p:nvSpPr>
        <p:spPr>
          <a:xfrm>
            <a:off x="11201400" y="219456"/>
            <a:ext cx="5029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08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45152" y="2487168"/>
            <a:ext cx="2926080" cy="11430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C491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TextBox 8"/>
          <p:cNvSpPr txBox="1"/>
          <p:nvPr/>
        </p:nvSpPr>
        <p:spPr>
          <a:xfrm>
            <a:off x="4800600" y="2816352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Talaba / shaxs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22960" y="1901952"/>
            <a:ext cx="219456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TextBox 10"/>
          <p:cNvSpPr txBox="1"/>
          <p:nvPr/>
        </p:nvSpPr>
        <p:spPr>
          <a:xfrm>
            <a:off x="896112" y="2084832"/>
            <a:ext cx="2048255" cy="292608"/>
          </a:xfrm>
          <a:prstGeom prst="rect">
            <a:avLst/>
          </a:prstGeom>
          <a:noFill/>
        </p:spPr>
        <p:txBody>
          <a:bodyPr wrap="square" lIns="18288" tIns="10058" rIns="18288" bIns="10058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Oila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234440" y="4443984"/>
            <a:ext cx="251460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TextBox 12"/>
          <p:cNvSpPr txBox="1"/>
          <p:nvPr/>
        </p:nvSpPr>
        <p:spPr>
          <a:xfrm>
            <a:off x="1307592" y="4626864"/>
            <a:ext cx="2368296" cy="292608"/>
          </a:xfrm>
          <a:prstGeom prst="rect">
            <a:avLst/>
          </a:prstGeom>
          <a:noFill/>
        </p:spPr>
        <p:txBody>
          <a:bodyPr wrap="square" lIns="18288" tIns="10058" rIns="18288" bIns="10058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Mahalla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892040" y="4828032"/>
            <a:ext cx="246888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TextBox 14"/>
          <p:cNvSpPr txBox="1"/>
          <p:nvPr/>
        </p:nvSpPr>
        <p:spPr>
          <a:xfrm>
            <a:off x="4965192" y="5010912"/>
            <a:ext cx="2322576" cy="292608"/>
          </a:xfrm>
          <a:prstGeom prst="rect">
            <a:avLst/>
          </a:prstGeom>
          <a:noFill/>
        </p:spPr>
        <p:txBody>
          <a:bodyPr wrap="square" lIns="18288" tIns="10058" rIns="18288" bIns="10058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OTM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189720" y="1901952"/>
            <a:ext cx="214884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TextBox 16"/>
          <p:cNvSpPr txBox="1"/>
          <p:nvPr/>
        </p:nvSpPr>
        <p:spPr>
          <a:xfrm>
            <a:off x="9262872" y="2084832"/>
            <a:ext cx="2002536" cy="292608"/>
          </a:xfrm>
          <a:prstGeom prst="rect">
            <a:avLst/>
          </a:prstGeom>
          <a:noFill/>
        </p:spPr>
        <p:txBody>
          <a:bodyPr wrap="square" lIns="18288" tIns="10058" rIns="18288" bIns="10058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Davlat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961120" y="4443984"/>
            <a:ext cx="237744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TextBox 18"/>
          <p:cNvSpPr txBox="1"/>
          <p:nvPr/>
        </p:nvSpPr>
        <p:spPr>
          <a:xfrm>
            <a:off x="9034272" y="4626864"/>
            <a:ext cx="2231136" cy="292608"/>
          </a:xfrm>
          <a:prstGeom prst="rect">
            <a:avLst/>
          </a:prstGeom>
          <a:noFill/>
        </p:spPr>
        <p:txBody>
          <a:bodyPr wrap="square" lIns="18288" tIns="10058" rIns="18288" bIns="10058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Media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72000" y="1481328"/>
            <a:ext cx="324612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TextBox 20"/>
          <p:cNvSpPr txBox="1"/>
          <p:nvPr/>
        </p:nvSpPr>
        <p:spPr>
          <a:xfrm>
            <a:off x="4645152" y="1664208"/>
            <a:ext cx="3099815" cy="292608"/>
          </a:xfrm>
          <a:prstGeom prst="rect">
            <a:avLst/>
          </a:prstGeom>
          <a:noFill/>
        </p:spPr>
        <p:txBody>
          <a:bodyPr wrap="square" lIns="18288" tIns="10058" rIns="18288" bIns="10058" anchor="ctr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Mehnat bozori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097280" y="5577840"/>
            <a:ext cx="9966960" cy="475488"/>
          </a:xfrm>
          <a:prstGeom prst="roundRect">
            <a:avLst/>
          </a:prstGeom>
          <a:solidFill>
            <a:srgbClr val="091E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3" name="TextBox 22"/>
          <p:cNvSpPr txBox="1"/>
          <p:nvPr/>
        </p:nvSpPr>
        <p:spPr>
          <a:xfrm>
            <a:off x="1234440" y="5715000"/>
            <a:ext cx="969264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Hamkorlik kuchaysa, natija barqarorlashadi.</a:t>
            </a:r>
            <a:endParaRPr sz="2400" b="1" i="0">
              <a:solidFill>
                <a:srgbClr val="FFFFFF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027664" y="6428232"/>
            <a:ext cx="6400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8/12</a:t>
            </a:r>
            <a:endParaRPr sz="10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5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3383280" cy="25603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PROFESSOR ROLI</a:t>
            </a:r>
            <a:endParaRPr sz="14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" y="612648"/>
            <a:ext cx="10424160" cy="530352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Zamonaviy pedagogning asosiy funksiyalari</a:t>
            </a:r>
            <a:endParaRPr sz="30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" y="1207008"/>
            <a:ext cx="1828800" cy="32004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11201400" y="219456"/>
            <a:ext cx="50292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09</a:t>
            </a:r>
            <a:endParaRPr sz="16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77240" y="1627632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Rectangle 7"/>
          <p:cNvSpPr/>
          <p:nvPr/>
        </p:nvSpPr>
        <p:spPr>
          <a:xfrm>
            <a:off x="777240" y="1627632"/>
            <a:ext cx="91440" cy="1389888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TextBox 8"/>
          <p:cNvSpPr txBox="1"/>
          <p:nvPr/>
        </p:nvSpPr>
        <p:spPr>
          <a:xfrm>
            <a:off x="978408" y="1792224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Diagnost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8408" y="2231136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guruh va muhit ehtiyojlarini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tizimli aniqlaydi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336792" y="1627632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Rectangle 11"/>
          <p:cNvSpPr/>
          <p:nvPr/>
        </p:nvSpPr>
        <p:spPr>
          <a:xfrm>
            <a:off x="6336792" y="1627632"/>
            <a:ext cx="91440" cy="1389888"/>
          </a:xfrm>
          <a:prstGeom prst="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TextBox 12"/>
          <p:cNvSpPr txBox="1"/>
          <p:nvPr/>
        </p:nvSpPr>
        <p:spPr>
          <a:xfrm>
            <a:off x="6537959" y="1792224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Mediator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37959" y="2231136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talaba, oila va xizmatlar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o‘rtasida muloqot yaratadi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77240" y="3328416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Rectangle 15"/>
          <p:cNvSpPr/>
          <p:nvPr/>
        </p:nvSpPr>
        <p:spPr>
          <a:xfrm>
            <a:off x="777240" y="3328416"/>
            <a:ext cx="91440" cy="1389888"/>
          </a:xfrm>
          <a:prstGeom prst="rect">
            <a:avLst/>
          </a:prstGeom>
          <a:solidFill>
            <a:srgbClr val="C491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TextBox 16"/>
          <p:cNvSpPr txBox="1"/>
          <p:nvPr/>
        </p:nvSpPr>
        <p:spPr>
          <a:xfrm>
            <a:off x="978408" y="3493008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Tadqiqotchi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8408" y="3931920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qarorni monitoring va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ma’lumotlar bilan asoslaydi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336792" y="3328416"/>
            <a:ext cx="5212080" cy="1389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DC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Rectangle 19"/>
          <p:cNvSpPr/>
          <p:nvPr/>
        </p:nvSpPr>
        <p:spPr>
          <a:xfrm>
            <a:off x="6336792" y="3328416"/>
            <a:ext cx="91440" cy="1389888"/>
          </a:xfrm>
          <a:prstGeom prst="rect">
            <a:avLst/>
          </a:prstGeom>
          <a:solidFill>
            <a:srgbClr val="4374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TextBox 20"/>
          <p:cNvSpPr txBox="1"/>
          <p:nvPr/>
        </p:nvSpPr>
        <p:spPr>
          <a:xfrm>
            <a:off x="6537959" y="3493008"/>
            <a:ext cx="4828032" cy="329184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Mentor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37959" y="3931920"/>
            <a:ext cx="4828032" cy="731520"/>
          </a:xfrm>
          <a:prstGeom prst="rect">
            <a:avLst/>
          </a:prstGeom>
          <a:noFill/>
        </p:spPr>
        <p:txBody>
          <a:bodyPr wrap="square" lIns="18288" tIns="10058" rIns="18288" bIns="10058" anchor="t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kasbiy yo‘l va ijtimoiy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0" i="0">
                <a:solidFill>
                  <a:srgbClr val="1B222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faollikni qo‘llab-quvvatlaydi</a:t>
            </a:r>
            <a:endParaRPr sz="2400" b="0" i="0">
              <a:solidFill>
                <a:srgbClr val="1B222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143000" y="5376672"/>
            <a:ext cx="9893808" cy="502920"/>
          </a:xfrm>
          <a:prstGeom prst="roundRect">
            <a:avLst/>
          </a:prstGeom>
          <a:solidFill>
            <a:srgbClr val="E2F0F6"/>
          </a:solidFill>
          <a:ln w="12700">
            <a:solidFill>
              <a:srgbClr val="CDDF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TextBox 23"/>
          <p:cNvSpPr txBox="1"/>
          <p:nvPr/>
        </p:nvSpPr>
        <p:spPr>
          <a:xfrm>
            <a:off x="1298448" y="5532120"/>
            <a:ext cx="9555480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B243B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OTMda bu rol tutorlik, maslahat va loyiha faoliyatida ko‘rinadi.</a:t>
            </a:r>
            <a:endParaRPr sz="2400" b="1" i="0">
              <a:solidFill>
                <a:srgbClr val="0B243B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027664" y="6428232"/>
            <a:ext cx="6400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C4913A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9/12</a:t>
            </a:r>
            <a:endParaRPr sz="1000" b="1" i="0">
              <a:solidFill>
                <a:srgbClr val="C4913A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3857</Words>
  <Application>WPS Presentation</Application>
  <PresentationFormat>On-screen Show (4:3)</PresentationFormat>
  <Paragraphs>339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Arial</vt:lpstr>
      <vt:lpstr>SimSun</vt:lpstr>
      <vt:lpstr>Wingdings</vt:lpstr>
      <vt:lpstr>Arial</vt:lpstr>
      <vt:lpstr>Times New Roman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User</cp:lastModifiedBy>
  <cp:revision>2</cp:revision>
  <dcterms:created xsi:type="dcterms:W3CDTF">2013-01-27T09:14:00Z</dcterms:created>
  <dcterms:modified xsi:type="dcterms:W3CDTF">2026-06-06T03:43:00Z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95FA39C248024534981C2E886D0BA238_12</vt:lpwstr>
  </property>
  <property fmtid="{D5CDD505-2E9C-101B-9397-08002B2CF9AE}" pid="3" name="KSOProductBuildVer">
    <vt:lpwstr>1049-12.2.0.19307</vt:lpwstr>
  </property>
</Properties>
</file>