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8224C4-B04E-8C0E-C047-527278C3B9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err="1"/>
              <a:t>Shaxs</a:t>
            </a:r>
            <a:r>
              <a:rPr lang="en-US" dirty="0"/>
              <a:t> </a:t>
            </a:r>
            <a:r>
              <a:rPr lang="en-US" dirty="0" err="1"/>
              <a:t>sotsiologiyasi</a:t>
            </a:r>
            <a:r>
              <a:rPr lang="ru-RU" dirty="0"/>
              <a:t> </a:t>
            </a:r>
            <a:r>
              <a:rPr lang="uz-Latn-UZ" dirty="0"/>
              <a:t>va deviant xulq-atvor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6B59DC4-2A1C-A3D7-791F-DEE3AE463E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337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C15B31-D3FE-D7BE-20E1-5C8C24A73BFE}"/>
              </a:ext>
            </a:extLst>
          </p:cNvPr>
          <p:cNvSpPr txBox="1"/>
          <p:nvPr/>
        </p:nvSpPr>
        <p:spPr>
          <a:xfrm>
            <a:off x="2770357" y="0"/>
            <a:ext cx="66512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Deviant xulq-atvor nazariyalari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4C4B0D-2794-7528-B8F2-BE508BFA3F58}"/>
              </a:ext>
            </a:extLst>
          </p:cNvPr>
          <p:cNvSpPr txBox="1"/>
          <p:nvPr/>
        </p:nvSpPr>
        <p:spPr>
          <a:xfrm>
            <a:off x="148347" y="707886"/>
            <a:ext cx="6094378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Sotsiologlar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deviantlikni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tushuntirish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uchun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turli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nazariyalarni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ishlab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chiqqan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Anomiya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nazariyasi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Muallif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Emil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Dyurkgeym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(Émile Durkheim),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1897-yil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Keyinchalik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Robert Merton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tomonidan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1938-yilda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rivojlantirilgan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Jamiyat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maqsadlarni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belgilaydi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lekin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ularga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erishish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imkoniyatlari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hamma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uchun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bir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xil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emas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Ijtimoiy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nazorat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nazariyasi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Muallif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Trevis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Xirshi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(Travis Hirschi),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1969-yil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Insonlar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tarbiya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jamiyat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nazorati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tufayli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me’yorlarga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amal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qiladi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Tamg‘alash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nazariyasi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Muallif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Govard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Bekker (Howard Becker),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1963-yil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Jamiyat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ayrim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insonlarga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“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qoidabuzar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”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degan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yorliq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qo‘yishi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mumkin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xatti-harakatni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kuchaytiradi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Ijtimoiy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o‘rganish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nazariyasi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Muallif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Albert Bandura,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1977-yil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Xulq-atvor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kuzatish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atrofdagilar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ta’siri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orqali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shakllanadi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Bu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nazariyalar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deviantlikning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kelib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chiqishini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tushunishga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yordam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beradi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</p:txBody>
      </p:sp>
      <p:pic>
        <p:nvPicPr>
          <p:cNvPr id="2" name="Рисунок 1" descr="Эмиль Дюркгейм (15 апреля 1858 - 15 ноября 1917) , французский социолог,  один из создателей социологии как самостоятельной науки">
            <a:extLst>
              <a:ext uri="{FF2B5EF4-FFF2-40B4-BE49-F238E27FC236}">
                <a16:creationId xmlns:a16="http://schemas.microsoft.com/office/drawing/2014/main" id="{CD3279EE-3913-32C3-5566-1A5BB113F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411" y="1126176"/>
            <a:ext cx="2410003" cy="1626752"/>
          </a:xfrm>
          <a:prstGeom prst="rect">
            <a:avLst/>
          </a:prstGeom>
        </p:spPr>
      </p:pic>
      <p:pic>
        <p:nvPicPr>
          <p:cNvPr id="4" name="Рисунок 3" descr="Travis Hirschi - Wikipedia">
            <a:extLst>
              <a:ext uri="{FF2B5EF4-FFF2-40B4-BE49-F238E27FC236}">
                <a16:creationId xmlns:a16="http://schemas.microsoft.com/office/drawing/2014/main" id="{8B0B2492-9BB4-1105-5624-8989C1569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1018" y="2179073"/>
            <a:ext cx="2381250" cy="1819275"/>
          </a:xfrm>
          <a:prstGeom prst="rect">
            <a:avLst/>
          </a:prstGeom>
        </p:spPr>
      </p:pic>
      <p:pic>
        <p:nvPicPr>
          <p:cNvPr id="6" name="Рисунок 5" descr="Беккер, Говард Пол — Википедия">
            <a:extLst>
              <a:ext uri="{FF2B5EF4-FFF2-40B4-BE49-F238E27FC236}">
                <a16:creationId xmlns:a16="http://schemas.microsoft.com/office/drawing/2014/main" id="{3BBF61E2-A902-F5B5-D66E-F81869B3C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7812" y="3255828"/>
            <a:ext cx="1605199" cy="2143024"/>
          </a:xfrm>
          <a:prstGeom prst="rect">
            <a:avLst/>
          </a:prstGeom>
        </p:spPr>
      </p:pic>
      <p:pic>
        <p:nvPicPr>
          <p:cNvPr id="7" name="Рисунок 6" descr="Albert Bandura receives National Medal of Science">
            <a:extLst>
              <a:ext uri="{FF2B5EF4-FFF2-40B4-BE49-F238E27FC236}">
                <a16:creationId xmlns:a16="http://schemas.microsoft.com/office/drawing/2014/main" id="{1BBE222D-8ABC-6F05-3A87-F093EF8D99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5414" y="4850562"/>
            <a:ext cx="2636854" cy="169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58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8565D8B-A5EB-5CE1-E476-3DE04EBF5346}"/>
              </a:ext>
            </a:extLst>
          </p:cNvPr>
          <p:cNvSpPr txBox="1"/>
          <p:nvPr/>
        </p:nvSpPr>
        <p:spPr>
          <a:xfrm>
            <a:off x="2532029" y="0"/>
            <a:ext cx="71279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Deviant xulq-atvorning oqibatlari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A8062D5-5045-6547-C3E4-39A690E69588}"/>
              </a:ext>
            </a:extLst>
          </p:cNvPr>
          <p:cNvSpPr/>
          <p:nvPr/>
        </p:nvSpPr>
        <p:spPr>
          <a:xfrm>
            <a:off x="1883922" y="848540"/>
            <a:ext cx="8424152" cy="7078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Deviantlik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shaxs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jamiyatga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turli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darajada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ta’sir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ko‘rsatadi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Uning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oqibatlari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qisqa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muddatli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ham,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uzoq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muddatli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ham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bo‘lishi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mumkin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FCB1C23-86B2-87C6-B685-7377F3295E03}"/>
              </a:ext>
            </a:extLst>
          </p:cNvPr>
          <p:cNvSpPr/>
          <p:nvPr/>
        </p:nvSpPr>
        <p:spPr>
          <a:xfrm>
            <a:off x="216847" y="1877439"/>
            <a:ext cx="3625580" cy="37062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Shaxs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uchun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oqibatlar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oila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do‘stlar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bilan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munosabatlarning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yomonlashuvi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ta’lim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ish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faoliyatida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muammolar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yuzaga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kelishi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jamiyatga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moslashish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qiyinlashuvi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ruhiy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bosim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, stress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tushkunlik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holatlari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huquqiy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javobgarlik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jazoga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duch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kelish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ijtimoiy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obro‘ning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pasayishi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kelajakdagi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imkoniyatlarning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cheklanishi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BE8F83D-F38F-F30C-C562-5F1E17EEE014}"/>
              </a:ext>
            </a:extLst>
          </p:cNvPr>
          <p:cNvSpPr/>
          <p:nvPr/>
        </p:nvSpPr>
        <p:spPr>
          <a:xfrm>
            <a:off x="4369339" y="1877439"/>
            <a:ext cx="3453319" cy="37062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Jamiyat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uchun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oqibatlar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ijtimoiy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tartib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barqarorlikning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buzilishi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jinoyatchilik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darajasining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oshishi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iqtisodiy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zarar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davlat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xarajatlarining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ko‘payishi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jamiyat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ichida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ishonchsizlik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qo‘rquv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muhitining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shakllanishi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yoshlar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orasida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salbiy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xulq-atvorning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tarqalishi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ijtimoiy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tengsizlikning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kuchayishi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6FA0B30-DB35-3CE3-BE18-F162FB26D60E}"/>
              </a:ext>
            </a:extLst>
          </p:cNvPr>
          <p:cNvSpPr/>
          <p:nvPr/>
        </p:nvSpPr>
        <p:spPr>
          <a:xfrm>
            <a:off x="8287966" y="1877439"/>
            <a:ext cx="3511685" cy="37062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Ijobiy deviantlikning natijalari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Har qanday deviantlik salbiy emas. Ayrim hollarda me’yorlardan chetga chiqish jamiyat rivojiga xizmat qiladi: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yangi ilmiy g‘oyalar va texnologiyalar yaratiladi;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ijtimoiy islohotlar yuzaga keladi;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jamiyatdagi eskirgan qarashlar o‘zgaradi;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ijodkorlik va innovatsiyalar rivojlanadi.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EF1B2A01-FE37-2C95-83E1-1889F58A971A}"/>
              </a:ext>
            </a:extLst>
          </p:cNvPr>
          <p:cNvSpPr/>
          <p:nvPr/>
        </p:nvSpPr>
        <p:spPr>
          <a:xfrm>
            <a:off x="2159540" y="5894962"/>
            <a:ext cx="7295745" cy="8268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Shuning uchun deviantlikni baholashda uning sabablari va natijalarini chuqur tahlil qilish muhim hisoblanadi.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38BA9031-899F-AF2A-D041-FCE2936E5DDA}"/>
              </a:ext>
            </a:extLst>
          </p:cNvPr>
          <p:cNvCxnSpPr/>
          <p:nvPr/>
        </p:nvCxnSpPr>
        <p:spPr>
          <a:xfrm flipH="1">
            <a:off x="3035030" y="1556426"/>
            <a:ext cx="321013" cy="2334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46FBC771-50C9-8249-549D-0A07AD62BEBF}"/>
              </a:ext>
            </a:extLst>
          </p:cNvPr>
          <p:cNvCxnSpPr/>
          <p:nvPr/>
        </p:nvCxnSpPr>
        <p:spPr>
          <a:xfrm>
            <a:off x="5875506" y="1556426"/>
            <a:ext cx="0" cy="321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5D066AD4-CC4F-BBD6-27E5-2DC43007E1B2}"/>
              </a:ext>
            </a:extLst>
          </p:cNvPr>
          <p:cNvCxnSpPr/>
          <p:nvPr/>
        </p:nvCxnSpPr>
        <p:spPr>
          <a:xfrm>
            <a:off x="8540885" y="1556426"/>
            <a:ext cx="243192" cy="2334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5101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3A1B52B-E99C-4C6B-9BD5-395958D9C229}"/>
              </a:ext>
            </a:extLst>
          </p:cNvPr>
          <p:cNvSpPr/>
          <p:nvPr/>
        </p:nvSpPr>
        <p:spPr>
          <a:xfrm>
            <a:off x="441960" y="999142"/>
            <a:ext cx="10722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400" b="1" dirty="0">
                <a:solidFill>
                  <a:srgbClr val="000000"/>
                </a:solidFill>
              </a:rPr>
              <a:t>Xulosa: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 err="1">
                <a:solidFill>
                  <a:srgbClr val="000000"/>
                </a:solidFill>
              </a:rPr>
              <a:t>Shaxs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sotsiologiyasi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insonning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jamiyatdagi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o‘rni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shakllanishi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rivojlanishini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o‘rganadi</a:t>
            </a:r>
            <a:r>
              <a:rPr lang="en-US" sz="2400" dirty="0">
                <a:solidFill>
                  <a:srgbClr val="000000"/>
                </a:solidFill>
              </a:rPr>
              <a:t>. </a:t>
            </a:r>
            <a:r>
              <a:rPr lang="en-US" sz="2400" dirty="0" err="1">
                <a:solidFill>
                  <a:srgbClr val="000000"/>
                </a:solidFill>
              </a:rPr>
              <a:t>Shaxs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jamiyat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bir-biri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bilan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chambarchas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bog‘liq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bo‘lib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ularning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uyg‘un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rivojlanishi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jamiyat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taraqqiyotining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asosiy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omillaridan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biridir</a:t>
            </a:r>
            <a:r>
              <a:rPr lang="en-US" sz="2400" dirty="0">
                <a:solidFill>
                  <a:srgbClr val="000000"/>
                </a:solidFill>
              </a:rPr>
              <a:t>. Har </a:t>
            </a:r>
            <a:r>
              <a:rPr lang="en-US" sz="2400" dirty="0" err="1">
                <a:solidFill>
                  <a:srgbClr val="000000"/>
                </a:solidFill>
              </a:rPr>
              <a:t>bir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inson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jamiyatning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faol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a’zosi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sifatida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o‘z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salohiyatini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rivojlantirishi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ijtimoiy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hayotda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faol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ishtirok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etishi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muhimdir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  <a:endParaRPr lang="uz-Latn-UZ" sz="2400" dirty="0">
              <a:solidFill>
                <a:srgbClr val="000000"/>
              </a:solidFill>
            </a:endParaRPr>
          </a:p>
          <a:p>
            <a:pPr lvl="0" algn="just"/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 err="1">
                <a:solidFill>
                  <a:srgbClr val="000000"/>
                </a:solidFill>
              </a:rPr>
              <a:t>Deviantlik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jamiyatdagi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me’yorlardan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chetga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chiqish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sabablari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shakllari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oqibatlarini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o‘rganadi</a:t>
            </a:r>
            <a:r>
              <a:rPr lang="en-US" sz="2400" dirty="0">
                <a:solidFill>
                  <a:srgbClr val="000000"/>
                </a:solidFill>
              </a:rPr>
              <a:t>. </a:t>
            </a:r>
            <a:r>
              <a:rPr lang="en-US" sz="2400" dirty="0" err="1">
                <a:solidFill>
                  <a:srgbClr val="000000"/>
                </a:solidFill>
              </a:rPr>
              <a:t>Ushbu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yo‘nalish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orqali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ijtimoiy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muammolarni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chuqurroq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tushunish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salbiy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holatlarning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oldini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olish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jamiyatning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sog‘lom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rivojlanishini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ta’minlash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mumkin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  <a:p>
            <a:pPr lvl="0" algn="just"/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84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ичность и общество">
            <a:extLst>
              <a:ext uri="{FF2B5EF4-FFF2-40B4-BE49-F238E27FC236}">
                <a16:creationId xmlns:a16="http://schemas.microsoft.com/office/drawing/2014/main" id="{B6571932-BCC7-FCE7-63CF-7D285F607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528" y="1383791"/>
            <a:ext cx="6454304" cy="48344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8F1591-E3AF-C264-9F33-74609C178D5B}"/>
              </a:ext>
            </a:extLst>
          </p:cNvPr>
          <p:cNvSpPr txBox="1"/>
          <p:nvPr/>
        </p:nvSpPr>
        <p:spPr>
          <a:xfrm>
            <a:off x="2497981" y="0"/>
            <a:ext cx="71960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00B0F0"/>
                </a:solidFill>
                <a:latin typeface="+mj-lt"/>
              </a:rPr>
              <a:t>Shaxs</a:t>
            </a:r>
            <a:r>
              <a:rPr lang="en-US" sz="40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rgbClr val="00B0F0"/>
                </a:solidFill>
                <a:latin typeface="+mj-lt"/>
              </a:rPr>
              <a:t>sotsiologiyasi</a:t>
            </a:r>
            <a:r>
              <a:rPr lang="en-US" sz="40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rgbClr val="00B0F0"/>
                </a:solidFill>
                <a:latin typeface="+mj-lt"/>
              </a:rPr>
              <a:t>tushunchasi</a:t>
            </a:r>
            <a:endParaRPr lang="ru-RU" sz="40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628897-A832-5724-372A-637CADF5E1E1}"/>
              </a:ext>
            </a:extLst>
          </p:cNvPr>
          <p:cNvSpPr txBox="1"/>
          <p:nvPr/>
        </p:nvSpPr>
        <p:spPr>
          <a:xfrm>
            <a:off x="226168" y="707886"/>
            <a:ext cx="6094378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 err="1"/>
              <a:t>Shaxs</a:t>
            </a:r>
            <a:r>
              <a:rPr lang="en-US" b="1" dirty="0"/>
              <a:t> </a:t>
            </a:r>
            <a:r>
              <a:rPr lang="en-US" b="1" dirty="0" err="1"/>
              <a:t>sotsiologiyasi</a:t>
            </a:r>
            <a:r>
              <a:rPr lang="en-US" dirty="0"/>
              <a:t> — </a:t>
            </a:r>
            <a:r>
              <a:rPr lang="en-US" dirty="0" err="1"/>
              <a:t>sotsiologiyaning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shaxsining</a:t>
            </a:r>
            <a:r>
              <a:rPr lang="en-US" dirty="0"/>
              <a:t> </a:t>
            </a:r>
            <a:r>
              <a:rPr lang="en-US" dirty="0" err="1"/>
              <a:t>shakllanishi</a:t>
            </a:r>
            <a:r>
              <a:rPr lang="en-US" dirty="0"/>
              <a:t>, </a:t>
            </a:r>
            <a:r>
              <a:rPr lang="en-US" dirty="0" err="1"/>
              <a:t>rivojlanishi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o‘zaro</a:t>
            </a:r>
            <a:r>
              <a:rPr lang="en-US" dirty="0"/>
              <a:t> </a:t>
            </a:r>
            <a:r>
              <a:rPr lang="en-US" dirty="0" err="1"/>
              <a:t>aloqalarini</a:t>
            </a:r>
            <a:r>
              <a:rPr lang="en-US" dirty="0"/>
              <a:t> </a:t>
            </a:r>
            <a:r>
              <a:rPr lang="en-US" dirty="0" err="1"/>
              <a:t>o‘rganuvchi</a:t>
            </a:r>
            <a:r>
              <a:rPr lang="en-US" dirty="0"/>
              <a:t> </a:t>
            </a:r>
            <a:r>
              <a:rPr lang="en-US" dirty="0" err="1"/>
              <a:t>bo‘limidir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Sotsiologiyada</a:t>
            </a:r>
            <a:r>
              <a:rPr lang="en-US" dirty="0"/>
              <a:t> </a:t>
            </a:r>
            <a:r>
              <a:rPr lang="en-US" b="1" dirty="0" err="1"/>
              <a:t>shaxs</a:t>
            </a:r>
            <a:r>
              <a:rPr lang="en-US" dirty="0"/>
              <a:t> 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biologik</a:t>
            </a:r>
            <a:r>
              <a:rPr lang="en-US" dirty="0"/>
              <a:t> </a:t>
            </a:r>
            <a:r>
              <a:rPr lang="en-US" dirty="0" err="1"/>
              <a:t>mavjudot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, </a:t>
            </a:r>
            <a:r>
              <a:rPr lang="en-US" dirty="0" err="1"/>
              <a:t>balki</a:t>
            </a:r>
            <a:r>
              <a:rPr lang="en-US" dirty="0"/>
              <a:t> </a:t>
            </a:r>
            <a:r>
              <a:rPr lang="en-US" dirty="0" err="1"/>
              <a:t>jamiyatning</a:t>
            </a:r>
            <a:r>
              <a:rPr lang="en-US" dirty="0"/>
              <a:t> </a:t>
            </a:r>
            <a:r>
              <a:rPr lang="en-US" dirty="0" err="1"/>
              <a:t>to‘laqonli</a:t>
            </a:r>
            <a:r>
              <a:rPr lang="en-US" dirty="0"/>
              <a:t> </a:t>
            </a:r>
            <a:r>
              <a:rPr lang="en-US" dirty="0" err="1"/>
              <a:t>a’zosi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tajriba</a:t>
            </a:r>
            <a:r>
              <a:rPr lang="en-US" dirty="0"/>
              <a:t>, </a:t>
            </a:r>
            <a:r>
              <a:rPr lang="en-US" dirty="0" err="1"/>
              <a:t>qadriyat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me’yorlarni</a:t>
            </a:r>
            <a:r>
              <a:rPr lang="en-US" dirty="0"/>
              <a:t> </a:t>
            </a:r>
            <a:r>
              <a:rPr lang="en-US" dirty="0" err="1"/>
              <a:t>egallagan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tug‘ilgan</a:t>
            </a:r>
            <a:r>
              <a:rPr lang="en-US" dirty="0"/>
              <a:t> </a:t>
            </a:r>
            <a:r>
              <a:rPr lang="en-US" dirty="0" err="1"/>
              <a:t>paytda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individ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, </a:t>
            </a:r>
            <a:r>
              <a:rPr lang="en-US" dirty="0" err="1"/>
              <a:t>ijtimoiylashuv</a:t>
            </a:r>
            <a:r>
              <a:rPr lang="en-US" dirty="0"/>
              <a:t> </a:t>
            </a:r>
            <a:r>
              <a:rPr lang="en-US" dirty="0" err="1"/>
              <a:t>jarayoni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shaxs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shakllanadi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Shaxsning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xususiyatlari</a:t>
            </a:r>
            <a:r>
              <a:rPr lang="en-US" dirty="0"/>
              <a:t>:</a:t>
            </a:r>
          </a:p>
          <a:p>
            <a:r>
              <a:rPr lang="ru-RU" dirty="0"/>
              <a:t>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tafakkur</a:t>
            </a:r>
            <a:r>
              <a:rPr lang="en-US" dirty="0"/>
              <a:t> </a:t>
            </a:r>
            <a:r>
              <a:rPr lang="en-US" dirty="0" err="1"/>
              <a:t>mavjudligi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maqsadli</a:t>
            </a:r>
            <a:r>
              <a:rPr lang="en-US" dirty="0"/>
              <a:t> </a:t>
            </a:r>
            <a:r>
              <a:rPr lang="en-US" dirty="0" err="1"/>
              <a:t>faoliyat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borishi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munosabatga</a:t>
            </a:r>
            <a:r>
              <a:rPr lang="en-US" dirty="0"/>
              <a:t> </a:t>
            </a:r>
            <a:r>
              <a:rPr lang="en-US" dirty="0" err="1"/>
              <a:t>kirishishi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javobgarlikka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qarashlari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qadriyatlariga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bo‘lishi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jamiyatdagi</a:t>
            </a:r>
            <a:r>
              <a:rPr lang="en-US" dirty="0"/>
              <a:t>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o‘rnini</a:t>
            </a:r>
            <a:r>
              <a:rPr lang="en-US" dirty="0"/>
              <a:t> </a:t>
            </a:r>
            <a:r>
              <a:rPr lang="en-US" dirty="0" err="1"/>
              <a:t>anglay</a:t>
            </a:r>
            <a:r>
              <a:rPr lang="en-US" dirty="0"/>
              <a:t> </a:t>
            </a:r>
            <a:r>
              <a:rPr lang="en-US" dirty="0" err="1"/>
              <a:t>olishi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Shaxs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ta’sirida</a:t>
            </a:r>
            <a:r>
              <a:rPr lang="en-US" dirty="0"/>
              <a:t> </a:t>
            </a:r>
            <a:r>
              <a:rPr lang="en-US" dirty="0" err="1"/>
              <a:t>rivojlanadi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vaqtning</a:t>
            </a:r>
            <a:r>
              <a:rPr lang="en-US" dirty="0"/>
              <a:t> </a:t>
            </a:r>
            <a:r>
              <a:rPr lang="en-US" dirty="0" err="1"/>
              <a:t>o‘zida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rivojiga</a:t>
            </a:r>
            <a:r>
              <a:rPr lang="en-US" dirty="0"/>
              <a:t> ham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ko‘rsatadi</a:t>
            </a:r>
            <a:r>
              <a:rPr lang="en-US" dirty="0"/>
              <a:t>. Har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insonning</a:t>
            </a:r>
            <a:r>
              <a:rPr lang="en-US" dirty="0"/>
              <a:t> </a:t>
            </a:r>
            <a:r>
              <a:rPr lang="en-US" dirty="0" err="1"/>
              <a:t>qarorlari</a:t>
            </a:r>
            <a:r>
              <a:rPr lang="en-US" dirty="0"/>
              <a:t>, </a:t>
            </a:r>
            <a:r>
              <a:rPr lang="en-US" dirty="0" err="1"/>
              <a:t>xulq-atvori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faoliyati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jarayonlarning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qismi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Shaxs</a:t>
            </a:r>
            <a:r>
              <a:rPr lang="en-US" dirty="0"/>
              <a:t> </a:t>
            </a:r>
            <a:r>
              <a:rPr lang="en-US" dirty="0" err="1"/>
              <a:t>sotsiologiyasi</a:t>
            </a:r>
            <a:r>
              <a:rPr lang="en-US" dirty="0"/>
              <a:t> </a:t>
            </a:r>
            <a:r>
              <a:rPr lang="en-US" dirty="0" err="1"/>
              <a:t>insonning</a:t>
            </a:r>
            <a:r>
              <a:rPr lang="en-US" dirty="0"/>
              <a:t> </a:t>
            </a:r>
            <a:r>
              <a:rPr lang="en-US" dirty="0" err="1"/>
              <a:t>jamiyatdagi</a:t>
            </a:r>
            <a:r>
              <a:rPr lang="en-US" dirty="0"/>
              <a:t> </a:t>
            </a:r>
            <a:r>
              <a:rPr lang="en-US" dirty="0" err="1"/>
              <a:t>mavqei</a:t>
            </a:r>
            <a:r>
              <a:rPr lang="en-US" dirty="0"/>
              <a:t>,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munosabatlari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taraqqiyotidagi</a:t>
            </a:r>
            <a:r>
              <a:rPr lang="en-US" dirty="0"/>
              <a:t> </a:t>
            </a:r>
            <a:r>
              <a:rPr lang="en-US" dirty="0" err="1"/>
              <a:t>rolini</a:t>
            </a:r>
            <a:r>
              <a:rPr lang="en-US" dirty="0"/>
              <a:t> </a:t>
            </a:r>
            <a:r>
              <a:rPr lang="en-US" dirty="0" err="1"/>
              <a:t>tushunishga</a:t>
            </a:r>
            <a:r>
              <a:rPr lang="en-US" dirty="0"/>
              <a:t> </a:t>
            </a:r>
            <a:r>
              <a:rPr lang="en-US" dirty="0" err="1"/>
              <a:t>yordam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6449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5FE15B-A6AF-D93E-D2F8-E3A55B85703A}"/>
              </a:ext>
            </a:extLst>
          </p:cNvPr>
          <p:cNvSpPr txBox="1"/>
          <p:nvPr/>
        </p:nvSpPr>
        <p:spPr>
          <a:xfrm>
            <a:off x="2512574" y="0"/>
            <a:ext cx="71668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00B0F0"/>
                </a:solidFill>
                <a:latin typeface="+mj-lt"/>
              </a:rPr>
              <a:t>Shaxsning</a:t>
            </a:r>
            <a:r>
              <a:rPr lang="en-US" sz="40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rgbClr val="00B0F0"/>
                </a:solidFill>
                <a:latin typeface="+mj-lt"/>
              </a:rPr>
              <a:t>ijtimoiylashuv</a:t>
            </a:r>
            <a:r>
              <a:rPr lang="en-US" sz="40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rgbClr val="00B0F0"/>
                </a:solidFill>
                <a:latin typeface="+mj-lt"/>
              </a:rPr>
              <a:t>jarayoni</a:t>
            </a:r>
            <a:endParaRPr lang="ru-RU" sz="40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38D882-996F-8D8C-7E3E-B8CBB0084D4F}"/>
              </a:ext>
            </a:extLst>
          </p:cNvPr>
          <p:cNvSpPr txBox="1"/>
          <p:nvPr/>
        </p:nvSpPr>
        <p:spPr>
          <a:xfrm>
            <a:off x="383432" y="884740"/>
            <a:ext cx="4258283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 err="1"/>
              <a:t>Ijtimoiylashuv</a:t>
            </a:r>
            <a:r>
              <a:rPr lang="en-US" dirty="0"/>
              <a:t> — </a:t>
            </a:r>
            <a:r>
              <a:rPr lang="en-US" dirty="0" err="1"/>
              <a:t>insonning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qoidalari</a:t>
            </a:r>
            <a:r>
              <a:rPr lang="en-US" dirty="0"/>
              <a:t>, </a:t>
            </a:r>
            <a:r>
              <a:rPr lang="en-US" dirty="0" err="1"/>
              <a:t>qadriyatlari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xulq-atvor</a:t>
            </a:r>
            <a:r>
              <a:rPr lang="en-US" dirty="0"/>
              <a:t> </a:t>
            </a:r>
            <a:r>
              <a:rPr lang="en-US" dirty="0" err="1"/>
              <a:t>me’yorlarini</a:t>
            </a:r>
            <a:r>
              <a:rPr lang="en-US" dirty="0"/>
              <a:t> </a:t>
            </a:r>
            <a:r>
              <a:rPr lang="en-US" dirty="0" err="1"/>
              <a:t>o‘zlashtirish</a:t>
            </a:r>
            <a:r>
              <a:rPr lang="en-US" dirty="0"/>
              <a:t> </a:t>
            </a:r>
            <a:r>
              <a:rPr lang="en-US" dirty="0" err="1"/>
              <a:t>jarayonidir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Ijtimoiylashuv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:</a:t>
            </a:r>
          </a:p>
          <a:p>
            <a:r>
              <a:rPr lang="ru-RU" dirty="0"/>
              <a:t> </a:t>
            </a:r>
            <a:r>
              <a:rPr lang="en-US" dirty="0" err="1"/>
              <a:t>jamiyatda</a:t>
            </a:r>
            <a:r>
              <a:rPr lang="en-US" dirty="0"/>
              <a:t> </a:t>
            </a:r>
            <a:r>
              <a:rPr lang="en-US" dirty="0" err="1"/>
              <a:t>yashashni</a:t>
            </a:r>
            <a:r>
              <a:rPr lang="en-US" dirty="0"/>
              <a:t> </a:t>
            </a:r>
            <a:r>
              <a:rPr lang="en-US" dirty="0" err="1"/>
              <a:t>o‘rganadi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rollarni</a:t>
            </a:r>
            <a:r>
              <a:rPr lang="en-US" dirty="0"/>
              <a:t> </a:t>
            </a:r>
            <a:r>
              <a:rPr lang="en-US" dirty="0" err="1"/>
              <a:t>egallaydi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dunyoqarashini</a:t>
            </a:r>
            <a:r>
              <a:rPr lang="en-US" dirty="0"/>
              <a:t> </a:t>
            </a:r>
            <a:r>
              <a:rPr lang="en-US" dirty="0" err="1"/>
              <a:t>shakllantiradi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Ijtimoiylashuv</a:t>
            </a:r>
            <a:r>
              <a:rPr lang="en-US" dirty="0"/>
              <a:t> </a:t>
            </a:r>
            <a:r>
              <a:rPr lang="en-US" dirty="0" err="1"/>
              <a:t>institutlari</a:t>
            </a:r>
            <a:r>
              <a:rPr lang="en-US" dirty="0"/>
              <a:t>:</a:t>
            </a:r>
          </a:p>
          <a:p>
            <a:r>
              <a:rPr lang="ru-RU" dirty="0"/>
              <a:t> </a:t>
            </a:r>
            <a:r>
              <a:rPr lang="en-US" dirty="0" err="1"/>
              <a:t>oila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/>
              <a:t>maktab;</a:t>
            </a:r>
          </a:p>
          <a:p>
            <a:r>
              <a:rPr lang="ru-RU" dirty="0"/>
              <a:t> </a:t>
            </a:r>
            <a:r>
              <a:rPr lang="en-US" dirty="0" err="1"/>
              <a:t>tengdoshlar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ommaviy</a:t>
            </a:r>
            <a:r>
              <a:rPr lang="en-US" dirty="0"/>
              <a:t> </a:t>
            </a:r>
            <a:r>
              <a:rPr lang="en-US" dirty="0" err="1"/>
              <a:t>axborot</a:t>
            </a:r>
            <a:r>
              <a:rPr lang="en-US" dirty="0"/>
              <a:t> </a:t>
            </a:r>
            <a:r>
              <a:rPr lang="en-US" dirty="0" err="1"/>
              <a:t>vositalari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/>
              <a:t>internet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tarmoqlar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Ijtimoiylashuv</a:t>
            </a:r>
            <a:r>
              <a:rPr lang="en-US" dirty="0"/>
              <a:t> </a:t>
            </a:r>
            <a:r>
              <a:rPr lang="en-US" dirty="0" err="1"/>
              <a:t>bosqichlari</a:t>
            </a:r>
            <a:r>
              <a:rPr lang="en-US" dirty="0"/>
              <a:t>:</a:t>
            </a:r>
          </a:p>
          <a:p>
            <a:pPr>
              <a:buFont typeface="+mj-lt"/>
              <a:buAutoNum type="arabicPeriod"/>
            </a:pPr>
            <a:r>
              <a:rPr lang="en-US" dirty="0" err="1"/>
              <a:t>Birlamchi</a:t>
            </a:r>
            <a:r>
              <a:rPr lang="en-US" dirty="0"/>
              <a:t> — </a:t>
            </a:r>
            <a:r>
              <a:rPr lang="en-US" dirty="0" err="1"/>
              <a:t>bolalik</a:t>
            </a:r>
            <a:r>
              <a:rPr lang="en-US" dirty="0"/>
              <a:t> </a:t>
            </a:r>
            <a:r>
              <a:rPr lang="en-US" dirty="0" err="1"/>
              <a:t>davridagi</a:t>
            </a:r>
            <a:r>
              <a:rPr lang="en-US" dirty="0"/>
              <a:t> </a:t>
            </a:r>
            <a:r>
              <a:rPr lang="en-US" dirty="0" err="1"/>
              <a:t>tarbiya</a:t>
            </a:r>
            <a:r>
              <a:rPr lang="en-US" dirty="0"/>
              <a:t>.</a:t>
            </a:r>
          </a:p>
          <a:p>
            <a:pPr>
              <a:buFont typeface="+mj-lt"/>
              <a:buAutoNum type="arabicPeriod"/>
            </a:pPr>
            <a:r>
              <a:rPr lang="en-US" dirty="0" err="1"/>
              <a:t>Ikkilamchi</a:t>
            </a:r>
            <a:r>
              <a:rPr lang="en-US" dirty="0"/>
              <a:t> — </a:t>
            </a:r>
            <a:r>
              <a:rPr lang="en-US" dirty="0" err="1"/>
              <a:t>kattalar</a:t>
            </a:r>
            <a:r>
              <a:rPr lang="en-US" dirty="0"/>
              <a:t> </a:t>
            </a:r>
            <a:r>
              <a:rPr lang="en-US" dirty="0" err="1"/>
              <a:t>hayotida</a:t>
            </a:r>
            <a:r>
              <a:rPr lang="en-US" dirty="0"/>
              <a:t>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tajribalarni</a:t>
            </a:r>
            <a:r>
              <a:rPr lang="en-US" dirty="0"/>
              <a:t> </a:t>
            </a:r>
            <a:r>
              <a:rPr lang="en-US" dirty="0" err="1"/>
              <a:t>egallash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Ijtimoiylashuv</a:t>
            </a:r>
            <a:r>
              <a:rPr lang="en-US" dirty="0"/>
              <a:t> </a:t>
            </a:r>
            <a:r>
              <a:rPr lang="en-US" dirty="0" err="1"/>
              <a:t>shaxsning</a:t>
            </a:r>
            <a:r>
              <a:rPr lang="en-US" dirty="0"/>
              <a:t> </a:t>
            </a:r>
            <a:r>
              <a:rPr lang="en-US" dirty="0" err="1"/>
              <a:t>jamiyatdagi</a:t>
            </a:r>
            <a:r>
              <a:rPr lang="en-US" dirty="0"/>
              <a:t> </a:t>
            </a:r>
            <a:r>
              <a:rPr lang="en-US" dirty="0" err="1"/>
              <a:t>o‘rnini</a:t>
            </a:r>
            <a:r>
              <a:rPr lang="en-US" dirty="0"/>
              <a:t> </a:t>
            </a:r>
            <a:r>
              <a:rPr lang="en-US" dirty="0" err="1"/>
              <a:t>belgilaydi</a:t>
            </a:r>
            <a:r>
              <a:rPr lang="en-US" dirty="0"/>
              <a:t>.</a:t>
            </a:r>
          </a:p>
        </p:txBody>
      </p:sp>
      <p:pic>
        <p:nvPicPr>
          <p:cNvPr id="6" name="Рисунок 5" descr="Большая пятерка»: краткий гид по основным чертам личности">
            <a:extLst>
              <a:ext uri="{FF2B5EF4-FFF2-40B4-BE49-F238E27FC236}">
                <a16:creationId xmlns:a16="http://schemas.microsoft.com/office/drawing/2014/main" id="{0AEF1FC3-C407-1C4E-D5ED-C117B4BCE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775" y="884740"/>
            <a:ext cx="7488793" cy="560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890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485891-7924-2A32-E4CC-8E218E6A4C8D}"/>
              </a:ext>
            </a:extLst>
          </p:cNvPr>
          <p:cNvSpPr txBox="1"/>
          <p:nvPr/>
        </p:nvSpPr>
        <p:spPr>
          <a:xfrm>
            <a:off x="1860821" y="0"/>
            <a:ext cx="847035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dirty="0" err="1">
                <a:solidFill>
                  <a:srgbClr val="00B0F0"/>
                </a:solidFill>
                <a:latin typeface="+mj-lt"/>
              </a:rPr>
              <a:t>Shaxs</a:t>
            </a:r>
            <a:r>
              <a:rPr lang="en-US" sz="38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B0F0"/>
                </a:solidFill>
                <a:latin typeface="+mj-lt"/>
              </a:rPr>
              <a:t>shakllanishiga</a:t>
            </a:r>
            <a:r>
              <a:rPr lang="en-US" sz="38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B0F0"/>
                </a:solidFill>
                <a:latin typeface="+mj-lt"/>
              </a:rPr>
              <a:t>ta’sir</a:t>
            </a:r>
            <a:r>
              <a:rPr lang="en-US" sz="38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B0F0"/>
                </a:solidFill>
                <a:latin typeface="+mj-lt"/>
              </a:rPr>
              <a:t>qiluvchi</a:t>
            </a:r>
            <a:r>
              <a:rPr lang="en-US" sz="38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B0F0"/>
                </a:solidFill>
                <a:latin typeface="+mj-lt"/>
              </a:rPr>
              <a:t>omillar</a:t>
            </a:r>
            <a:endParaRPr lang="ru-RU" sz="38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A6890A0-ECCE-5702-851D-5A24DA101BAF}"/>
              </a:ext>
            </a:extLst>
          </p:cNvPr>
          <p:cNvSpPr/>
          <p:nvPr/>
        </p:nvSpPr>
        <p:spPr>
          <a:xfrm>
            <a:off x="4362855" y="2579901"/>
            <a:ext cx="3466290" cy="10408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Shaxs</a:t>
            </a:r>
            <a:r>
              <a:rPr lang="en-US" dirty="0"/>
              <a:t> </a:t>
            </a:r>
            <a:r>
              <a:rPr lang="en-US" dirty="0" err="1"/>
              <a:t>rivojlanishi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omillar</a:t>
            </a:r>
            <a:r>
              <a:rPr lang="en-US" dirty="0"/>
              <a:t> </a:t>
            </a:r>
            <a:r>
              <a:rPr lang="en-US" dirty="0" err="1"/>
              <a:t>ta’sirida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oshadi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A0A9CA42-D673-DCFB-7E1B-F17F300ACA95}"/>
              </a:ext>
            </a:extLst>
          </p:cNvPr>
          <p:cNvSpPr/>
          <p:nvPr/>
        </p:nvSpPr>
        <p:spPr>
          <a:xfrm>
            <a:off x="542723" y="911607"/>
            <a:ext cx="2636195" cy="218872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/>
              <a:t>Biologik</a:t>
            </a:r>
            <a:r>
              <a:rPr lang="en-US" b="1" dirty="0"/>
              <a:t> </a:t>
            </a:r>
            <a:r>
              <a:rPr lang="en-US" b="1" dirty="0" err="1"/>
              <a:t>omillar</a:t>
            </a:r>
            <a:r>
              <a:rPr lang="en-US" b="1" dirty="0"/>
              <a:t>:</a:t>
            </a:r>
          </a:p>
          <a:p>
            <a:r>
              <a:rPr lang="en-US" dirty="0" err="1"/>
              <a:t>irsiyat</a:t>
            </a:r>
            <a:r>
              <a:rPr lang="en-US" dirty="0"/>
              <a:t>;</a:t>
            </a:r>
          </a:p>
          <a:p>
            <a:r>
              <a:rPr lang="en-US" dirty="0" err="1"/>
              <a:t>yosh</a:t>
            </a:r>
            <a:r>
              <a:rPr lang="en-US" dirty="0"/>
              <a:t>;</a:t>
            </a:r>
          </a:p>
          <a:p>
            <a:r>
              <a:rPr lang="en-US" dirty="0" err="1"/>
              <a:t>jismoniy</a:t>
            </a:r>
            <a:r>
              <a:rPr lang="en-US" dirty="0"/>
              <a:t> </a:t>
            </a:r>
            <a:r>
              <a:rPr lang="en-US" dirty="0" err="1"/>
              <a:t>rivojlanish</a:t>
            </a:r>
            <a:r>
              <a:rPr lang="en-US" dirty="0"/>
              <a:t>.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9C0E1136-677A-6FCF-B274-0F5086A32B65}"/>
              </a:ext>
            </a:extLst>
          </p:cNvPr>
          <p:cNvSpPr/>
          <p:nvPr/>
        </p:nvSpPr>
        <p:spPr>
          <a:xfrm>
            <a:off x="8665725" y="833786"/>
            <a:ext cx="2636195" cy="226654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/>
              <a:t>Ijtimoiy omillar:</a:t>
            </a:r>
          </a:p>
          <a:p>
            <a:r>
              <a:rPr lang="en-US"/>
              <a:t>ta’lim;</a:t>
            </a:r>
          </a:p>
          <a:p>
            <a:r>
              <a:rPr lang="en-US"/>
              <a:t>iqtisodiy sharoit;</a:t>
            </a:r>
          </a:p>
          <a:p>
            <a:r>
              <a:rPr lang="en-US"/>
              <a:t>jamiyat muhiti.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75403E44-08E9-99CC-62C5-E937C00CC3E9}"/>
              </a:ext>
            </a:extLst>
          </p:cNvPr>
          <p:cNvSpPr/>
          <p:nvPr/>
        </p:nvSpPr>
        <p:spPr>
          <a:xfrm>
            <a:off x="542723" y="3747945"/>
            <a:ext cx="2636196" cy="226654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/>
              <a:t>Oilaviy omillar:</a:t>
            </a:r>
          </a:p>
          <a:p>
            <a:r>
              <a:rPr lang="en-US"/>
              <a:t>tarbiya;</a:t>
            </a:r>
          </a:p>
          <a:p>
            <a:r>
              <a:rPr lang="en-US"/>
              <a:t>ota-onaning munosabati;</a:t>
            </a:r>
          </a:p>
          <a:p>
            <a:r>
              <a:rPr lang="en-US"/>
              <a:t>oilaviy qadriyatlar.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CEA97915-19A6-13E3-DFEC-CAA0559A7431}"/>
              </a:ext>
            </a:extLst>
          </p:cNvPr>
          <p:cNvSpPr/>
          <p:nvPr/>
        </p:nvSpPr>
        <p:spPr>
          <a:xfrm>
            <a:off x="8665725" y="3747945"/>
            <a:ext cx="2636196" cy="226654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/>
              <a:t>Madaniy</a:t>
            </a:r>
            <a:r>
              <a:rPr lang="en-US" b="1" dirty="0"/>
              <a:t> </a:t>
            </a:r>
            <a:r>
              <a:rPr lang="en-US" b="1" dirty="0" err="1"/>
              <a:t>omillar</a:t>
            </a:r>
            <a:r>
              <a:rPr lang="en-US" b="1" dirty="0"/>
              <a:t>:</a:t>
            </a:r>
          </a:p>
          <a:p>
            <a:r>
              <a:rPr lang="en-US" dirty="0" err="1"/>
              <a:t>urf-odatlar</a:t>
            </a:r>
            <a:r>
              <a:rPr lang="en-US" dirty="0"/>
              <a:t>;</a:t>
            </a:r>
          </a:p>
          <a:p>
            <a:r>
              <a:rPr lang="en-US" dirty="0" err="1"/>
              <a:t>milliy</a:t>
            </a:r>
            <a:r>
              <a:rPr lang="en-US" dirty="0"/>
              <a:t> </a:t>
            </a:r>
            <a:r>
              <a:rPr lang="en-US" dirty="0" err="1"/>
              <a:t>qadriyatlar</a:t>
            </a:r>
            <a:r>
              <a:rPr lang="en-US" dirty="0"/>
              <a:t>;</a:t>
            </a:r>
          </a:p>
          <a:p>
            <a:r>
              <a:rPr lang="en-US" dirty="0" err="1"/>
              <a:t>zamonaviy</a:t>
            </a:r>
            <a:r>
              <a:rPr lang="en-US" dirty="0"/>
              <a:t> </a:t>
            </a:r>
            <a:r>
              <a:rPr lang="en-US" dirty="0" err="1"/>
              <a:t>texnologiyalar</a:t>
            </a:r>
            <a:r>
              <a:rPr lang="en-US" dirty="0"/>
              <a:t>.</a:t>
            </a: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659E0B04-1E46-1F92-BD03-855D7EC5E1CA}"/>
              </a:ext>
            </a:extLst>
          </p:cNvPr>
          <p:cNvCxnSpPr/>
          <p:nvPr/>
        </p:nvCxnSpPr>
        <p:spPr>
          <a:xfrm flipH="1" flipV="1">
            <a:off x="3178918" y="2140085"/>
            <a:ext cx="1183937" cy="4398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6626EAFE-34AB-8751-D02D-82483B69A99B}"/>
              </a:ext>
            </a:extLst>
          </p:cNvPr>
          <p:cNvCxnSpPr>
            <a:endCxn id="6" idx="2"/>
          </p:cNvCxnSpPr>
          <p:nvPr/>
        </p:nvCxnSpPr>
        <p:spPr>
          <a:xfrm flipV="1">
            <a:off x="7752945" y="1967058"/>
            <a:ext cx="912780" cy="6128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3229EA7D-83C3-DD2C-D307-31C13D471A44}"/>
              </a:ext>
            </a:extLst>
          </p:cNvPr>
          <p:cNvCxnSpPr/>
          <p:nvPr/>
        </p:nvCxnSpPr>
        <p:spPr>
          <a:xfrm>
            <a:off x="7829145" y="3620760"/>
            <a:ext cx="1120302" cy="591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14ECC77D-054C-15A0-DC80-DADD5040C924}"/>
              </a:ext>
            </a:extLst>
          </p:cNvPr>
          <p:cNvCxnSpPr/>
          <p:nvPr/>
        </p:nvCxnSpPr>
        <p:spPr>
          <a:xfrm flipH="1">
            <a:off x="2986391" y="3620760"/>
            <a:ext cx="1376464" cy="6594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4915948-B492-125B-1C3E-C68B95EF8807}"/>
              </a:ext>
            </a:extLst>
          </p:cNvPr>
          <p:cNvSpPr txBox="1"/>
          <p:nvPr/>
        </p:nvSpPr>
        <p:spPr>
          <a:xfrm>
            <a:off x="2451978" y="6141673"/>
            <a:ext cx="72880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Shaxs</a:t>
            </a:r>
            <a:r>
              <a:rPr lang="en-US" dirty="0"/>
              <a:t> </a:t>
            </a:r>
            <a:r>
              <a:rPr lang="en-US" dirty="0" err="1"/>
              <a:t>shakllanishida</a:t>
            </a:r>
            <a:r>
              <a:rPr lang="en-US" dirty="0"/>
              <a:t> </a:t>
            </a: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omillar</a:t>
            </a:r>
            <a:r>
              <a:rPr lang="en-US" dirty="0"/>
              <a:t> </a:t>
            </a:r>
            <a:r>
              <a:rPr lang="en-US" dirty="0" err="1"/>
              <a:t>bir-biri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bog‘liq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9803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FAAF68-D180-C811-642A-41307F995B22}"/>
              </a:ext>
            </a:extLst>
          </p:cNvPr>
          <p:cNvSpPr txBox="1"/>
          <p:nvPr/>
        </p:nvSpPr>
        <p:spPr>
          <a:xfrm>
            <a:off x="2634169" y="82845"/>
            <a:ext cx="692366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dirty="0" err="1">
                <a:solidFill>
                  <a:srgbClr val="00B0F0"/>
                </a:solidFill>
                <a:latin typeface="+mj-lt"/>
              </a:rPr>
              <a:t>Shaxsning</a:t>
            </a:r>
            <a:r>
              <a:rPr lang="en-US" sz="38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B0F0"/>
                </a:solidFill>
                <a:latin typeface="+mj-lt"/>
              </a:rPr>
              <a:t>sotsiologik</a:t>
            </a:r>
            <a:r>
              <a:rPr lang="en-US" sz="38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B0F0"/>
                </a:solidFill>
                <a:latin typeface="+mj-lt"/>
              </a:rPr>
              <a:t>nazariyalari</a:t>
            </a:r>
            <a:endParaRPr lang="ru-RU" sz="38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75509A-C7A3-0C3B-5CF9-0990DE9F2A56}"/>
              </a:ext>
            </a:extLst>
          </p:cNvPr>
          <p:cNvSpPr txBox="1"/>
          <p:nvPr/>
        </p:nvSpPr>
        <p:spPr>
          <a:xfrm>
            <a:off x="372082" y="945419"/>
            <a:ext cx="609437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200" dirty="0"/>
              <a:t>Turli </a:t>
            </a:r>
            <a:r>
              <a:rPr lang="en-US" sz="2200" dirty="0" err="1"/>
              <a:t>sotsiologlar</a:t>
            </a:r>
            <a:r>
              <a:rPr lang="en-US" sz="2200" dirty="0"/>
              <a:t> </a:t>
            </a:r>
            <a:r>
              <a:rPr lang="en-US" sz="2200" dirty="0" err="1"/>
              <a:t>shaxsning</a:t>
            </a:r>
            <a:r>
              <a:rPr lang="en-US" sz="2200" dirty="0"/>
              <a:t> </a:t>
            </a:r>
            <a:r>
              <a:rPr lang="en-US" sz="2200" dirty="0" err="1"/>
              <a:t>shakllanishini</a:t>
            </a:r>
            <a:r>
              <a:rPr lang="en-US" sz="2200" dirty="0"/>
              <a:t> </a:t>
            </a:r>
            <a:r>
              <a:rPr lang="en-US" sz="2200" dirty="0" err="1"/>
              <a:t>turlicha</a:t>
            </a:r>
            <a:r>
              <a:rPr lang="en-US" sz="2200" dirty="0"/>
              <a:t> </a:t>
            </a:r>
            <a:r>
              <a:rPr lang="en-US" sz="2200" dirty="0" err="1"/>
              <a:t>tushuntirgan</a:t>
            </a:r>
            <a:r>
              <a:rPr lang="en-US" sz="2200" dirty="0"/>
              <a:t>.</a:t>
            </a:r>
          </a:p>
          <a:p>
            <a:pPr>
              <a:buNone/>
            </a:pPr>
            <a:r>
              <a:rPr lang="en-US" sz="2200" b="1" dirty="0"/>
              <a:t>Jorj Gerbert Mid </a:t>
            </a:r>
            <a:r>
              <a:rPr lang="en-US" sz="2200" b="1" dirty="0" err="1"/>
              <a:t>nazariyasi</a:t>
            </a:r>
            <a:endParaRPr lang="en-US" sz="2200" b="1" dirty="0"/>
          </a:p>
          <a:p>
            <a:pPr>
              <a:buNone/>
            </a:pPr>
            <a:r>
              <a:rPr lang="en-US" sz="2200" dirty="0" err="1"/>
              <a:t>Shaxs</a:t>
            </a:r>
            <a:r>
              <a:rPr lang="en-US" sz="2200" dirty="0"/>
              <a:t> </a:t>
            </a:r>
            <a:r>
              <a:rPr lang="en-US" sz="2200" dirty="0" err="1"/>
              <a:t>boshqalar</a:t>
            </a:r>
            <a:r>
              <a:rPr lang="en-US" sz="2200" dirty="0"/>
              <a:t> </a:t>
            </a:r>
            <a:r>
              <a:rPr lang="en-US" sz="2200" dirty="0" err="1"/>
              <a:t>bilan</a:t>
            </a:r>
            <a:r>
              <a:rPr lang="en-US" sz="2200" dirty="0"/>
              <a:t> </a:t>
            </a:r>
            <a:r>
              <a:rPr lang="en-US" sz="2200" dirty="0" err="1"/>
              <a:t>muloqot</a:t>
            </a:r>
            <a:r>
              <a:rPr lang="en-US" sz="2200" dirty="0"/>
              <a:t> </a:t>
            </a:r>
            <a:r>
              <a:rPr lang="en-US" sz="2200" dirty="0" err="1"/>
              <a:t>va</a:t>
            </a:r>
            <a:r>
              <a:rPr lang="en-US" sz="2200" dirty="0"/>
              <a:t> </a:t>
            </a:r>
            <a:r>
              <a:rPr lang="en-US" sz="2200" dirty="0" err="1"/>
              <a:t>ijtimoiy</a:t>
            </a:r>
            <a:r>
              <a:rPr lang="en-US" sz="2200" dirty="0"/>
              <a:t> </a:t>
            </a:r>
            <a:r>
              <a:rPr lang="en-US" sz="2200" dirty="0" err="1"/>
              <a:t>tajriba</a:t>
            </a:r>
            <a:r>
              <a:rPr lang="en-US" sz="2200" dirty="0"/>
              <a:t> </a:t>
            </a:r>
            <a:r>
              <a:rPr lang="en-US" sz="2200" dirty="0" err="1"/>
              <a:t>orqali</a:t>
            </a:r>
            <a:r>
              <a:rPr lang="en-US" sz="2200" dirty="0"/>
              <a:t> </a:t>
            </a:r>
            <a:r>
              <a:rPr lang="en-US" sz="2200" dirty="0" err="1"/>
              <a:t>shakllanadi</a:t>
            </a:r>
            <a:r>
              <a:rPr lang="en-US" sz="2200" dirty="0"/>
              <a:t>.</a:t>
            </a:r>
          </a:p>
          <a:p>
            <a:pPr>
              <a:buNone/>
            </a:pPr>
            <a:r>
              <a:rPr lang="en-US" sz="2200" b="1" dirty="0"/>
              <a:t>Charlz Kuli </a:t>
            </a:r>
            <a:r>
              <a:rPr lang="en-US" sz="2200" b="1" dirty="0" err="1"/>
              <a:t>nazariyasi</a:t>
            </a:r>
            <a:endParaRPr lang="en-US" sz="2200" b="1" dirty="0"/>
          </a:p>
          <a:p>
            <a:pPr>
              <a:buNone/>
            </a:pPr>
            <a:r>
              <a:rPr lang="en-US" sz="2200" dirty="0" err="1"/>
              <a:t>Inson</a:t>
            </a:r>
            <a:r>
              <a:rPr lang="en-US" sz="2200" dirty="0"/>
              <a:t> </a:t>
            </a:r>
            <a:r>
              <a:rPr lang="en-US" sz="2200" dirty="0" err="1"/>
              <a:t>o‘zini</a:t>
            </a:r>
            <a:r>
              <a:rPr lang="en-US" sz="2200" dirty="0"/>
              <a:t> </a:t>
            </a:r>
            <a:r>
              <a:rPr lang="en-US" sz="2200" dirty="0" err="1"/>
              <a:t>jamiyatning</a:t>
            </a:r>
            <a:r>
              <a:rPr lang="en-US" sz="2200" dirty="0"/>
              <a:t> </a:t>
            </a:r>
            <a:r>
              <a:rPr lang="en-US" sz="2200" dirty="0" err="1"/>
              <a:t>unga</a:t>
            </a:r>
            <a:r>
              <a:rPr lang="en-US" sz="2200" dirty="0"/>
              <a:t> </a:t>
            </a:r>
            <a:r>
              <a:rPr lang="en-US" sz="2200" dirty="0" err="1"/>
              <a:t>bo‘lgan</a:t>
            </a:r>
            <a:r>
              <a:rPr lang="en-US" sz="2200" dirty="0"/>
              <a:t> </a:t>
            </a:r>
            <a:r>
              <a:rPr lang="en-US" sz="2200" dirty="0" err="1"/>
              <a:t>munosabati</a:t>
            </a:r>
            <a:r>
              <a:rPr lang="en-US" sz="2200" dirty="0"/>
              <a:t> </a:t>
            </a:r>
            <a:r>
              <a:rPr lang="en-US" sz="2200" dirty="0" err="1"/>
              <a:t>orqali</a:t>
            </a:r>
            <a:r>
              <a:rPr lang="en-US" sz="2200" dirty="0"/>
              <a:t> </a:t>
            </a:r>
            <a:r>
              <a:rPr lang="en-US" sz="2200" dirty="0" err="1"/>
              <a:t>anglaydi</a:t>
            </a:r>
            <a:r>
              <a:rPr lang="en-US" sz="2200" dirty="0"/>
              <a:t>.</a:t>
            </a:r>
          </a:p>
          <a:p>
            <a:pPr>
              <a:buNone/>
            </a:pPr>
            <a:r>
              <a:rPr lang="en-US" sz="2200" b="1" dirty="0" err="1"/>
              <a:t>Talkott</a:t>
            </a:r>
            <a:r>
              <a:rPr lang="en-US" sz="2200" b="1" dirty="0"/>
              <a:t> Parsons </a:t>
            </a:r>
            <a:r>
              <a:rPr lang="en-US" sz="2200" b="1" dirty="0" err="1"/>
              <a:t>nazariyasi</a:t>
            </a:r>
            <a:endParaRPr lang="en-US" sz="2200" b="1" dirty="0"/>
          </a:p>
          <a:p>
            <a:pPr>
              <a:buNone/>
            </a:pPr>
            <a:r>
              <a:rPr lang="en-US" sz="2200" dirty="0"/>
              <a:t>Har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inson</a:t>
            </a:r>
            <a:r>
              <a:rPr lang="en-US" sz="2200" dirty="0"/>
              <a:t> </a:t>
            </a:r>
            <a:r>
              <a:rPr lang="en-US" sz="2200" dirty="0" err="1"/>
              <a:t>jamiyatda</a:t>
            </a:r>
            <a:r>
              <a:rPr lang="en-US" sz="2200" dirty="0"/>
              <a:t> </a:t>
            </a:r>
            <a:r>
              <a:rPr lang="en-US" sz="2200" dirty="0" err="1"/>
              <a:t>ma’lum</a:t>
            </a:r>
            <a:r>
              <a:rPr lang="en-US" sz="2200" dirty="0"/>
              <a:t> </a:t>
            </a:r>
            <a:r>
              <a:rPr lang="en-US" sz="2200" dirty="0" err="1"/>
              <a:t>ijtimoiy</a:t>
            </a:r>
            <a:r>
              <a:rPr lang="en-US" sz="2200" dirty="0"/>
              <a:t> </a:t>
            </a:r>
            <a:r>
              <a:rPr lang="en-US" sz="2200" dirty="0" err="1"/>
              <a:t>rollarni</a:t>
            </a:r>
            <a:r>
              <a:rPr lang="en-US" sz="2200" dirty="0"/>
              <a:t> </a:t>
            </a:r>
            <a:r>
              <a:rPr lang="en-US" sz="2200" dirty="0" err="1"/>
              <a:t>bajaradi</a:t>
            </a:r>
            <a:r>
              <a:rPr lang="en-US" sz="2200" dirty="0"/>
              <a:t>.</a:t>
            </a:r>
          </a:p>
          <a:p>
            <a:pPr>
              <a:buNone/>
            </a:pPr>
            <a:r>
              <a:rPr lang="en-US" sz="2200" b="1" dirty="0"/>
              <a:t>Erik Erikson </a:t>
            </a:r>
            <a:r>
              <a:rPr lang="en-US" sz="2200" b="1" dirty="0" err="1"/>
              <a:t>nazariyasi</a:t>
            </a:r>
            <a:endParaRPr lang="en-US" sz="2200" b="1" dirty="0"/>
          </a:p>
          <a:p>
            <a:pPr>
              <a:buNone/>
            </a:pPr>
            <a:r>
              <a:rPr lang="en-US" sz="2200" dirty="0" err="1"/>
              <a:t>Shaxs</a:t>
            </a:r>
            <a:r>
              <a:rPr lang="en-US" sz="2200" dirty="0"/>
              <a:t> </a:t>
            </a:r>
            <a:r>
              <a:rPr lang="en-US" sz="2200" dirty="0" err="1"/>
              <a:t>rivojlanishi</a:t>
            </a:r>
            <a:r>
              <a:rPr lang="en-US" sz="2200" dirty="0"/>
              <a:t> </a:t>
            </a:r>
            <a:r>
              <a:rPr lang="en-US" sz="2200" dirty="0" err="1"/>
              <a:t>hayot</a:t>
            </a:r>
            <a:r>
              <a:rPr lang="en-US" sz="2200" dirty="0"/>
              <a:t> </a:t>
            </a:r>
            <a:r>
              <a:rPr lang="en-US" sz="2200" dirty="0" err="1"/>
              <a:t>davomida</a:t>
            </a:r>
            <a:r>
              <a:rPr lang="en-US" sz="2200" dirty="0"/>
              <a:t>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necha</a:t>
            </a:r>
            <a:r>
              <a:rPr lang="en-US" sz="2200" dirty="0"/>
              <a:t> </a:t>
            </a:r>
            <a:r>
              <a:rPr lang="en-US" sz="2200" dirty="0" err="1"/>
              <a:t>bosqichlarda</a:t>
            </a:r>
            <a:r>
              <a:rPr lang="en-US" sz="2200" dirty="0"/>
              <a:t> </a:t>
            </a:r>
            <a:r>
              <a:rPr lang="en-US" sz="2200" dirty="0" err="1"/>
              <a:t>amalga</a:t>
            </a:r>
            <a:r>
              <a:rPr lang="en-US" sz="2200" dirty="0"/>
              <a:t> </a:t>
            </a:r>
            <a:r>
              <a:rPr lang="en-US" sz="2200" dirty="0" err="1"/>
              <a:t>oshadi</a:t>
            </a:r>
            <a:r>
              <a:rPr lang="en-US" sz="2200" dirty="0"/>
              <a:t>.</a:t>
            </a:r>
          </a:p>
          <a:p>
            <a:pPr>
              <a:buNone/>
            </a:pPr>
            <a:r>
              <a:rPr lang="en-US" sz="2200" dirty="0"/>
              <a:t>Bu </a:t>
            </a:r>
            <a:r>
              <a:rPr lang="en-US" sz="2200" dirty="0" err="1"/>
              <a:t>nazariyalar</a:t>
            </a:r>
            <a:r>
              <a:rPr lang="en-US" sz="2200" dirty="0"/>
              <a:t> </a:t>
            </a:r>
            <a:r>
              <a:rPr lang="en-US" sz="2200" dirty="0" err="1"/>
              <a:t>shaxs</a:t>
            </a:r>
            <a:r>
              <a:rPr lang="en-US" sz="2200" dirty="0"/>
              <a:t> </a:t>
            </a:r>
            <a:r>
              <a:rPr lang="en-US" sz="2200" dirty="0" err="1"/>
              <a:t>va</a:t>
            </a:r>
            <a:r>
              <a:rPr lang="en-US" sz="2200" dirty="0"/>
              <a:t> </a:t>
            </a:r>
            <a:r>
              <a:rPr lang="en-US" sz="2200" dirty="0" err="1"/>
              <a:t>jamiyat</a:t>
            </a:r>
            <a:r>
              <a:rPr lang="en-US" sz="2200" dirty="0"/>
              <a:t> </a:t>
            </a:r>
            <a:r>
              <a:rPr lang="en-US" sz="2200" dirty="0" err="1"/>
              <a:t>o‘rtasidagi</a:t>
            </a:r>
            <a:r>
              <a:rPr lang="en-US" sz="2200" dirty="0"/>
              <a:t> </a:t>
            </a:r>
            <a:r>
              <a:rPr lang="en-US" sz="2200" dirty="0" err="1"/>
              <a:t>bog‘liqlikni</a:t>
            </a:r>
            <a:r>
              <a:rPr lang="en-US" sz="2200" dirty="0"/>
              <a:t> </a:t>
            </a:r>
            <a:r>
              <a:rPr lang="en-US" sz="2200" dirty="0" err="1"/>
              <a:t>tushuntiradi</a:t>
            </a:r>
            <a:r>
              <a:rPr lang="en-US" sz="2200" dirty="0"/>
              <a:t>.</a:t>
            </a:r>
          </a:p>
        </p:txBody>
      </p:sp>
      <p:pic>
        <p:nvPicPr>
          <p:cNvPr id="6" name="Рисунок 5" descr="Мид, Джордж Герберт — Википедия">
            <a:extLst>
              <a:ext uri="{FF2B5EF4-FFF2-40B4-BE49-F238E27FC236}">
                <a16:creationId xmlns:a16="http://schemas.microsoft.com/office/drawing/2014/main" id="{D87FB3B0-2227-2F24-52A5-559D742EA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767" y="809625"/>
            <a:ext cx="1924050" cy="2371725"/>
          </a:xfrm>
          <a:prstGeom prst="rect">
            <a:avLst/>
          </a:prstGeom>
        </p:spPr>
      </p:pic>
      <p:pic>
        <p:nvPicPr>
          <p:cNvPr id="7" name="Рисунок 6" descr="Кули, Чарлз Хортон — Википедия">
            <a:extLst>
              <a:ext uri="{FF2B5EF4-FFF2-40B4-BE49-F238E27FC236}">
                <a16:creationId xmlns:a16="http://schemas.microsoft.com/office/drawing/2014/main" id="{CC571A87-9DA4-2CCC-848F-8C0FBAE5D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8531" y="1571528"/>
            <a:ext cx="1943100" cy="2352675"/>
          </a:xfrm>
          <a:prstGeom prst="rect">
            <a:avLst/>
          </a:prstGeom>
        </p:spPr>
      </p:pic>
      <p:pic>
        <p:nvPicPr>
          <p:cNvPr id="8" name="Рисунок 7" descr="Talcott Parsons - Wikipedia">
            <a:extLst>
              <a:ext uri="{FF2B5EF4-FFF2-40B4-BE49-F238E27FC236}">
                <a16:creationId xmlns:a16="http://schemas.microsoft.com/office/drawing/2014/main" id="{1991EE89-3177-7A91-CC5E-D19F342F4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9767" y="3429000"/>
            <a:ext cx="1924050" cy="2619375"/>
          </a:xfrm>
          <a:prstGeom prst="rect">
            <a:avLst/>
          </a:prstGeom>
        </p:spPr>
      </p:pic>
      <p:pic>
        <p:nvPicPr>
          <p:cNvPr id="9" name="Рисунок 8" descr="Erik Erikson's 8 Stages of Psychosocial Development – Find A Therapist">
            <a:extLst>
              <a:ext uri="{FF2B5EF4-FFF2-40B4-BE49-F238E27FC236}">
                <a16:creationId xmlns:a16="http://schemas.microsoft.com/office/drawing/2014/main" id="{04E79642-DF30-7AB2-FB28-A4CC425B2D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8531" y="4221615"/>
            <a:ext cx="19431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26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D3244B-95FB-F055-07A3-AB3495BB0170}"/>
              </a:ext>
            </a:extLst>
          </p:cNvPr>
          <p:cNvSpPr txBox="1"/>
          <p:nvPr/>
        </p:nvSpPr>
        <p:spPr>
          <a:xfrm>
            <a:off x="2600122" y="0"/>
            <a:ext cx="69917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>
                <a:solidFill>
                  <a:srgbClr val="00B0F0"/>
                </a:solidFill>
                <a:latin typeface="+mj-lt"/>
              </a:rPr>
              <a:t>Shaxsning ijtimoiy roli va statusi</a:t>
            </a:r>
            <a:endParaRPr lang="ru-RU" sz="40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CCDA43-F39F-05DB-6C2E-3EB760633804}"/>
              </a:ext>
            </a:extLst>
          </p:cNvPr>
          <p:cNvSpPr txBox="1"/>
          <p:nvPr/>
        </p:nvSpPr>
        <p:spPr>
          <a:xfrm>
            <a:off x="206713" y="671691"/>
            <a:ext cx="6094378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 err="1"/>
              <a:t>Ijtimoiy</a:t>
            </a:r>
            <a:r>
              <a:rPr lang="en-US" b="1" dirty="0"/>
              <a:t> status</a:t>
            </a:r>
            <a:r>
              <a:rPr lang="en-US" dirty="0"/>
              <a:t> — </a:t>
            </a:r>
            <a:r>
              <a:rPr lang="en-US" dirty="0" err="1"/>
              <a:t>insonning</a:t>
            </a:r>
            <a:r>
              <a:rPr lang="en-US" dirty="0"/>
              <a:t> </a:t>
            </a:r>
            <a:r>
              <a:rPr lang="en-US" dirty="0" err="1"/>
              <a:t>jamiyatdagi</a:t>
            </a:r>
            <a:r>
              <a:rPr lang="en-US" dirty="0"/>
              <a:t> </a:t>
            </a:r>
            <a:r>
              <a:rPr lang="en-US" dirty="0" err="1"/>
              <a:t>o‘rni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egallagan</a:t>
            </a:r>
            <a:r>
              <a:rPr lang="en-US" dirty="0"/>
              <a:t> </a:t>
            </a:r>
            <a:r>
              <a:rPr lang="en-US" dirty="0" err="1"/>
              <a:t>mavqeidir</a:t>
            </a:r>
            <a:r>
              <a:rPr lang="en-US" dirty="0"/>
              <a:t>. Status </a:t>
            </a:r>
            <a:r>
              <a:rPr lang="en-US" dirty="0" err="1"/>
              <a:t>insonning</a:t>
            </a:r>
            <a:r>
              <a:rPr lang="en-US" dirty="0"/>
              <a:t> </a:t>
            </a:r>
            <a:r>
              <a:rPr lang="en-US" dirty="0" err="1"/>
              <a:t>huquq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majburiyatlarini</a:t>
            </a:r>
            <a:r>
              <a:rPr lang="en-US" dirty="0"/>
              <a:t> ham </a:t>
            </a:r>
            <a:r>
              <a:rPr lang="en-US" dirty="0" err="1"/>
              <a:t>belgilaydi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Status </a:t>
            </a:r>
            <a:r>
              <a:rPr lang="en-US" dirty="0" err="1"/>
              <a:t>turlari</a:t>
            </a:r>
            <a:r>
              <a:rPr lang="en-US" dirty="0"/>
              <a:t>:</a:t>
            </a:r>
          </a:p>
          <a:p>
            <a:r>
              <a:rPr lang="ru-RU" dirty="0"/>
              <a:t> </a:t>
            </a:r>
            <a:r>
              <a:rPr lang="en-US" dirty="0" err="1"/>
              <a:t>tug‘ma</a:t>
            </a:r>
            <a:r>
              <a:rPr lang="en-US" dirty="0"/>
              <a:t> status (</a:t>
            </a:r>
            <a:r>
              <a:rPr lang="en-US" dirty="0" err="1"/>
              <a:t>millat</a:t>
            </a:r>
            <a:r>
              <a:rPr lang="en-US" dirty="0"/>
              <a:t>, </a:t>
            </a:r>
            <a:r>
              <a:rPr lang="en-US" dirty="0" err="1"/>
              <a:t>jins</a:t>
            </a:r>
            <a:r>
              <a:rPr lang="en-US" dirty="0"/>
              <a:t>, </a:t>
            </a:r>
            <a:r>
              <a:rPr lang="en-US" dirty="0" err="1"/>
              <a:t>oilaviy</a:t>
            </a:r>
            <a:r>
              <a:rPr lang="en-US" dirty="0"/>
              <a:t> </a:t>
            </a:r>
            <a:r>
              <a:rPr lang="en-US" dirty="0" err="1"/>
              <a:t>kelib</a:t>
            </a:r>
            <a:r>
              <a:rPr lang="en-US" dirty="0"/>
              <a:t> </a:t>
            </a:r>
            <a:r>
              <a:rPr lang="en-US" dirty="0" err="1"/>
              <a:t>chiqish</a:t>
            </a:r>
            <a:r>
              <a:rPr lang="en-US" dirty="0"/>
              <a:t>);</a:t>
            </a:r>
          </a:p>
          <a:p>
            <a:r>
              <a:rPr lang="ru-RU" dirty="0"/>
              <a:t> </a:t>
            </a:r>
            <a:r>
              <a:rPr lang="en-US" dirty="0" err="1"/>
              <a:t>erishilgan</a:t>
            </a:r>
            <a:r>
              <a:rPr lang="en-US" dirty="0"/>
              <a:t> status (</a:t>
            </a:r>
            <a:r>
              <a:rPr lang="en-US" dirty="0" err="1"/>
              <a:t>kasb</a:t>
            </a:r>
            <a:r>
              <a:rPr lang="en-US" dirty="0"/>
              <a:t>, </a:t>
            </a:r>
            <a:r>
              <a:rPr lang="en-US" dirty="0" err="1"/>
              <a:t>ta’lim</a:t>
            </a:r>
            <a:r>
              <a:rPr lang="en-US" dirty="0"/>
              <a:t>, </a:t>
            </a:r>
            <a:r>
              <a:rPr lang="en-US" dirty="0" err="1"/>
              <a:t>lavozim</a:t>
            </a:r>
            <a:r>
              <a:rPr lang="en-US" dirty="0"/>
              <a:t>).</a:t>
            </a:r>
          </a:p>
          <a:p>
            <a:pPr>
              <a:buNone/>
            </a:pPr>
            <a:r>
              <a:rPr lang="en-US" b="1" dirty="0" err="1"/>
              <a:t>Ijtimoiy</a:t>
            </a:r>
            <a:r>
              <a:rPr lang="en-US" b="1" dirty="0"/>
              <a:t> </a:t>
            </a:r>
            <a:r>
              <a:rPr lang="en-US" b="1" dirty="0" err="1"/>
              <a:t>rol</a:t>
            </a:r>
            <a:r>
              <a:rPr lang="en-US" dirty="0"/>
              <a:t> — </a:t>
            </a:r>
            <a:r>
              <a:rPr lang="en-US" dirty="0" err="1"/>
              <a:t>insonning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undan</a:t>
            </a:r>
            <a:r>
              <a:rPr lang="en-US" dirty="0"/>
              <a:t> </a:t>
            </a:r>
            <a:r>
              <a:rPr lang="en-US" dirty="0" err="1"/>
              <a:t>kutadigan</a:t>
            </a:r>
            <a:r>
              <a:rPr lang="en-US" dirty="0"/>
              <a:t> </a:t>
            </a:r>
            <a:r>
              <a:rPr lang="en-US" dirty="0" err="1"/>
              <a:t>xatti-harakatlari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vazifalaridir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Masalan</a:t>
            </a:r>
            <a:r>
              <a:rPr lang="en-US" dirty="0"/>
              <a:t>:</a:t>
            </a:r>
          </a:p>
          <a:p>
            <a:r>
              <a:rPr lang="ru-RU" dirty="0"/>
              <a:t> </a:t>
            </a:r>
            <a:r>
              <a:rPr lang="en-US" dirty="0" err="1"/>
              <a:t>o‘quvchi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farzand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do‘st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sportchi</a:t>
            </a:r>
            <a:r>
              <a:rPr lang="en-US" dirty="0"/>
              <a:t>;</a:t>
            </a:r>
          </a:p>
          <a:p>
            <a:r>
              <a:rPr lang="ru-RU" dirty="0"/>
              <a:t> </a:t>
            </a:r>
            <a:r>
              <a:rPr lang="en-US" dirty="0" err="1"/>
              <a:t>jamoa</a:t>
            </a:r>
            <a:r>
              <a:rPr lang="en-US" dirty="0"/>
              <a:t> </a:t>
            </a:r>
            <a:r>
              <a:rPr lang="en-US" dirty="0" err="1"/>
              <a:t>a’zosi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Bir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vaqtning</a:t>
            </a:r>
            <a:r>
              <a:rPr lang="en-US" dirty="0"/>
              <a:t> </a:t>
            </a:r>
            <a:r>
              <a:rPr lang="en-US" dirty="0" err="1"/>
              <a:t>o‘zida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nechta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rollarni</a:t>
            </a:r>
            <a:r>
              <a:rPr lang="en-US" dirty="0"/>
              <a:t> </a:t>
            </a:r>
            <a:r>
              <a:rPr lang="en-US" dirty="0" err="1"/>
              <a:t>bajarishi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o‘quvchi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vaqtning</a:t>
            </a:r>
            <a:r>
              <a:rPr lang="en-US" dirty="0"/>
              <a:t> </a:t>
            </a:r>
            <a:r>
              <a:rPr lang="en-US" dirty="0" err="1"/>
              <a:t>o‘zida</a:t>
            </a:r>
            <a:r>
              <a:rPr lang="en-US" dirty="0"/>
              <a:t> </a:t>
            </a:r>
            <a:r>
              <a:rPr lang="en-US" dirty="0" err="1"/>
              <a:t>farzand</a:t>
            </a:r>
            <a:r>
              <a:rPr lang="en-US" dirty="0"/>
              <a:t>, </a:t>
            </a:r>
            <a:r>
              <a:rPr lang="en-US" dirty="0" err="1"/>
              <a:t>do‘st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sportchi</a:t>
            </a:r>
            <a:r>
              <a:rPr lang="en-US" dirty="0"/>
              <a:t> ham </a:t>
            </a:r>
            <a:r>
              <a:rPr lang="en-US" dirty="0" err="1"/>
              <a:t>bo‘lishi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err="1"/>
              <a:t>Ba’zan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rollar</a:t>
            </a:r>
            <a:r>
              <a:rPr lang="en-US" dirty="0"/>
              <a:t> </a:t>
            </a:r>
            <a:r>
              <a:rPr lang="en-US" dirty="0" err="1"/>
              <a:t>o‘rtasida</a:t>
            </a:r>
            <a:r>
              <a:rPr lang="en-US" dirty="0"/>
              <a:t> </a:t>
            </a:r>
            <a:r>
              <a:rPr lang="en-US" dirty="0" err="1"/>
              <a:t>ziddiyat</a:t>
            </a:r>
            <a:r>
              <a:rPr lang="en-US" dirty="0"/>
              <a:t> </a:t>
            </a:r>
            <a:r>
              <a:rPr lang="en-US" dirty="0" err="1"/>
              <a:t>yuzaga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holat</a:t>
            </a:r>
            <a:r>
              <a:rPr lang="en-US" dirty="0"/>
              <a:t> </a:t>
            </a:r>
            <a:r>
              <a:rPr lang="en-US" b="1" dirty="0" err="1"/>
              <a:t>rol</a:t>
            </a:r>
            <a:r>
              <a:rPr lang="en-US" b="1" dirty="0"/>
              <a:t> </a:t>
            </a:r>
            <a:r>
              <a:rPr lang="en-US" b="1" dirty="0" err="1"/>
              <a:t>konflikti</a:t>
            </a:r>
            <a:r>
              <a:rPr lang="en-US" dirty="0"/>
              <a:t> deb </a:t>
            </a:r>
            <a:r>
              <a:rPr lang="en-US" dirty="0" err="1"/>
              <a:t>ataladi</a:t>
            </a:r>
            <a:r>
              <a:rPr lang="en-US" dirty="0"/>
              <a:t>. </a:t>
            </a:r>
            <a:r>
              <a:rPr lang="en-US" dirty="0" err="1"/>
              <a:t>Shaxs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talablariga</a:t>
            </a:r>
            <a:r>
              <a:rPr lang="en-US" dirty="0"/>
              <a:t> </a:t>
            </a:r>
            <a:r>
              <a:rPr lang="en-US" dirty="0" err="1"/>
              <a:t>moslashish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faoliyatini</a:t>
            </a:r>
            <a:r>
              <a:rPr lang="en-US" dirty="0"/>
              <a:t> </a:t>
            </a:r>
            <a:r>
              <a:rPr lang="en-US" dirty="0" err="1"/>
              <a:t>muvozanatlashtiradi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Status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rollar</a:t>
            </a:r>
            <a:r>
              <a:rPr lang="en-US" dirty="0"/>
              <a:t> </a:t>
            </a:r>
            <a:r>
              <a:rPr lang="en-US" dirty="0" err="1"/>
              <a:t>shaxsning</a:t>
            </a:r>
            <a:r>
              <a:rPr lang="en-US" dirty="0"/>
              <a:t> </a:t>
            </a:r>
            <a:r>
              <a:rPr lang="en-US" dirty="0" err="1"/>
              <a:t>jamiyatdagi</a:t>
            </a:r>
            <a:r>
              <a:rPr lang="en-US" dirty="0"/>
              <a:t> </a:t>
            </a:r>
            <a:r>
              <a:rPr lang="en-US" dirty="0" err="1"/>
              <a:t>faoliyatini</a:t>
            </a:r>
            <a:r>
              <a:rPr lang="en-US" dirty="0"/>
              <a:t>, </a:t>
            </a:r>
            <a:r>
              <a:rPr lang="en-US" dirty="0" err="1"/>
              <a:t>munosabatlarini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mavqeini</a:t>
            </a:r>
            <a:r>
              <a:rPr lang="en-US" dirty="0"/>
              <a:t> </a:t>
            </a:r>
            <a:r>
              <a:rPr lang="en-US" dirty="0" err="1"/>
              <a:t>belgilaydi</a:t>
            </a:r>
            <a:r>
              <a:rPr lang="en-US" dirty="0"/>
              <a:t>.</a:t>
            </a:r>
          </a:p>
        </p:txBody>
      </p:sp>
      <p:pic>
        <p:nvPicPr>
          <p:cNvPr id="6" name="Рисунок 5" descr="Видеоурок «Социальные статусы и роли»">
            <a:extLst>
              <a:ext uri="{FF2B5EF4-FFF2-40B4-BE49-F238E27FC236}">
                <a16:creationId xmlns:a16="http://schemas.microsoft.com/office/drawing/2014/main" id="{F823C792-AF03-964E-27E5-30B3D8B4C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175" y="916246"/>
            <a:ext cx="4341262" cy="564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702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ОЛЬ ОБРАЗОВАНИЯ В ФОРМИРОВАНИИ ЛИЧНОСТИ В СОВРЕМЕННОМ ОБЩЕСТВЕ">
            <a:extLst>
              <a:ext uri="{FF2B5EF4-FFF2-40B4-BE49-F238E27FC236}">
                <a16:creationId xmlns:a16="http://schemas.microsoft.com/office/drawing/2014/main" id="{85607C6A-A10C-044D-835C-6EBAC59FE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1983" y="534926"/>
            <a:ext cx="5997559" cy="3598536"/>
          </a:xfrm>
          <a:prstGeom prst="rect">
            <a:avLst/>
          </a:prstGeom>
        </p:spPr>
      </p:pic>
      <p:pic>
        <p:nvPicPr>
          <p:cNvPr id="6" name="Рисунок 5" descr="Личность в современном обществе. | Обществознание ЕГЭ">
            <a:extLst>
              <a:ext uri="{FF2B5EF4-FFF2-40B4-BE49-F238E27FC236}">
                <a16:creationId xmlns:a16="http://schemas.microsoft.com/office/drawing/2014/main" id="{A2A06716-687D-0B22-C66C-A60B95ACD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2230" y="3739485"/>
            <a:ext cx="5817054" cy="29546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971582-3696-9DA4-37E5-177305956735}"/>
              </a:ext>
            </a:extLst>
          </p:cNvPr>
          <p:cNvSpPr txBox="1"/>
          <p:nvPr/>
        </p:nvSpPr>
        <p:spPr>
          <a:xfrm>
            <a:off x="2235335" y="0"/>
            <a:ext cx="772132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dirty="0" err="1">
                <a:solidFill>
                  <a:srgbClr val="00B0F0"/>
                </a:solidFill>
                <a:latin typeface="+mj-lt"/>
              </a:rPr>
              <a:t>Zamonaviy</a:t>
            </a:r>
            <a:r>
              <a:rPr lang="en-US" sz="38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B0F0"/>
                </a:solidFill>
                <a:latin typeface="+mj-lt"/>
              </a:rPr>
              <a:t>jamiyatda</a:t>
            </a:r>
            <a:r>
              <a:rPr lang="en-US" sz="38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B0F0"/>
                </a:solidFill>
                <a:latin typeface="+mj-lt"/>
              </a:rPr>
              <a:t>shaxs</a:t>
            </a:r>
            <a:r>
              <a:rPr lang="en-US" sz="38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B0F0"/>
                </a:solidFill>
                <a:latin typeface="+mj-lt"/>
              </a:rPr>
              <a:t>va</a:t>
            </a:r>
            <a:r>
              <a:rPr lang="en-US" sz="3800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3800" dirty="0" err="1">
                <a:solidFill>
                  <a:srgbClr val="00B0F0"/>
                </a:solidFill>
                <a:latin typeface="+mj-lt"/>
              </a:rPr>
              <a:t>xulosa</a:t>
            </a:r>
            <a:endParaRPr lang="ru-RU" sz="3800" dirty="0">
              <a:solidFill>
                <a:srgbClr val="00B0F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52085B-C5FD-DFDD-C065-65B4FF35EC5E}"/>
              </a:ext>
            </a:extLst>
          </p:cNvPr>
          <p:cNvSpPr txBox="1"/>
          <p:nvPr/>
        </p:nvSpPr>
        <p:spPr>
          <a:xfrm>
            <a:off x="152716" y="677108"/>
            <a:ext cx="609437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dirty="0" err="1"/>
              <a:t>Zamonaviy</a:t>
            </a:r>
            <a:r>
              <a:rPr lang="en-US" sz="1400" b="1" dirty="0"/>
              <a:t> </a:t>
            </a:r>
            <a:r>
              <a:rPr lang="en-US" sz="1400" b="1" dirty="0" err="1"/>
              <a:t>jamiyat</a:t>
            </a:r>
            <a:r>
              <a:rPr lang="en-US" sz="1400" b="1" dirty="0"/>
              <a:t> </a:t>
            </a:r>
            <a:r>
              <a:rPr lang="en-US" sz="1400" b="1" dirty="0" err="1"/>
              <a:t>shaxsdan</a:t>
            </a:r>
            <a:r>
              <a:rPr lang="en-US" sz="1400" b="1" dirty="0"/>
              <a:t> </a:t>
            </a:r>
            <a:r>
              <a:rPr lang="en-US" sz="1400" b="1" dirty="0" err="1"/>
              <a:t>yangi</a:t>
            </a:r>
            <a:r>
              <a:rPr lang="en-US" sz="1400" b="1" dirty="0"/>
              <a:t> </a:t>
            </a:r>
            <a:r>
              <a:rPr lang="en-US" sz="1400" b="1" dirty="0" err="1"/>
              <a:t>ko‘nikmalarni</a:t>
            </a:r>
            <a:r>
              <a:rPr lang="en-US" sz="1400" b="1" dirty="0"/>
              <a:t> talab </a:t>
            </a:r>
            <a:r>
              <a:rPr lang="en-US" sz="1400" b="1" dirty="0" err="1"/>
              <a:t>qiladi</a:t>
            </a:r>
            <a:r>
              <a:rPr lang="en-US" sz="1400" b="1" dirty="0"/>
              <a:t>:</a:t>
            </a:r>
          </a:p>
          <a:p>
            <a:r>
              <a:rPr lang="ru-RU" sz="1400" dirty="0"/>
              <a:t> </a:t>
            </a:r>
            <a:r>
              <a:rPr lang="en-US" sz="1400" dirty="0" err="1"/>
              <a:t>mustaqil</a:t>
            </a:r>
            <a:r>
              <a:rPr lang="en-US" sz="1400" dirty="0"/>
              <a:t> </a:t>
            </a:r>
            <a:r>
              <a:rPr lang="en-US" sz="1400" dirty="0" err="1"/>
              <a:t>fikrlash</a:t>
            </a:r>
            <a:r>
              <a:rPr lang="en-US" sz="1400" dirty="0"/>
              <a:t>;</a:t>
            </a:r>
          </a:p>
          <a:p>
            <a:r>
              <a:rPr lang="ru-RU" sz="1400" dirty="0"/>
              <a:t> </a:t>
            </a:r>
            <a:r>
              <a:rPr lang="en-US" sz="1400" dirty="0" err="1"/>
              <a:t>tanqidiy</a:t>
            </a:r>
            <a:r>
              <a:rPr lang="en-US" sz="1400" dirty="0"/>
              <a:t> </a:t>
            </a:r>
            <a:r>
              <a:rPr lang="en-US" sz="1400" dirty="0" err="1"/>
              <a:t>tahlil</a:t>
            </a:r>
            <a:r>
              <a:rPr lang="en-US" sz="1400" dirty="0"/>
              <a:t> </a:t>
            </a:r>
            <a:r>
              <a:rPr lang="en-US" sz="1400" dirty="0" err="1"/>
              <a:t>qilish</a:t>
            </a:r>
            <a:r>
              <a:rPr lang="en-US" sz="1400" dirty="0"/>
              <a:t>;</a:t>
            </a:r>
          </a:p>
          <a:p>
            <a:r>
              <a:rPr lang="ru-RU" sz="1400" dirty="0"/>
              <a:t> </a:t>
            </a:r>
            <a:r>
              <a:rPr lang="en-US" sz="1400" dirty="0" err="1"/>
              <a:t>axborot</a:t>
            </a:r>
            <a:r>
              <a:rPr lang="en-US" sz="1400" dirty="0"/>
              <a:t> </a:t>
            </a:r>
            <a:r>
              <a:rPr lang="en-US" sz="1400" dirty="0" err="1"/>
              <a:t>bilan</a:t>
            </a:r>
            <a:r>
              <a:rPr lang="en-US" sz="1400" dirty="0"/>
              <a:t> </a:t>
            </a:r>
            <a:r>
              <a:rPr lang="en-US" sz="1400" dirty="0" err="1"/>
              <a:t>ishlash</a:t>
            </a:r>
            <a:r>
              <a:rPr lang="en-US" sz="1400" dirty="0"/>
              <a:t>;</a:t>
            </a:r>
          </a:p>
          <a:p>
            <a:r>
              <a:rPr lang="ru-RU" sz="1400" dirty="0"/>
              <a:t> </a:t>
            </a:r>
            <a:r>
              <a:rPr lang="en-US" sz="1400" dirty="0" err="1"/>
              <a:t>moslashuvchanlik</a:t>
            </a:r>
            <a:r>
              <a:rPr lang="en-US" sz="1400" dirty="0"/>
              <a:t>;</a:t>
            </a:r>
          </a:p>
          <a:p>
            <a:r>
              <a:rPr lang="ru-RU" sz="1400" dirty="0"/>
              <a:t> </a:t>
            </a:r>
            <a:r>
              <a:rPr lang="en-US" sz="1400" dirty="0" err="1"/>
              <a:t>mas’uliyat</a:t>
            </a:r>
            <a:r>
              <a:rPr lang="en-US" sz="1400" dirty="0"/>
              <a:t>;</a:t>
            </a:r>
          </a:p>
          <a:p>
            <a:r>
              <a:rPr lang="ru-RU" sz="1400" dirty="0"/>
              <a:t> </a:t>
            </a:r>
            <a:r>
              <a:rPr lang="en-US" sz="1400" dirty="0" err="1"/>
              <a:t>muloqot</a:t>
            </a:r>
            <a:r>
              <a:rPr lang="en-US" sz="1400" dirty="0"/>
              <a:t> </a:t>
            </a:r>
            <a:r>
              <a:rPr lang="en-US" sz="1400" dirty="0" err="1"/>
              <a:t>madaniyati</a:t>
            </a:r>
            <a:r>
              <a:rPr lang="en-US" sz="1400" dirty="0"/>
              <a:t>;</a:t>
            </a:r>
          </a:p>
          <a:p>
            <a:r>
              <a:rPr lang="ru-RU" sz="1400" dirty="0"/>
              <a:t> </a:t>
            </a:r>
            <a:r>
              <a:rPr lang="en-US" sz="1400" dirty="0" err="1"/>
              <a:t>raqamli</a:t>
            </a:r>
            <a:r>
              <a:rPr lang="en-US" sz="1400" dirty="0"/>
              <a:t> </a:t>
            </a:r>
            <a:r>
              <a:rPr lang="en-US" sz="1400" dirty="0" err="1"/>
              <a:t>savodxonlik</a:t>
            </a:r>
            <a:r>
              <a:rPr lang="en-US" sz="1400" dirty="0"/>
              <a:t>.</a:t>
            </a:r>
          </a:p>
          <a:p>
            <a:pPr>
              <a:buNone/>
            </a:pPr>
            <a:endParaRPr lang="ru-RU" sz="1400" dirty="0"/>
          </a:p>
          <a:p>
            <a:pPr>
              <a:buNone/>
            </a:pPr>
            <a:r>
              <a:rPr lang="en-US" sz="1400" dirty="0" err="1"/>
              <a:t>Bugungi</a:t>
            </a:r>
            <a:r>
              <a:rPr lang="en-US" sz="1400" dirty="0"/>
              <a:t> </a:t>
            </a:r>
            <a:r>
              <a:rPr lang="en-US" sz="1400" dirty="0" err="1"/>
              <a:t>kunda</a:t>
            </a:r>
            <a:r>
              <a:rPr lang="en-US" sz="1400" dirty="0"/>
              <a:t> </a:t>
            </a:r>
            <a:r>
              <a:rPr lang="en-US" sz="1400" dirty="0" err="1"/>
              <a:t>texnologiyalar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globallashuv</a:t>
            </a:r>
            <a:r>
              <a:rPr lang="en-US" sz="1400" dirty="0"/>
              <a:t> </a:t>
            </a:r>
            <a:r>
              <a:rPr lang="en-US" sz="1400" dirty="0" err="1"/>
              <a:t>jarayonlari</a:t>
            </a:r>
            <a:r>
              <a:rPr lang="en-US" sz="1400" dirty="0"/>
              <a:t> </a:t>
            </a:r>
            <a:r>
              <a:rPr lang="en-US" sz="1400" dirty="0" err="1"/>
              <a:t>inson</a:t>
            </a:r>
            <a:r>
              <a:rPr lang="en-US" sz="1400" dirty="0"/>
              <a:t> </a:t>
            </a:r>
            <a:r>
              <a:rPr lang="en-US" sz="1400" dirty="0" err="1"/>
              <a:t>hayotiga</a:t>
            </a:r>
            <a:r>
              <a:rPr lang="en-US" sz="1400" dirty="0"/>
              <a:t> </a:t>
            </a:r>
            <a:r>
              <a:rPr lang="en-US" sz="1400" dirty="0" err="1"/>
              <a:t>katta</a:t>
            </a:r>
            <a:r>
              <a:rPr lang="en-US" sz="1400" dirty="0"/>
              <a:t> </a:t>
            </a:r>
            <a:r>
              <a:rPr lang="en-US" sz="1400" dirty="0" err="1"/>
              <a:t>ta’sir</a:t>
            </a:r>
            <a:r>
              <a:rPr lang="en-US" sz="1400" dirty="0"/>
              <a:t> </a:t>
            </a:r>
            <a:r>
              <a:rPr lang="en-US" sz="1400" dirty="0" err="1"/>
              <a:t>ko‘rsatmoqda</a:t>
            </a:r>
            <a:r>
              <a:rPr lang="en-US" sz="1400" dirty="0"/>
              <a:t>. Shu </a:t>
            </a:r>
            <a:r>
              <a:rPr lang="en-US" sz="1400" dirty="0" err="1"/>
              <a:t>sababli</a:t>
            </a:r>
            <a:r>
              <a:rPr lang="en-US" sz="1400" dirty="0"/>
              <a:t> </a:t>
            </a:r>
            <a:r>
              <a:rPr lang="en-US" sz="1400" dirty="0" err="1"/>
              <a:t>shaxs</a:t>
            </a:r>
            <a:r>
              <a:rPr lang="en-US" sz="1400" dirty="0"/>
              <a:t> </a:t>
            </a:r>
            <a:r>
              <a:rPr lang="en-US" sz="1400" dirty="0" err="1"/>
              <a:t>doimiy</a:t>
            </a:r>
            <a:r>
              <a:rPr lang="en-US" sz="1400" dirty="0"/>
              <a:t> </a:t>
            </a:r>
            <a:r>
              <a:rPr lang="en-US" sz="1400" dirty="0" err="1"/>
              <a:t>ravishda</a:t>
            </a:r>
            <a:r>
              <a:rPr lang="en-US" sz="1400" dirty="0"/>
              <a:t> </a:t>
            </a:r>
            <a:r>
              <a:rPr lang="en-US" sz="1400" dirty="0" err="1"/>
              <a:t>yangi</a:t>
            </a:r>
            <a:r>
              <a:rPr lang="en-US" sz="1400" dirty="0"/>
              <a:t> </a:t>
            </a:r>
            <a:r>
              <a:rPr lang="en-US" sz="1400" dirty="0" err="1"/>
              <a:t>bilim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ko‘nikmalarni</a:t>
            </a:r>
            <a:r>
              <a:rPr lang="en-US" sz="1400" dirty="0"/>
              <a:t> </a:t>
            </a:r>
            <a:r>
              <a:rPr lang="en-US" sz="1400" dirty="0" err="1"/>
              <a:t>egallab</a:t>
            </a:r>
            <a:r>
              <a:rPr lang="en-US" sz="1400" dirty="0"/>
              <a:t> </a:t>
            </a:r>
            <a:r>
              <a:rPr lang="en-US" sz="1400" dirty="0" err="1"/>
              <a:t>borishi</a:t>
            </a:r>
            <a:r>
              <a:rPr lang="en-US" sz="1400" dirty="0"/>
              <a:t> </a:t>
            </a:r>
            <a:r>
              <a:rPr lang="en-US" sz="1400" dirty="0" err="1"/>
              <a:t>zarur</a:t>
            </a:r>
            <a:r>
              <a:rPr lang="en-US" sz="1400" dirty="0"/>
              <a:t>.</a:t>
            </a:r>
          </a:p>
          <a:p>
            <a:pPr>
              <a:buNone/>
            </a:pPr>
            <a:endParaRPr lang="ru-RU" sz="1400" b="1" dirty="0"/>
          </a:p>
          <a:p>
            <a:pPr>
              <a:buNone/>
            </a:pPr>
            <a:r>
              <a:rPr lang="en-US" sz="1400" b="1" dirty="0" err="1"/>
              <a:t>Shaxs</a:t>
            </a:r>
            <a:r>
              <a:rPr lang="en-US" sz="1400" b="1" dirty="0"/>
              <a:t> </a:t>
            </a:r>
            <a:r>
              <a:rPr lang="en-US" sz="1400" b="1" dirty="0" err="1"/>
              <a:t>rivojlanishi</a:t>
            </a:r>
            <a:r>
              <a:rPr lang="en-US" sz="1400" b="1" dirty="0"/>
              <a:t> </a:t>
            </a:r>
            <a:r>
              <a:rPr lang="en-US" sz="1400" b="1" dirty="0" err="1"/>
              <a:t>uchun</a:t>
            </a:r>
            <a:r>
              <a:rPr lang="en-US" sz="1400" b="1" dirty="0"/>
              <a:t>:</a:t>
            </a:r>
          </a:p>
          <a:p>
            <a:r>
              <a:rPr lang="ru-RU" sz="1400" dirty="0"/>
              <a:t> </a:t>
            </a:r>
            <a:r>
              <a:rPr lang="en-US" sz="1400" dirty="0" err="1"/>
              <a:t>sifatli</a:t>
            </a:r>
            <a:r>
              <a:rPr lang="en-US" sz="1400" dirty="0"/>
              <a:t> </a:t>
            </a:r>
            <a:r>
              <a:rPr lang="en-US" sz="1400" dirty="0" err="1"/>
              <a:t>ta’lim</a:t>
            </a:r>
            <a:r>
              <a:rPr lang="en-US" sz="1400" dirty="0"/>
              <a:t>;</a:t>
            </a:r>
          </a:p>
          <a:p>
            <a:r>
              <a:rPr lang="ru-RU" sz="1400" dirty="0"/>
              <a:t> </a:t>
            </a:r>
            <a:r>
              <a:rPr lang="en-US" sz="1400" dirty="0" err="1"/>
              <a:t>sog‘lom</a:t>
            </a:r>
            <a:r>
              <a:rPr lang="en-US" sz="1400" dirty="0"/>
              <a:t> </a:t>
            </a:r>
            <a:r>
              <a:rPr lang="en-US" sz="1400" dirty="0" err="1"/>
              <a:t>ijtimoiy</a:t>
            </a:r>
            <a:r>
              <a:rPr lang="en-US" sz="1400" dirty="0"/>
              <a:t> </a:t>
            </a:r>
            <a:r>
              <a:rPr lang="en-US" sz="1400" dirty="0" err="1"/>
              <a:t>muhit</a:t>
            </a:r>
            <a:r>
              <a:rPr lang="en-US" sz="1400" dirty="0"/>
              <a:t>;</a:t>
            </a:r>
          </a:p>
          <a:p>
            <a:r>
              <a:rPr lang="ru-RU" sz="1400" dirty="0"/>
              <a:t> </a:t>
            </a:r>
            <a:r>
              <a:rPr lang="en-US" sz="1400" dirty="0" err="1"/>
              <a:t>oilaviy</a:t>
            </a:r>
            <a:r>
              <a:rPr lang="en-US" sz="1400" dirty="0"/>
              <a:t> </a:t>
            </a:r>
            <a:r>
              <a:rPr lang="en-US" sz="1400" dirty="0" err="1"/>
              <a:t>qo‘llab-quvvatlash</a:t>
            </a:r>
            <a:r>
              <a:rPr lang="en-US" sz="1400" dirty="0"/>
              <a:t>;</a:t>
            </a:r>
          </a:p>
          <a:p>
            <a:r>
              <a:rPr lang="ru-RU" sz="1400" dirty="0"/>
              <a:t> </a:t>
            </a:r>
            <a:r>
              <a:rPr lang="en-US" sz="1400" dirty="0" err="1"/>
              <a:t>madaniy</a:t>
            </a:r>
            <a:r>
              <a:rPr lang="en-US" sz="1400" dirty="0"/>
              <a:t> </a:t>
            </a:r>
            <a:r>
              <a:rPr lang="en-US" sz="1400" dirty="0" err="1"/>
              <a:t>rivojlanish</a:t>
            </a:r>
            <a:r>
              <a:rPr lang="en-US" sz="1400" dirty="0"/>
              <a:t>;</a:t>
            </a:r>
          </a:p>
          <a:p>
            <a:r>
              <a:rPr lang="ru-RU" sz="1400" dirty="0"/>
              <a:t> </a:t>
            </a:r>
            <a:r>
              <a:rPr lang="en-US" sz="1400" dirty="0" err="1"/>
              <a:t>o‘z</a:t>
            </a:r>
            <a:r>
              <a:rPr lang="en-US" sz="1400" dirty="0"/>
              <a:t> </a:t>
            </a:r>
            <a:r>
              <a:rPr lang="en-US" sz="1400" dirty="0" err="1"/>
              <a:t>ustida</a:t>
            </a:r>
            <a:r>
              <a:rPr lang="en-US" sz="1400" dirty="0"/>
              <a:t> </a:t>
            </a:r>
            <a:r>
              <a:rPr lang="en-US" sz="1400" dirty="0" err="1"/>
              <a:t>ishlash</a:t>
            </a:r>
            <a:r>
              <a:rPr lang="en-US" sz="1400" dirty="0"/>
              <a:t> </a:t>
            </a:r>
            <a:r>
              <a:rPr lang="en-US" sz="1400" dirty="0" err="1"/>
              <a:t>muhim</a:t>
            </a:r>
            <a:r>
              <a:rPr lang="en-US" sz="1400" dirty="0"/>
              <a:t> </a:t>
            </a:r>
            <a:r>
              <a:rPr lang="en-US" sz="1400" dirty="0" err="1"/>
              <a:t>hisoblanadi</a:t>
            </a:r>
            <a:r>
              <a:rPr lang="en-US" sz="1400" dirty="0"/>
              <a:t>.</a:t>
            </a:r>
          </a:p>
          <a:p>
            <a:pPr>
              <a:buNone/>
            </a:pPr>
            <a:r>
              <a:rPr lang="en-US" sz="1400" dirty="0" err="1"/>
              <a:t>Jamiyat</a:t>
            </a:r>
            <a:r>
              <a:rPr lang="en-US" sz="1400" dirty="0"/>
              <a:t> </a:t>
            </a:r>
            <a:r>
              <a:rPr lang="en-US" sz="1400" dirty="0" err="1"/>
              <a:t>taraqqiyoti</a:t>
            </a:r>
            <a:r>
              <a:rPr lang="en-US" sz="1400" dirty="0"/>
              <a:t> </a:t>
            </a:r>
            <a:r>
              <a:rPr lang="en-US" sz="1400" dirty="0" err="1"/>
              <a:t>ko‘p</a:t>
            </a:r>
            <a:r>
              <a:rPr lang="en-US" sz="1400" dirty="0"/>
              <a:t> </a:t>
            </a:r>
            <a:r>
              <a:rPr lang="en-US" sz="1400" dirty="0" err="1"/>
              <a:t>jihatdan</a:t>
            </a:r>
            <a:r>
              <a:rPr lang="en-US" sz="1400" dirty="0"/>
              <a:t> </a:t>
            </a:r>
            <a:r>
              <a:rPr lang="en-US" sz="1400" dirty="0" err="1"/>
              <a:t>faol</a:t>
            </a:r>
            <a:r>
              <a:rPr lang="en-US" sz="1400" dirty="0"/>
              <a:t>, </a:t>
            </a:r>
            <a:r>
              <a:rPr lang="en-US" sz="1400" dirty="0" err="1"/>
              <a:t>bilimli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mas’uliyatli</a:t>
            </a:r>
            <a:r>
              <a:rPr lang="en-US" sz="1400" dirty="0"/>
              <a:t> </a:t>
            </a:r>
            <a:r>
              <a:rPr lang="en-US" sz="1400" dirty="0" err="1"/>
              <a:t>shaxslarning</a:t>
            </a:r>
            <a:r>
              <a:rPr lang="en-US" sz="1400" dirty="0"/>
              <a:t> </a:t>
            </a:r>
            <a:r>
              <a:rPr lang="en-US" sz="1400" dirty="0" err="1"/>
              <a:t>shakllanishiga</a:t>
            </a:r>
            <a:r>
              <a:rPr lang="en-US" sz="1400" dirty="0"/>
              <a:t> </a:t>
            </a:r>
            <a:r>
              <a:rPr lang="en-US" sz="1400" dirty="0" err="1"/>
              <a:t>bog‘liq</a:t>
            </a:r>
            <a:r>
              <a:rPr lang="en-US" sz="1400" dirty="0"/>
              <a:t>.</a:t>
            </a:r>
          </a:p>
          <a:p>
            <a:pPr>
              <a:buNone/>
            </a:pP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4234696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виантное поведение | Блог 4brain">
            <a:extLst>
              <a:ext uri="{FF2B5EF4-FFF2-40B4-BE49-F238E27FC236}">
                <a16:creationId xmlns:a16="http://schemas.microsoft.com/office/drawing/2014/main" id="{7D80F172-4054-F91B-89D8-AC1E87A10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5346" y="2198452"/>
            <a:ext cx="8322084" cy="41610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402BFF-1059-27CA-DCB4-8868FFB537B8}"/>
              </a:ext>
            </a:extLst>
          </p:cNvPr>
          <p:cNvSpPr txBox="1"/>
          <p:nvPr/>
        </p:nvSpPr>
        <p:spPr>
          <a:xfrm>
            <a:off x="1909459" y="0"/>
            <a:ext cx="837308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Ijtimoiy me’yorlar va deviant xulq-atvor turlari</a:t>
            </a:r>
            <a:endParaRPr kumimoji="0" lang="ru-RU" sz="3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1945B4-CE50-24B7-350B-F80DBFEB6D5B}"/>
              </a:ext>
            </a:extLst>
          </p:cNvPr>
          <p:cNvSpPr txBox="1"/>
          <p:nvPr/>
        </p:nvSpPr>
        <p:spPr>
          <a:xfrm>
            <a:off x="134570" y="895188"/>
            <a:ext cx="6094378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Ijtimoiy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me’yorlar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—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jamiyatdagi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insonlar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xatti-harakatini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tartibga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soluvchi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qoidalardir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Me’yorlarning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asosiy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turlari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axloqiy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me’yorlar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huquqiy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me’yorlar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diniy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me’yorlar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madaniy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me’yorlar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an’anaviy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me’yorlar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Deviant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xulq-atvor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turlari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Salbiy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deviantlik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Jamiyatga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zarar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yetkazuvchi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harakatlar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jinoyatchilik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tajovuzkorlik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zararli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odatlar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vandalizm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Ijobiy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deviantlik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Jamiyat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rivojiga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hissa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qo‘shuvchi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odatiy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chegaradan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tashqaridagi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harakatlar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ilmiy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kashfiyotlar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innovatsiyalar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yuqori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natijalarga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erishish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8723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виантное поведение подростков – причины, профилактика, коррекция и риски">
            <a:extLst>
              <a:ext uri="{FF2B5EF4-FFF2-40B4-BE49-F238E27FC236}">
                <a16:creationId xmlns:a16="http://schemas.microsoft.com/office/drawing/2014/main" id="{CE45565D-485E-89D1-E5CD-8C9056644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2425" y="948987"/>
            <a:ext cx="7908800" cy="51307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819C77-2520-42DE-A744-23EF1C0708DC}"/>
              </a:ext>
            </a:extLst>
          </p:cNvPr>
          <p:cNvSpPr txBox="1"/>
          <p:nvPr/>
        </p:nvSpPr>
        <p:spPr>
          <a:xfrm>
            <a:off x="2050509" y="0"/>
            <a:ext cx="80909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Deviantlikning kelib chiqish sabablari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6EF8FD-0ED9-B7FF-12F9-EFAE0B75B50F}"/>
              </a:ext>
            </a:extLst>
          </p:cNvPr>
          <p:cNvSpPr txBox="1"/>
          <p:nvPr/>
        </p:nvSpPr>
        <p:spPr>
          <a:xfrm>
            <a:off x="138619" y="865764"/>
            <a:ext cx="609437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Deviant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xulq-atvor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bir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nechta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omillar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ta’sirida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shakllanadi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Ijtimoiy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omillar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tengsizlik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nizolar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ishsizlik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atrof-muhit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ta’siri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Oilaviy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omillar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e’tibor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yetishmasligi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oiladagi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ziddiyatlar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tarbiyadagi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kamchiliklar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Psixologik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omillar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stress;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past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o‘zini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baholash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moslashishdagi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qiyinchiliklar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Madaniy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omillar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internet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ta’siri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qadriyatlarning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o‘zgarishi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jamiyat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bosimi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Ko‘pincha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deviantlik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bir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nechta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omillarning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birgalikdagi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ta’siri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natijasida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yuzaga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keladi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2284229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{D68F8E17-9C34-4969-92F0-9A1259B7C013}TF5b254a55-10e1-4643-bbf8-937ce7de93d8262d2579-9a9bf82529c5</Template>
  <TotalTime>31</TotalTime>
  <Words>1287</Words>
  <Application>Microsoft Office PowerPoint</Application>
  <PresentationFormat>Широкоэкранный</PresentationFormat>
  <Paragraphs>170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Corbel</vt:lpstr>
      <vt:lpstr>Wingdings 2</vt:lpstr>
      <vt:lpstr>Рамка</vt:lpstr>
      <vt:lpstr>Shaxs sotsiologiyasi va deviant xulq-atvor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Shaxs sotsiologiyasi va deviant xulq-atvor</dc:title>
  <dc:creator>Said</dc:creator>
  <cp:lastModifiedBy>Admin</cp:lastModifiedBy>
  <cp:revision>4</cp:revision>
  <dcterms:created xsi:type="dcterms:W3CDTF">2026-06-04T19:15:38Z</dcterms:created>
  <dcterms:modified xsi:type="dcterms:W3CDTF">2026-06-05T07:10:15Z</dcterms:modified>
</cp:coreProperties>
</file>