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52B821-FC9A-C593-B6AA-E645A9E1A4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7" y="1298448"/>
            <a:ext cx="7714229" cy="3255264"/>
          </a:xfrm>
        </p:spPr>
        <p:txBody>
          <a:bodyPr/>
          <a:lstStyle/>
          <a:p>
            <a:r>
              <a:rPr lang="en-US" dirty="0" err="1"/>
              <a:t>Deviantlik</a:t>
            </a:r>
            <a:r>
              <a:rPr lang="en-US" dirty="0"/>
              <a:t> </a:t>
            </a:r>
            <a:r>
              <a:rPr lang="en-US" dirty="0" err="1"/>
              <a:t>sotsiologiyasi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EB8A0A0-A0C5-34DD-973A-87326148D6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913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43FD786-E0D5-037F-BBBC-7CE688556ADD}"/>
              </a:ext>
            </a:extLst>
          </p:cNvPr>
          <p:cNvSpPr txBox="1"/>
          <p:nvPr/>
        </p:nvSpPr>
        <p:spPr>
          <a:xfrm>
            <a:off x="2770559" y="0"/>
            <a:ext cx="66508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00B0F0"/>
                </a:solidFill>
              </a:rPr>
              <a:t>Deviantlik</a:t>
            </a:r>
            <a:r>
              <a:rPr lang="en-US" sz="4000" dirty="0">
                <a:solidFill>
                  <a:srgbClr val="00B0F0"/>
                </a:solidFill>
              </a:rPr>
              <a:t> </a:t>
            </a:r>
            <a:r>
              <a:rPr lang="en-US" sz="4000" dirty="0" err="1">
                <a:solidFill>
                  <a:srgbClr val="00B0F0"/>
                </a:solidFill>
              </a:rPr>
              <a:t>sotsiologiyasi</a:t>
            </a:r>
            <a:r>
              <a:rPr lang="en-US" sz="4000" dirty="0">
                <a:solidFill>
                  <a:srgbClr val="00B0F0"/>
                </a:solidFill>
              </a:rPr>
              <a:t> </a:t>
            </a:r>
            <a:r>
              <a:rPr lang="en-US" sz="4000" dirty="0" err="1">
                <a:solidFill>
                  <a:srgbClr val="00B0F0"/>
                </a:solidFill>
              </a:rPr>
              <a:t>nima</a:t>
            </a:r>
            <a:r>
              <a:rPr lang="en-US" sz="4000" dirty="0">
                <a:solidFill>
                  <a:srgbClr val="00B0F0"/>
                </a:solidFill>
              </a:rPr>
              <a:t>?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4946A6-2226-8BB2-0F9E-A0C85BB11DB6}"/>
              </a:ext>
            </a:extLst>
          </p:cNvPr>
          <p:cNvSpPr txBox="1"/>
          <p:nvPr/>
        </p:nvSpPr>
        <p:spPr>
          <a:xfrm>
            <a:off x="344723" y="865285"/>
            <a:ext cx="485167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 err="1"/>
              <a:t>Deviantlik</a:t>
            </a:r>
            <a:r>
              <a:rPr lang="en-US" b="1" dirty="0"/>
              <a:t> </a:t>
            </a:r>
            <a:r>
              <a:rPr lang="en-US" b="1" dirty="0" err="1"/>
              <a:t>sotsiologiyasi</a:t>
            </a:r>
            <a:r>
              <a:rPr lang="en-US" dirty="0"/>
              <a:t> — </a:t>
            </a:r>
            <a:r>
              <a:rPr lang="en-US" dirty="0" err="1"/>
              <a:t>sotsiologiyaning</a:t>
            </a:r>
            <a:r>
              <a:rPr lang="en-US" dirty="0"/>
              <a:t> </a:t>
            </a:r>
            <a:r>
              <a:rPr lang="en-US" dirty="0" err="1"/>
              <a:t>insonlarning</a:t>
            </a:r>
            <a:r>
              <a:rPr lang="en-US" dirty="0"/>
              <a:t> </a:t>
            </a:r>
            <a:r>
              <a:rPr lang="en-US" dirty="0" err="1"/>
              <a:t>me’yorlardan</a:t>
            </a:r>
            <a:r>
              <a:rPr lang="en-US" dirty="0"/>
              <a:t> </a:t>
            </a:r>
            <a:r>
              <a:rPr lang="en-US" dirty="0" err="1"/>
              <a:t>chetga</a:t>
            </a:r>
            <a:r>
              <a:rPr lang="en-US" dirty="0"/>
              <a:t> </a:t>
            </a:r>
            <a:r>
              <a:rPr lang="en-US" dirty="0" err="1"/>
              <a:t>chiquvchi</a:t>
            </a:r>
            <a:r>
              <a:rPr lang="en-US" dirty="0"/>
              <a:t> </a:t>
            </a:r>
            <a:r>
              <a:rPr lang="en-US" dirty="0" err="1"/>
              <a:t>xatti-harakatlarini</a:t>
            </a:r>
            <a:r>
              <a:rPr lang="en-US" dirty="0"/>
              <a:t>,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kelib</a:t>
            </a:r>
            <a:r>
              <a:rPr lang="en-US" dirty="0"/>
              <a:t> </a:t>
            </a:r>
            <a:r>
              <a:rPr lang="en-US" dirty="0" err="1"/>
              <a:t>chiqish</a:t>
            </a:r>
            <a:r>
              <a:rPr lang="en-US" dirty="0"/>
              <a:t> </a:t>
            </a:r>
            <a:r>
              <a:rPr lang="en-US" dirty="0" err="1"/>
              <a:t>sabablarini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jamiyatga</a:t>
            </a:r>
            <a:r>
              <a:rPr lang="en-US" dirty="0"/>
              <a:t> </a:t>
            </a:r>
            <a:r>
              <a:rPr lang="en-US" dirty="0" err="1"/>
              <a:t>ta’sirini</a:t>
            </a:r>
            <a:r>
              <a:rPr lang="en-US" dirty="0"/>
              <a:t> </a:t>
            </a:r>
            <a:r>
              <a:rPr lang="en-US" dirty="0" err="1"/>
              <a:t>o‘rganuvchi</a:t>
            </a:r>
            <a:r>
              <a:rPr lang="en-US" dirty="0"/>
              <a:t> </a:t>
            </a:r>
            <a:r>
              <a:rPr lang="en-US" dirty="0" err="1"/>
              <a:t>sohasi</a:t>
            </a:r>
            <a:r>
              <a:rPr lang="en-US" dirty="0"/>
              <a:t>.</a:t>
            </a:r>
          </a:p>
          <a:p>
            <a:pPr>
              <a:buNone/>
            </a:pPr>
            <a:endParaRPr lang="ru-RU" b="1" dirty="0"/>
          </a:p>
          <a:p>
            <a:pPr>
              <a:buNone/>
            </a:pPr>
            <a:r>
              <a:rPr lang="en-US" b="1" dirty="0"/>
              <a:t>Deviant </a:t>
            </a:r>
            <a:r>
              <a:rPr lang="en-US" b="1" dirty="0" err="1"/>
              <a:t>xulq-atvor</a:t>
            </a:r>
            <a:r>
              <a:rPr lang="en-US" dirty="0"/>
              <a:t> —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qabul</a:t>
            </a:r>
            <a:r>
              <a:rPr lang="en-US" dirty="0"/>
              <a:t> </a:t>
            </a:r>
            <a:r>
              <a:rPr lang="en-US" dirty="0" err="1"/>
              <a:t>qilingan</a:t>
            </a:r>
            <a:r>
              <a:rPr lang="en-US" dirty="0"/>
              <a:t> </a:t>
            </a:r>
            <a:r>
              <a:rPr lang="en-US" dirty="0" err="1"/>
              <a:t>qoidalar</a:t>
            </a:r>
            <a:r>
              <a:rPr lang="en-US" dirty="0"/>
              <a:t>, </a:t>
            </a:r>
            <a:r>
              <a:rPr lang="en-US" dirty="0" err="1"/>
              <a:t>me’yorlar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kutilmalarga</a:t>
            </a:r>
            <a:r>
              <a:rPr lang="en-US" dirty="0"/>
              <a:t> </a:t>
            </a:r>
            <a:r>
              <a:rPr lang="en-US" dirty="0" err="1"/>
              <a:t>mos</a:t>
            </a:r>
            <a:r>
              <a:rPr lang="en-US" dirty="0"/>
              <a:t> </a:t>
            </a:r>
            <a:r>
              <a:rPr lang="en-US" dirty="0" err="1"/>
              <a:t>kelmaydigan</a:t>
            </a:r>
            <a:r>
              <a:rPr lang="en-US" dirty="0"/>
              <a:t> </a:t>
            </a:r>
            <a:r>
              <a:rPr lang="en-US" dirty="0" err="1"/>
              <a:t>harakatlardir</a:t>
            </a:r>
            <a:r>
              <a:rPr lang="en-US" dirty="0"/>
              <a:t>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savollar</a:t>
            </a:r>
            <a:r>
              <a:rPr lang="en-US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Nima </a:t>
            </a:r>
            <a:r>
              <a:rPr lang="en-US" dirty="0" err="1"/>
              <a:t>sababdan</a:t>
            </a:r>
            <a:r>
              <a:rPr lang="en-US" dirty="0"/>
              <a:t> </a:t>
            </a:r>
            <a:r>
              <a:rPr lang="en-US" dirty="0" err="1"/>
              <a:t>odamlar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me’yorlarni</a:t>
            </a:r>
            <a:r>
              <a:rPr lang="en-US" dirty="0"/>
              <a:t> </a:t>
            </a:r>
            <a:r>
              <a:rPr lang="en-US" dirty="0" err="1"/>
              <a:t>buzadi</a:t>
            </a:r>
            <a:r>
              <a:rPr lang="en-US" dirty="0"/>
              <a:t>?</a:t>
            </a:r>
          </a:p>
          <a:p>
            <a:r>
              <a:rPr lang="ru-RU" dirty="0"/>
              <a:t> </a:t>
            </a:r>
            <a:r>
              <a:rPr lang="en-US" dirty="0"/>
              <a:t>Deviant </a:t>
            </a:r>
            <a:r>
              <a:rPr lang="en-US" dirty="0" err="1"/>
              <a:t>xulq-atvorga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omillar</a:t>
            </a:r>
            <a:r>
              <a:rPr lang="en-US" dirty="0"/>
              <a:t> </a:t>
            </a:r>
            <a:r>
              <a:rPr lang="en-US" dirty="0" err="1"/>
              <a:t>ta’sir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?</a:t>
            </a:r>
          </a:p>
          <a:p>
            <a:r>
              <a:rPr lang="ru-RU" dirty="0"/>
              <a:t>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holatlarga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munosabat</a:t>
            </a:r>
            <a:r>
              <a:rPr lang="en-US" dirty="0"/>
              <a:t> </a:t>
            </a:r>
            <a:r>
              <a:rPr lang="en-US" dirty="0" err="1"/>
              <a:t>bildiradi</a:t>
            </a:r>
            <a:r>
              <a:rPr lang="en-US" dirty="0"/>
              <a:t>?</a:t>
            </a:r>
          </a:p>
          <a:p>
            <a:r>
              <a:rPr lang="ru-RU" dirty="0"/>
              <a:t> </a:t>
            </a:r>
            <a:r>
              <a:rPr lang="en-US" dirty="0" err="1"/>
              <a:t>Deviantlikning</a:t>
            </a:r>
            <a:r>
              <a:rPr lang="en-US" dirty="0"/>
              <a:t> </a:t>
            </a:r>
            <a:r>
              <a:rPr lang="en-US" dirty="0" err="1"/>
              <a:t>shaxs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oqibatlari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?</a:t>
            </a:r>
          </a:p>
          <a:p>
            <a:pPr>
              <a:buNone/>
            </a:pPr>
            <a:r>
              <a:rPr lang="en-US" dirty="0" err="1"/>
              <a:t>Deviantlik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doim</a:t>
            </a:r>
            <a:r>
              <a:rPr lang="en-US" dirty="0"/>
              <a:t> ham </a:t>
            </a:r>
            <a:r>
              <a:rPr lang="en-US" dirty="0" err="1"/>
              <a:t>salbiy</a:t>
            </a:r>
            <a:r>
              <a:rPr lang="en-US" dirty="0"/>
              <a:t> </a:t>
            </a:r>
            <a:r>
              <a:rPr lang="en-US" dirty="0" err="1"/>
              <a:t>bo‘lmaydi</a:t>
            </a:r>
            <a:r>
              <a:rPr lang="en-US" dirty="0"/>
              <a:t> — </a:t>
            </a:r>
            <a:r>
              <a:rPr lang="en-US" dirty="0" err="1"/>
              <a:t>ayrim</a:t>
            </a:r>
            <a:r>
              <a:rPr lang="en-US" dirty="0"/>
              <a:t> </a:t>
            </a:r>
            <a:r>
              <a:rPr lang="en-US" dirty="0" err="1"/>
              <a:t>holatlarda</a:t>
            </a:r>
            <a:r>
              <a:rPr lang="en-US" dirty="0"/>
              <a:t> u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rivojiga</a:t>
            </a:r>
            <a:r>
              <a:rPr lang="en-US" dirty="0"/>
              <a:t> ham </a:t>
            </a:r>
            <a:r>
              <a:rPr lang="en-US" dirty="0" err="1"/>
              <a:t>xizmat</a:t>
            </a:r>
            <a:r>
              <a:rPr lang="en-US" dirty="0"/>
              <a:t> </a:t>
            </a:r>
            <a:r>
              <a:rPr lang="en-US" dirty="0" err="1"/>
              <a:t>qilishi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95EA05-1301-E1E8-644A-3C0489836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6395" y="1370882"/>
            <a:ext cx="6908918" cy="462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66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евиантное поведение | Блог 4brain">
            <a:extLst>
              <a:ext uri="{FF2B5EF4-FFF2-40B4-BE49-F238E27FC236}">
                <a16:creationId xmlns:a16="http://schemas.microsoft.com/office/drawing/2014/main" id="{7D80F172-4054-F91B-89D8-AC1E87A10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5346" y="2198452"/>
            <a:ext cx="8322084" cy="41610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402BFF-1059-27CA-DCB4-8868FFB537B8}"/>
              </a:ext>
            </a:extLst>
          </p:cNvPr>
          <p:cNvSpPr txBox="1"/>
          <p:nvPr/>
        </p:nvSpPr>
        <p:spPr>
          <a:xfrm>
            <a:off x="1909459" y="0"/>
            <a:ext cx="8373082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400">
                <a:solidFill>
                  <a:srgbClr val="00B0F0"/>
                </a:solidFill>
                <a:latin typeface="+mj-lt"/>
              </a:rPr>
              <a:t>Ijtimoiy me’yorlar va deviant xulq-atvor turlari</a:t>
            </a:r>
            <a:endParaRPr lang="ru-RU" sz="34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1945B4-CE50-24B7-350B-F80DBFEB6D5B}"/>
              </a:ext>
            </a:extLst>
          </p:cNvPr>
          <p:cNvSpPr txBox="1"/>
          <p:nvPr/>
        </p:nvSpPr>
        <p:spPr>
          <a:xfrm>
            <a:off x="134570" y="895188"/>
            <a:ext cx="6094378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 err="1"/>
              <a:t>Ijtimoiy</a:t>
            </a:r>
            <a:r>
              <a:rPr lang="en-US" b="1" dirty="0"/>
              <a:t> </a:t>
            </a:r>
            <a:r>
              <a:rPr lang="en-US" b="1" dirty="0" err="1"/>
              <a:t>me’yorlar</a:t>
            </a:r>
            <a:r>
              <a:rPr lang="en-US" dirty="0"/>
              <a:t> — </a:t>
            </a:r>
            <a:r>
              <a:rPr lang="en-US" dirty="0" err="1"/>
              <a:t>jamiyatdagi</a:t>
            </a:r>
            <a:r>
              <a:rPr lang="en-US" dirty="0"/>
              <a:t> </a:t>
            </a:r>
            <a:r>
              <a:rPr lang="en-US" dirty="0" err="1"/>
              <a:t>insonlar</a:t>
            </a:r>
            <a:r>
              <a:rPr lang="en-US" dirty="0"/>
              <a:t> </a:t>
            </a:r>
            <a:r>
              <a:rPr lang="en-US" dirty="0" err="1"/>
              <a:t>xatti-harakatini</a:t>
            </a:r>
            <a:r>
              <a:rPr lang="en-US" dirty="0"/>
              <a:t> </a:t>
            </a:r>
            <a:r>
              <a:rPr lang="en-US" dirty="0" err="1"/>
              <a:t>tartibga</a:t>
            </a:r>
            <a:r>
              <a:rPr lang="en-US" dirty="0"/>
              <a:t> </a:t>
            </a:r>
            <a:r>
              <a:rPr lang="en-US" dirty="0" err="1"/>
              <a:t>soluvchi</a:t>
            </a:r>
            <a:r>
              <a:rPr lang="en-US" dirty="0"/>
              <a:t> </a:t>
            </a:r>
            <a:r>
              <a:rPr lang="en-US" dirty="0" err="1"/>
              <a:t>qoidalardir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Me’yorlarning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turlari</a:t>
            </a:r>
            <a:r>
              <a:rPr lang="en-US" dirty="0"/>
              <a:t>:</a:t>
            </a:r>
          </a:p>
          <a:p>
            <a:r>
              <a:rPr lang="ru-RU" dirty="0"/>
              <a:t> </a:t>
            </a:r>
            <a:r>
              <a:rPr lang="en-US" dirty="0" err="1"/>
              <a:t>axloqiy</a:t>
            </a:r>
            <a:r>
              <a:rPr lang="en-US" dirty="0"/>
              <a:t> </a:t>
            </a:r>
            <a:r>
              <a:rPr lang="en-US" dirty="0" err="1"/>
              <a:t>me’yorlar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huquqiy</a:t>
            </a:r>
            <a:r>
              <a:rPr lang="en-US" dirty="0"/>
              <a:t> </a:t>
            </a:r>
            <a:r>
              <a:rPr lang="en-US" dirty="0" err="1"/>
              <a:t>me’yorlar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diniy</a:t>
            </a:r>
            <a:r>
              <a:rPr lang="en-US" dirty="0"/>
              <a:t> </a:t>
            </a:r>
            <a:r>
              <a:rPr lang="en-US" dirty="0" err="1"/>
              <a:t>me’yorlar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madaniy</a:t>
            </a:r>
            <a:r>
              <a:rPr lang="en-US" dirty="0"/>
              <a:t> </a:t>
            </a:r>
            <a:r>
              <a:rPr lang="en-US" dirty="0" err="1"/>
              <a:t>me’yorlar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an’anaviy</a:t>
            </a:r>
            <a:r>
              <a:rPr lang="en-US" dirty="0"/>
              <a:t> </a:t>
            </a:r>
            <a:r>
              <a:rPr lang="en-US" dirty="0" err="1"/>
              <a:t>me’yorlar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Deviant </a:t>
            </a:r>
            <a:r>
              <a:rPr lang="en-US" dirty="0" err="1"/>
              <a:t>xulq-atvor</a:t>
            </a:r>
            <a:r>
              <a:rPr lang="en-US" dirty="0"/>
              <a:t> </a:t>
            </a:r>
            <a:r>
              <a:rPr lang="en-US" dirty="0" err="1"/>
              <a:t>turlari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b="1" dirty="0"/>
              <a:t>Salbiy </a:t>
            </a:r>
            <a:r>
              <a:rPr lang="en-US" b="1" dirty="0" err="1"/>
              <a:t>deviantlik</a:t>
            </a:r>
            <a:endParaRPr lang="en-US" b="1" dirty="0"/>
          </a:p>
          <a:p>
            <a:pPr>
              <a:buNone/>
            </a:pPr>
            <a:r>
              <a:rPr lang="en-US" dirty="0" err="1"/>
              <a:t>Jamiyatga</a:t>
            </a:r>
            <a:r>
              <a:rPr lang="en-US" dirty="0"/>
              <a:t> </a:t>
            </a:r>
            <a:r>
              <a:rPr lang="en-US" dirty="0" err="1"/>
              <a:t>zarar</a:t>
            </a:r>
            <a:r>
              <a:rPr lang="en-US" dirty="0"/>
              <a:t> </a:t>
            </a:r>
            <a:r>
              <a:rPr lang="en-US" dirty="0" err="1"/>
              <a:t>yetkazuvchi</a:t>
            </a:r>
            <a:r>
              <a:rPr lang="en-US" dirty="0"/>
              <a:t> </a:t>
            </a:r>
            <a:r>
              <a:rPr lang="en-US" dirty="0" err="1"/>
              <a:t>harakatlar</a:t>
            </a:r>
            <a:r>
              <a:rPr lang="en-US" dirty="0"/>
              <a:t>:</a:t>
            </a:r>
          </a:p>
          <a:p>
            <a:r>
              <a:rPr lang="ru-RU" dirty="0"/>
              <a:t> </a:t>
            </a:r>
            <a:r>
              <a:rPr lang="en-US" dirty="0" err="1"/>
              <a:t>jinoyatchilik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tajovuzkorlik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zararli</a:t>
            </a:r>
            <a:r>
              <a:rPr lang="en-US" dirty="0"/>
              <a:t> </a:t>
            </a:r>
            <a:r>
              <a:rPr lang="en-US" dirty="0" err="1"/>
              <a:t>odatlar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vandalizm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b="1" dirty="0" err="1"/>
              <a:t>Ijobiy</a:t>
            </a:r>
            <a:r>
              <a:rPr lang="en-US" b="1" dirty="0"/>
              <a:t> </a:t>
            </a:r>
            <a:r>
              <a:rPr lang="en-US" b="1" dirty="0" err="1"/>
              <a:t>deviantlik</a:t>
            </a:r>
            <a:endParaRPr lang="en-US" b="1" dirty="0"/>
          </a:p>
          <a:p>
            <a:pPr>
              <a:buNone/>
            </a:pP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rivojiga</a:t>
            </a:r>
            <a:r>
              <a:rPr lang="en-US" dirty="0"/>
              <a:t> </a:t>
            </a:r>
            <a:r>
              <a:rPr lang="en-US" dirty="0" err="1"/>
              <a:t>hissa</a:t>
            </a:r>
            <a:r>
              <a:rPr lang="en-US" dirty="0"/>
              <a:t> </a:t>
            </a:r>
            <a:r>
              <a:rPr lang="en-US" dirty="0" err="1"/>
              <a:t>qo‘shuvchi</a:t>
            </a:r>
            <a:r>
              <a:rPr lang="en-US" dirty="0"/>
              <a:t> </a:t>
            </a:r>
            <a:r>
              <a:rPr lang="en-US" dirty="0" err="1"/>
              <a:t>odatiy</a:t>
            </a:r>
            <a:r>
              <a:rPr lang="en-US" dirty="0"/>
              <a:t> </a:t>
            </a:r>
            <a:r>
              <a:rPr lang="en-US" dirty="0" err="1"/>
              <a:t>chegaradan</a:t>
            </a:r>
            <a:r>
              <a:rPr lang="en-US" dirty="0"/>
              <a:t> </a:t>
            </a:r>
            <a:r>
              <a:rPr lang="en-US" dirty="0" err="1"/>
              <a:t>tashqaridagi</a:t>
            </a:r>
            <a:r>
              <a:rPr lang="en-US" dirty="0"/>
              <a:t> </a:t>
            </a:r>
            <a:r>
              <a:rPr lang="en-US" dirty="0" err="1"/>
              <a:t>harakatlar</a:t>
            </a:r>
            <a:r>
              <a:rPr lang="en-US" dirty="0"/>
              <a:t>:</a:t>
            </a:r>
          </a:p>
          <a:p>
            <a:r>
              <a:rPr lang="ru-RU" dirty="0"/>
              <a:t> </a:t>
            </a:r>
            <a:r>
              <a:rPr lang="en-US" dirty="0" err="1"/>
              <a:t>ilmiy</a:t>
            </a:r>
            <a:r>
              <a:rPr lang="en-US" dirty="0"/>
              <a:t> </a:t>
            </a:r>
            <a:r>
              <a:rPr lang="en-US" dirty="0" err="1"/>
              <a:t>kashfiyotlar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innovatsiyalar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natijalarga</a:t>
            </a:r>
            <a:r>
              <a:rPr lang="en-US" dirty="0"/>
              <a:t> </a:t>
            </a:r>
            <a:r>
              <a:rPr lang="en-US" dirty="0" err="1"/>
              <a:t>erishish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8723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евиантное поведение подростков – причины, профилактика, коррекция и риски">
            <a:extLst>
              <a:ext uri="{FF2B5EF4-FFF2-40B4-BE49-F238E27FC236}">
                <a16:creationId xmlns:a16="http://schemas.microsoft.com/office/drawing/2014/main" id="{CE45565D-485E-89D1-E5CD-8C9056644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2425" y="948987"/>
            <a:ext cx="7908800" cy="51307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819C77-2520-42DE-A744-23EF1C0708DC}"/>
              </a:ext>
            </a:extLst>
          </p:cNvPr>
          <p:cNvSpPr txBox="1"/>
          <p:nvPr/>
        </p:nvSpPr>
        <p:spPr>
          <a:xfrm>
            <a:off x="2050509" y="0"/>
            <a:ext cx="80909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>
                <a:solidFill>
                  <a:srgbClr val="00B0F0"/>
                </a:solidFill>
                <a:latin typeface="+mj-lt"/>
              </a:rPr>
              <a:t>Deviantlikning kelib chiqish sabablari</a:t>
            </a:r>
            <a:endParaRPr lang="ru-RU" sz="40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6EF8FD-0ED9-B7FF-12F9-EFAE0B75B50F}"/>
              </a:ext>
            </a:extLst>
          </p:cNvPr>
          <p:cNvSpPr txBox="1"/>
          <p:nvPr/>
        </p:nvSpPr>
        <p:spPr>
          <a:xfrm>
            <a:off x="138619" y="865764"/>
            <a:ext cx="609437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Deviant </a:t>
            </a:r>
            <a:r>
              <a:rPr lang="en-US" dirty="0" err="1"/>
              <a:t>xulq-atvor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nechta</a:t>
            </a:r>
            <a:r>
              <a:rPr lang="en-US" dirty="0"/>
              <a:t> </a:t>
            </a:r>
            <a:r>
              <a:rPr lang="en-US" dirty="0" err="1"/>
              <a:t>omillar</a:t>
            </a:r>
            <a:r>
              <a:rPr lang="en-US" dirty="0"/>
              <a:t> </a:t>
            </a:r>
            <a:r>
              <a:rPr lang="en-US" dirty="0" err="1"/>
              <a:t>ta’sirida</a:t>
            </a:r>
            <a:r>
              <a:rPr lang="en-US" dirty="0"/>
              <a:t> </a:t>
            </a:r>
            <a:r>
              <a:rPr lang="en-US" dirty="0" err="1"/>
              <a:t>shakllanadi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b="1" dirty="0" err="1"/>
              <a:t>Ijtimoiy</a:t>
            </a:r>
            <a:r>
              <a:rPr lang="en-US" b="1" dirty="0"/>
              <a:t> </a:t>
            </a:r>
            <a:r>
              <a:rPr lang="en-US" b="1" dirty="0" err="1"/>
              <a:t>omillar</a:t>
            </a:r>
            <a:endParaRPr lang="en-US" b="1" dirty="0"/>
          </a:p>
          <a:p>
            <a:r>
              <a:rPr lang="ru-RU" dirty="0"/>
              <a:t> </a:t>
            </a:r>
            <a:r>
              <a:rPr lang="en-US" dirty="0" err="1"/>
              <a:t>tengsizlik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nizolar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ishsizlik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atrof-muhit</a:t>
            </a:r>
            <a:r>
              <a:rPr lang="en-US" dirty="0"/>
              <a:t> </a:t>
            </a:r>
            <a:r>
              <a:rPr lang="en-US" dirty="0" err="1"/>
              <a:t>ta’siri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b="1" dirty="0" err="1"/>
              <a:t>Oilaviy</a:t>
            </a:r>
            <a:r>
              <a:rPr lang="en-US" b="1" dirty="0"/>
              <a:t> </a:t>
            </a:r>
            <a:r>
              <a:rPr lang="en-US" b="1" dirty="0" err="1"/>
              <a:t>omillar</a:t>
            </a:r>
            <a:endParaRPr lang="en-US" b="1" dirty="0"/>
          </a:p>
          <a:p>
            <a:r>
              <a:rPr lang="ru-RU" dirty="0"/>
              <a:t> </a:t>
            </a:r>
            <a:r>
              <a:rPr lang="en-US" dirty="0" err="1"/>
              <a:t>e’tibor</a:t>
            </a:r>
            <a:r>
              <a:rPr lang="en-US" dirty="0"/>
              <a:t> </a:t>
            </a:r>
            <a:r>
              <a:rPr lang="en-US" dirty="0" err="1"/>
              <a:t>yetishmasligi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oiladagi</a:t>
            </a:r>
            <a:r>
              <a:rPr lang="en-US" dirty="0"/>
              <a:t> </a:t>
            </a:r>
            <a:r>
              <a:rPr lang="en-US" dirty="0" err="1"/>
              <a:t>ziddiyatlar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tarbiyadagi</a:t>
            </a:r>
            <a:r>
              <a:rPr lang="en-US" dirty="0"/>
              <a:t> </a:t>
            </a:r>
            <a:r>
              <a:rPr lang="en-US" dirty="0" err="1"/>
              <a:t>kamchiliklar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b="1" dirty="0" err="1"/>
              <a:t>Psixologik</a:t>
            </a:r>
            <a:r>
              <a:rPr lang="en-US" b="1" dirty="0"/>
              <a:t> </a:t>
            </a:r>
            <a:r>
              <a:rPr lang="en-US" b="1" dirty="0" err="1"/>
              <a:t>omillar</a:t>
            </a:r>
            <a:endParaRPr lang="en-US" b="1" dirty="0"/>
          </a:p>
          <a:p>
            <a:r>
              <a:rPr lang="ru-RU" dirty="0"/>
              <a:t> </a:t>
            </a:r>
            <a:r>
              <a:rPr lang="en-US" dirty="0"/>
              <a:t>stress;</a:t>
            </a:r>
          </a:p>
          <a:p>
            <a:r>
              <a:rPr lang="ru-RU" dirty="0"/>
              <a:t> </a:t>
            </a:r>
            <a:r>
              <a:rPr lang="en-US" dirty="0"/>
              <a:t>past </a:t>
            </a:r>
            <a:r>
              <a:rPr lang="en-US" dirty="0" err="1"/>
              <a:t>o‘zini</a:t>
            </a:r>
            <a:r>
              <a:rPr lang="en-US" dirty="0"/>
              <a:t> </a:t>
            </a:r>
            <a:r>
              <a:rPr lang="en-US" dirty="0" err="1"/>
              <a:t>baholash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moslashishdagi</a:t>
            </a:r>
            <a:r>
              <a:rPr lang="en-US" dirty="0"/>
              <a:t> </a:t>
            </a:r>
            <a:r>
              <a:rPr lang="en-US" dirty="0" err="1"/>
              <a:t>qiyinchiliklar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b="1" dirty="0" err="1"/>
              <a:t>Madaniy</a:t>
            </a:r>
            <a:r>
              <a:rPr lang="en-US" b="1" dirty="0"/>
              <a:t> </a:t>
            </a:r>
            <a:r>
              <a:rPr lang="en-US" b="1" dirty="0" err="1"/>
              <a:t>omillar</a:t>
            </a:r>
            <a:endParaRPr lang="en-US" b="1" dirty="0"/>
          </a:p>
          <a:p>
            <a:r>
              <a:rPr lang="ru-RU" dirty="0"/>
              <a:t> </a:t>
            </a:r>
            <a:r>
              <a:rPr lang="en-US" dirty="0"/>
              <a:t>internet </a:t>
            </a:r>
            <a:r>
              <a:rPr lang="en-US" dirty="0" err="1"/>
              <a:t>ta’siri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qadriyatlarning</a:t>
            </a:r>
            <a:r>
              <a:rPr lang="en-US" dirty="0"/>
              <a:t> </a:t>
            </a:r>
            <a:r>
              <a:rPr lang="en-US" dirty="0" err="1"/>
              <a:t>o‘zgarishi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bosimi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Ko‘pincha</a:t>
            </a:r>
            <a:r>
              <a:rPr lang="en-US" dirty="0"/>
              <a:t> </a:t>
            </a:r>
            <a:r>
              <a:rPr lang="en-US" dirty="0" err="1"/>
              <a:t>deviantlik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nechta</a:t>
            </a:r>
            <a:r>
              <a:rPr lang="en-US" dirty="0"/>
              <a:t> </a:t>
            </a:r>
            <a:r>
              <a:rPr lang="en-US" dirty="0" err="1"/>
              <a:t>omillarning</a:t>
            </a:r>
            <a:r>
              <a:rPr lang="en-US" dirty="0"/>
              <a:t> </a:t>
            </a:r>
            <a:r>
              <a:rPr lang="en-US" dirty="0" err="1"/>
              <a:t>birgalikdagi</a:t>
            </a:r>
            <a:r>
              <a:rPr lang="en-US" dirty="0"/>
              <a:t> </a:t>
            </a:r>
            <a:r>
              <a:rPr lang="en-US" dirty="0" err="1"/>
              <a:t>ta’siri</a:t>
            </a:r>
            <a:r>
              <a:rPr lang="en-US" dirty="0"/>
              <a:t> </a:t>
            </a:r>
            <a:r>
              <a:rPr lang="en-US" dirty="0" err="1"/>
              <a:t>natijasida</a:t>
            </a:r>
            <a:r>
              <a:rPr lang="en-US" dirty="0"/>
              <a:t> </a:t>
            </a:r>
            <a:r>
              <a:rPr lang="en-US" dirty="0" err="1"/>
              <a:t>yuzaga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2284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3C15B31-D3FE-D7BE-20E1-5C8C24A73BFE}"/>
              </a:ext>
            </a:extLst>
          </p:cNvPr>
          <p:cNvSpPr txBox="1"/>
          <p:nvPr/>
        </p:nvSpPr>
        <p:spPr>
          <a:xfrm>
            <a:off x="2770357" y="0"/>
            <a:ext cx="66512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>
                <a:solidFill>
                  <a:srgbClr val="00B0F0"/>
                </a:solidFill>
                <a:latin typeface="+mj-lt"/>
              </a:rPr>
              <a:t>Deviant xulq-atvor nazariyalari</a:t>
            </a:r>
            <a:endParaRPr lang="ru-RU" sz="40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4C4B0D-2794-7528-B8F2-BE508BFA3F58}"/>
              </a:ext>
            </a:extLst>
          </p:cNvPr>
          <p:cNvSpPr txBox="1"/>
          <p:nvPr/>
        </p:nvSpPr>
        <p:spPr>
          <a:xfrm>
            <a:off x="148347" y="707886"/>
            <a:ext cx="640790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 err="1"/>
              <a:t>Sotsiologlar</a:t>
            </a:r>
            <a:r>
              <a:rPr lang="en-US" dirty="0"/>
              <a:t> </a:t>
            </a:r>
            <a:r>
              <a:rPr lang="en-US" dirty="0" err="1"/>
              <a:t>deviantlikni</a:t>
            </a:r>
            <a:r>
              <a:rPr lang="en-US" dirty="0"/>
              <a:t> </a:t>
            </a:r>
            <a:r>
              <a:rPr lang="en-US" dirty="0" err="1"/>
              <a:t>tushuntirish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nazariyalarni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chiqqan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b="1" dirty="0" err="1"/>
              <a:t>Anomiya</a:t>
            </a:r>
            <a:r>
              <a:rPr lang="en-US" b="1" dirty="0"/>
              <a:t> </a:t>
            </a:r>
            <a:r>
              <a:rPr lang="en-US" b="1" dirty="0" err="1"/>
              <a:t>nazariyasi</a:t>
            </a:r>
            <a:endParaRPr lang="en-US" b="1" dirty="0"/>
          </a:p>
          <a:p>
            <a:pPr>
              <a:buNone/>
            </a:pPr>
            <a:r>
              <a:rPr lang="en-US" b="1" dirty="0" err="1"/>
              <a:t>Muallif</a:t>
            </a:r>
            <a:r>
              <a:rPr lang="en-US" b="1" dirty="0"/>
              <a:t>:</a:t>
            </a:r>
            <a:r>
              <a:rPr lang="en-US" dirty="0"/>
              <a:t> Emil </a:t>
            </a:r>
            <a:r>
              <a:rPr lang="en-US" dirty="0" err="1"/>
              <a:t>Dyurkgeym</a:t>
            </a:r>
            <a:r>
              <a:rPr lang="en-US" dirty="0"/>
              <a:t> (Émile Durkheim), </a:t>
            </a:r>
            <a:r>
              <a:rPr lang="en-US" b="1" dirty="0"/>
              <a:t>1897-yil</a:t>
            </a:r>
            <a:r>
              <a:rPr lang="en-US" dirty="0"/>
              <a:t>. </a:t>
            </a:r>
            <a:r>
              <a:rPr lang="en-US" dirty="0" err="1"/>
              <a:t>Keyinchalik</a:t>
            </a:r>
            <a:r>
              <a:rPr lang="en-US" dirty="0"/>
              <a:t> Robert Merton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b="1" dirty="0"/>
              <a:t>1938-yilda</a:t>
            </a:r>
            <a:r>
              <a:rPr lang="en-US" dirty="0"/>
              <a:t> </a:t>
            </a:r>
            <a:r>
              <a:rPr lang="en-US" dirty="0" err="1"/>
              <a:t>rivojlantirilgan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maqsadlarni</a:t>
            </a:r>
            <a:r>
              <a:rPr lang="en-US" dirty="0"/>
              <a:t> </a:t>
            </a:r>
            <a:r>
              <a:rPr lang="en-US" dirty="0" err="1"/>
              <a:t>belgilaydi</a:t>
            </a:r>
            <a:r>
              <a:rPr lang="en-US" dirty="0"/>
              <a:t>, </a:t>
            </a:r>
            <a:r>
              <a:rPr lang="en-US" dirty="0" err="1"/>
              <a:t>lekin</a:t>
            </a:r>
            <a:r>
              <a:rPr lang="en-US" dirty="0"/>
              <a:t> </a:t>
            </a:r>
            <a:r>
              <a:rPr lang="en-US" dirty="0" err="1"/>
              <a:t>ularga</a:t>
            </a:r>
            <a:r>
              <a:rPr lang="en-US" dirty="0"/>
              <a:t> </a:t>
            </a:r>
            <a:r>
              <a:rPr lang="en-US" dirty="0" err="1"/>
              <a:t>erishish</a:t>
            </a:r>
            <a:r>
              <a:rPr lang="en-US" dirty="0"/>
              <a:t> </a:t>
            </a:r>
            <a:r>
              <a:rPr lang="en-US" dirty="0" err="1"/>
              <a:t>imkoniyatlari</a:t>
            </a:r>
            <a:r>
              <a:rPr lang="en-US" dirty="0"/>
              <a:t> </a:t>
            </a:r>
            <a:r>
              <a:rPr lang="en-US" dirty="0" err="1"/>
              <a:t>hamma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xil</a:t>
            </a:r>
            <a:r>
              <a:rPr lang="en-US" dirty="0"/>
              <a:t> </a:t>
            </a:r>
            <a:r>
              <a:rPr lang="en-US" dirty="0" err="1"/>
              <a:t>emas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b="1" dirty="0" err="1"/>
              <a:t>Ijtimoiy</a:t>
            </a:r>
            <a:r>
              <a:rPr lang="en-US" b="1" dirty="0"/>
              <a:t> </a:t>
            </a:r>
            <a:r>
              <a:rPr lang="en-US" b="1" dirty="0" err="1"/>
              <a:t>nazorat</a:t>
            </a:r>
            <a:r>
              <a:rPr lang="en-US" b="1" dirty="0"/>
              <a:t> </a:t>
            </a:r>
            <a:r>
              <a:rPr lang="en-US" b="1" dirty="0" err="1"/>
              <a:t>nazariyasi</a:t>
            </a:r>
            <a:endParaRPr lang="en-US" b="1" dirty="0"/>
          </a:p>
          <a:p>
            <a:pPr>
              <a:buNone/>
            </a:pPr>
            <a:r>
              <a:rPr lang="en-US" b="1" dirty="0" err="1"/>
              <a:t>Muallif</a:t>
            </a:r>
            <a:r>
              <a:rPr lang="en-US" b="1" dirty="0"/>
              <a:t>:</a:t>
            </a:r>
            <a:r>
              <a:rPr lang="en-US" dirty="0"/>
              <a:t> Trevis </a:t>
            </a:r>
            <a:r>
              <a:rPr lang="en-US" dirty="0" err="1"/>
              <a:t>Xirshi</a:t>
            </a:r>
            <a:r>
              <a:rPr lang="en-US" dirty="0"/>
              <a:t> (Travis Hirschi), </a:t>
            </a:r>
            <a:r>
              <a:rPr lang="en-US" b="1" dirty="0"/>
              <a:t>1969-yil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Insonlar</a:t>
            </a:r>
            <a:r>
              <a:rPr lang="en-US" dirty="0"/>
              <a:t> </a:t>
            </a:r>
            <a:r>
              <a:rPr lang="en-US" dirty="0" err="1"/>
              <a:t>tarbiya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nazorati</a:t>
            </a:r>
            <a:r>
              <a:rPr lang="en-US" dirty="0"/>
              <a:t> </a:t>
            </a:r>
            <a:r>
              <a:rPr lang="en-US" dirty="0" err="1"/>
              <a:t>tufayli</a:t>
            </a:r>
            <a:r>
              <a:rPr lang="en-US" dirty="0"/>
              <a:t> </a:t>
            </a:r>
            <a:r>
              <a:rPr lang="en-US" dirty="0" err="1"/>
              <a:t>me’yorlarga</a:t>
            </a:r>
            <a:r>
              <a:rPr lang="en-US" dirty="0"/>
              <a:t> </a:t>
            </a:r>
            <a:r>
              <a:rPr lang="en-US" dirty="0" err="1"/>
              <a:t>amal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b="1" dirty="0" err="1"/>
              <a:t>Tamg‘alash</a:t>
            </a:r>
            <a:r>
              <a:rPr lang="en-US" b="1" dirty="0"/>
              <a:t> </a:t>
            </a:r>
            <a:r>
              <a:rPr lang="en-US" b="1" dirty="0" err="1"/>
              <a:t>nazariyasi</a:t>
            </a:r>
            <a:endParaRPr lang="en-US" b="1" dirty="0"/>
          </a:p>
          <a:p>
            <a:pPr>
              <a:buNone/>
            </a:pPr>
            <a:r>
              <a:rPr lang="en-US" b="1" dirty="0" err="1"/>
              <a:t>Muallif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Govard</a:t>
            </a:r>
            <a:r>
              <a:rPr lang="en-US" dirty="0"/>
              <a:t> Bekker (Howard Becker), </a:t>
            </a:r>
            <a:r>
              <a:rPr lang="en-US" b="1" dirty="0"/>
              <a:t>1963-yil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ayrim</a:t>
            </a:r>
            <a:r>
              <a:rPr lang="en-US" dirty="0"/>
              <a:t> </a:t>
            </a:r>
            <a:r>
              <a:rPr lang="en-US" dirty="0" err="1"/>
              <a:t>insonlarga</a:t>
            </a:r>
            <a:r>
              <a:rPr lang="en-US" dirty="0"/>
              <a:t> “</a:t>
            </a:r>
            <a:r>
              <a:rPr lang="en-US" dirty="0" err="1"/>
              <a:t>qoidabuzar</a:t>
            </a:r>
            <a:r>
              <a:rPr lang="en-US" dirty="0"/>
              <a:t>” </a:t>
            </a:r>
            <a:r>
              <a:rPr lang="en-US" dirty="0" err="1"/>
              <a:t>degan</a:t>
            </a:r>
            <a:r>
              <a:rPr lang="en-US" dirty="0"/>
              <a:t> </a:t>
            </a:r>
            <a:r>
              <a:rPr lang="en-US" dirty="0" err="1"/>
              <a:t>yorliq</a:t>
            </a:r>
            <a:r>
              <a:rPr lang="en-US" dirty="0"/>
              <a:t> </a:t>
            </a:r>
            <a:r>
              <a:rPr lang="en-US" dirty="0" err="1"/>
              <a:t>qo‘yishi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xatti-harakatni</a:t>
            </a:r>
            <a:r>
              <a:rPr lang="en-US" dirty="0"/>
              <a:t> </a:t>
            </a:r>
            <a:r>
              <a:rPr lang="en-US" dirty="0" err="1"/>
              <a:t>kuchaytiradi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b="1" dirty="0" err="1"/>
              <a:t>Ijtimoiy</a:t>
            </a:r>
            <a:r>
              <a:rPr lang="en-US" b="1" dirty="0"/>
              <a:t> </a:t>
            </a:r>
            <a:r>
              <a:rPr lang="en-US" b="1" dirty="0" err="1"/>
              <a:t>o‘rganish</a:t>
            </a:r>
            <a:r>
              <a:rPr lang="en-US" b="1" dirty="0"/>
              <a:t> </a:t>
            </a:r>
            <a:r>
              <a:rPr lang="en-US" b="1" dirty="0" err="1"/>
              <a:t>nazariyasi</a:t>
            </a:r>
            <a:endParaRPr lang="en-US" b="1" dirty="0"/>
          </a:p>
          <a:p>
            <a:pPr>
              <a:buNone/>
            </a:pPr>
            <a:r>
              <a:rPr lang="en-US" b="1" dirty="0" err="1"/>
              <a:t>Muallif</a:t>
            </a:r>
            <a:r>
              <a:rPr lang="en-US" b="1" dirty="0"/>
              <a:t>:</a:t>
            </a:r>
            <a:r>
              <a:rPr lang="en-US" dirty="0"/>
              <a:t> Albert Bandura, </a:t>
            </a:r>
            <a:r>
              <a:rPr lang="en-US" b="1" dirty="0"/>
              <a:t>1977-yil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Xulq-atvor</a:t>
            </a:r>
            <a:r>
              <a:rPr lang="en-US" dirty="0"/>
              <a:t> </a:t>
            </a:r>
            <a:r>
              <a:rPr lang="en-US" dirty="0" err="1"/>
              <a:t>kuzatish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atrofdagilar</a:t>
            </a:r>
            <a:r>
              <a:rPr lang="en-US" dirty="0"/>
              <a:t> </a:t>
            </a:r>
            <a:r>
              <a:rPr lang="en-US" dirty="0" err="1"/>
              <a:t>ta’siri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shakllanadi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Bu </a:t>
            </a:r>
            <a:r>
              <a:rPr lang="en-US" dirty="0" err="1"/>
              <a:t>nazariyalar</a:t>
            </a:r>
            <a:r>
              <a:rPr lang="en-US" dirty="0"/>
              <a:t> </a:t>
            </a:r>
            <a:r>
              <a:rPr lang="en-US" dirty="0" err="1"/>
              <a:t>deviantlikning</a:t>
            </a:r>
            <a:r>
              <a:rPr lang="en-US" dirty="0"/>
              <a:t> </a:t>
            </a:r>
            <a:r>
              <a:rPr lang="en-US" dirty="0" err="1"/>
              <a:t>kelib</a:t>
            </a:r>
            <a:r>
              <a:rPr lang="en-US" dirty="0"/>
              <a:t> </a:t>
            </a:r>
            <a:r>
              <a:rPr lang="en-US" dirty="0" err="1"/>
              <a:t>chiqishini</a:t>
            </a:r>
            <a:r>
              <a:rPr lang="en-US" dirty="0"/>
              <a:t> </a:t>
            </a:r>
            <a:r>
              <a:rPr lang="en-US" dirty="0" err="1"/>
              <a:t>tushunishga</a:t>
            </a:r>
            <a:r>
              <a:rPr lang="en-US" dirty="0"/>
              <a:t> </a:t>
            </a:r>
            <a:r>
              <a:rPr lang="en-US" dirty="0" err="1"/>
              <a:t>yordam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</a:p>
        </p:txBody>
      </p:sp>
      <p:pic>
        <p:nvPicPr>
          <p:cNvPr id="2" name="Рисунок 1" descr="Эмиль Дюркгейм (15 апреля 1858 - 15 ноября 1917) , французский социолог,  один из создателей социологии как самостоятельной науки">
            <a:extLst>
              <a:ext uri="{FF2B5EF4-FFF2-40B4-BE49-F238E27FC236}">
                <a16:creationId xmlns:a16="http://schemas.microsoft.com/office/drawing/2014/main" id="{CD3279EE-3913-32C3-5566-1A5BB113F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7013" y="658274"/>
            <a:ext cx="2410003" cy="1626752"/>
          </a:xfrm>
          <a:prstGeom prst="rect">
            <a:avLst/>
          </a:prstGeom>
        </p:spPr>
      </p:pic>
      <p:pic>
        <p:nvPicPr>
          <p:cNvPr id="4" name="Рисунок 3" descr="Travis Hirschi - Wikipedia">
            <a:extLst>
              <a:ext uri="{FF2B5EF4-FFF2-40B4-BE49-F238E27FC236}">
                <a16:creationId xmlns:a16="http://schemas.microsoft.com/office/drawing/2014/main" id="{8B0B2492-9BB4-1105-5624-8989C1569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1643" y="2133353"/>
            <a:ext cx="2381250" cy="1819275"/>
          </a:xfrm>
          <a:prstGeom prst="rect">
            <a:avLst/>
          </a:prstGeom>
        </p:spPr>
      </p:pic>
      <p:pic>
        <p:nvPicPr>
          <p:cNvPr id="6" name="Рисунок 5" descr="Беккер, Говард Пол — Википедия">
            <a:extLst>
              <a:ext uri="{FF2B5EF4-FFF2-40B4-BE49-F238E27FC236}">
                <a16:creationId xmlns:a16="http://schemas.microsoft.com/office/drawing/2014/main" id="{3BBF61E2-A902-F5B5-D66E-F81869B3C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3281" y="3501463"/>
            <a:ext cx="1605199" cy="2143024"/>
          </a:xfrm>
          <a:prstGeom prst="rect">
            <a:avLst/>
          </a:prstGeom>
        </p:spPr>
      </p:pic>
      <p:pic>
        <p:nvPicPr>
          <p:cNvPr id="7" name="Рисунок 6" descr="Albert Bandura receives National Medal of Science">
            <a:extLst>
              <a:ext uri="{FF2B5EF4-FFF2-40B4-BE49-F238E27FC236}">
                <a16:creationId xmlns:a16="http://schemas.microsoft.com/office/drawing/2014/main" id="{1BBE222D-8ABC-6F05-3A87-F093EF8D99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3841" y="4921246"/>
            <a:ext cx="2636854" cy="169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58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8565D8B-A5EB-5CE1-E476-3DE04EBF5346}"/>
              </a:ext>
            </a:extLst>
          </p:cNvPr>
          <p:cNvSpPr txBox="1"/>
          <p:nvPr/>
        </p:nvSpPr>
        <p:spPr>
          <a:xfrm>
            <a:off x="2532029" y="0"/>
            <a:ext cx="71279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>
                <a:solidFill>
                  <a:srgbClr val="00B0F0"/>
                </a:solidFill>
                <a:latin typeface="+mj-lt"/>
              </a:rPr>
              <a:t>Deviant xulq-atvorning oqibatlari</a:t>
            </a:r>
            <a:endParaRPr lang="ru-RU" sz="40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A8062D5-5045-6547-C3E4-39A690E69588}"/>
              </a:ext>
            </a:extLst>
          </p:cNvPr>
          <p:cNvSpPr/>
          <p:nvPr/>
        </p:nvSpPr>
        <p:spPr>
          <a:xfrm>
            <a:off x="1883922" y="848540"/>
            <a:ext cx="8424152" cy="70788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Deviantlik</a:t>
            </a:r>
            <a:r>
              <a:rPr lang="en-US" b="1" dirty="0"/>
              <a:t> </a:t>
            </a:r>
            <a:r>
              <a:rPr lang="en-US" b="1" dirty="0" err="1"/>
              <a:t>shaxs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jamiyatga</a:t>
            </a:r>
            <a:r>
              <a:rPr lang="en-US" b="1" dirty="0"/>
              <a:t> </a:t>
            </a:r>
            <a:r>
              <a:rPr lang="en-US" b="1" dirty="0" err="1"/>
              <a:t>turli</a:t>
            </a:r>
            <a:r>
              <a:rPr lang="en-US" b="1" dirty="0"/>
              <a:t> </a:t>
            </a:r>
            <a:r>
              <a:rPr lang="en-US" b="1" dirty="0" err="1"/>
              <a:t>darajada</a:t>
            </a:r>
            <a:r>
              <a:rPr lang="en-US" b="1" dirty="0"/>
              <a:t> </a:t>
            </a:r>
            <a:r>
              <a:rPr lang="en-US" b="1" dirty="0" err="1"/>
              <a:t>ta’sir</a:t>
            </a:r>
            <a:r>
              <a:rPr lang="en-US" b="1" dirty="0"/>
              <a:t> </a:t>
            </a:r>
            <a:r>
              <a:rPr lang="en-US" b="1" dirty="0" err="1"/>
              <a:t>ko‘rsatadi</a:t>
            </a:r>
            <a:r>
              <a:rPr lang="en-US" b="1" dirty="0"/>
              <a:t>. </a:t>
            </a:r>
            <a:r>
              <a:rPr lang="en-US" b="1" dirty="0" err="1"/>
              <a:t>Uning</a:t>
            </a:r>
            <a:r>
              <a:rPr lang="en-US" b="1" dirty="0"/>
              <a:t> </a:t>
            </a:r>
            <a:r>
              <a:rPr lang="en-US" b="1" dirty="0" err="1"/>
              <a:t>oqibatlari</a:t>
            </a:r>
            <a:r>
              <a:rPr lang="en-US" b="1" dirty="0"/>
              <a:t> </a:t>
            </a:r>
            <a:r>
              <a:rPr lang="en-US" b="1" dirty="0" err="1"/>
              <a:t>qisqa</a:t>
            </a:r>
            <a:r>
              <a:rPr lang="en-US" b="1" dirty="0"/>
              <a:t> </a:t>
            </a:r>
            <a:r>
              <a:rPr lang="en-US" b="1" dirty="0" err="1"/>
              <a:t>muddatli</a:t>
            </a:r>
            <a:r>
              <a:rPr lang="en-US" b="1" dirty="0"/>
              <a:t> ham, </a:t>
            </a:r>
            <a:r>
              <a:rPr lang="en-US" b="1" dirty="0" err="1"/>
              <a:t>uzoq</a:t>
            </a:r>
            <a:r>
              <a:rPr lang="en-US" b="1" dirty="0"/>
              <a:t> </a:t>
            </a:r>
            <a:r>
              <a:rPr lang="en-US" b="1" dirty="0" err="1"/>
              <a:t>muddatli</a:t>
            </a:r>
            <a:r>
              <a:rPr lang="en-US" b="1" dirty="0"/>
              <a:t> ham </a:t>
            </a:r>
            <a:r>
              <a:rPr lang="en-US" b="1" dirty="0" err="1"/>
              <a:t>bo‘lishi</a:t>
            </a:r>
            <a:r>
              <a:rPr lang="en-US" b="1" dirty="0"/>
              <a:t> </a:t>
            </a:r>
            <a:r>
              <a:rPr lang="en-US" b="1" dirty="0" err="1"/>
              <a:t>mumkin</a:t>
            </a:r>
            <a:r>
              <a:rPr lang="en-US" b="1" dirty="0"/>
              <a:t>.</a:t>
            </a:r>
            <a:endParaRPr lang="ru-RU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FCB1C23-86B2-87C6-B685-7377F3295E03}"/>
              </a:ext>
            </a:extLst>
          </p:cNvPr>
          <p:cNvSpPr/>
          <p:nvPr/>
        </p:nvSpPr>
        <p:spPr>
          <a:xfrm>
            <a:off x="216847" y="1877439"/>
            <a:ext cx="3625580" cy="37062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/>
              <a:t>Shaxs</a:t>
            </a:r>
            <a:r>
              <a:rPr lang="en-US" b="1" dirty="0"/>
              <a:t> </a:t>
            </a:r>
            <a:r>
              <a:rPr lang="en-US" b="1" dirty="0" err="1"/>
              <a:t>uchun</a:t>
            </a:r>
            <a:r>
              <a:rPr lang="en-US" b="1" dirty="0"/>
              <a:t> </a:t>
            </a:r>
            <a:r>
              <a:rPr lang="en-US" b="1" dirty="0" err="1"/>
              <a:t>oqibatlar</a:t>
            </a:r>
            <a:endParaRPr lang="en-US" b="1" dirty="0"/>
          </a:p>
          <a:p>
            <a:r>
              <a:rPr lang="en-US" dirty="0" err="1"/>
              <a:t>oila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do‘stlar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munosabatlarning</a:t>
            </a:r>
            <a:r>
              <a:rPr lang="en-US" dirty="0"/>
              <a:t> </a:t>
            </a:r>
            <a:r>
              <a:rPr lang="en-US" dirty="0" err="1"/>
              <a:t>yomonlashuvi</a:t>
            </a:r>
            <a:r>
              <a:rPr lang="en-US" dirty="0"/>
              <a:t>;</a:t>
            </a:r>
          </a:p>
          <a:p>
            <a:r>
              <a:rPr lang="en-US" dirty="0" err="1"/>
              <a:t>ta’lim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en-US" dirty="0" err="1"/>
              <a:t>faoliyatida</a:t>
            </a:r>
            <a:r>
              <a:rPr lang="en-US" dirty="0"/>
              <a:t> </a:t>
            </a:r>
            <a:r>
              <a:rPr lang="en-US" dirty="0" err="1"/>
              <a:t>muammolar</a:t>
            </a:r>
            <a:r>
              <a:rPr lang="en-US" dirty="0"/>
              <a:t> </a:t>
            </a:r>
            <a:r>
              <a:rPr lang="en-US" dirty="0" err="1"/>
              <a:t>yuzaga</a:t>
            </a:r>
            <a:r>
              <a:rPr lang="en-US" dirty="0"/>
              <a:t> </a:t>
            </a:r>
            <a:r>
              <a:rPr lang="en-US" dirty="0" err="1"/>
              <a:t>kelishi</a:t>
            </a:r>
            <a:r>
              <a:rPr lang="en-US" dirty="0"/>
              <a:t>;</a:t>
            </a:r>
          </a:p>
          <a:p>
            <a:r>
              <a:rPr lang="en-US" dirty="0" err="1"/>
              <a:t>jamiyatga</a:t>
            </a:r>
            <a:r>
              <a:rPr lang="en-US" dirty="0"/>
              <a:t> </a:t>
            </a:r>
            <a:r>
              <a:rPr lang="en-US" dirty="0" err="1"/>
              <a:t>moslashish</a:t>
            </a:r>
            <a:r>
              <a:rPr lang="en-US" dirty="0"/>
              <a:t> </a:t>
            </a:r>
            <a:r>
              <a:rPr lang="en-US" dirty="0" err="1"/>
              <a:t>qiyinlashuvi</a:t>
            </a:r>
            <a:r>
              <a:rPr lang="en-US" dirty="0"/>
              <a:t>;</a:t>
            </a:r>
          </a:p>
          <a:p>
            <a:r>
              <a:rPr lang="en-US" dirty="0" err="1"/>
              <a:t>ruhiy</a:t>
            </a:r>
            <a:r>
              <a:rPr lang="en-US" dirty="0"/>
              <a:t> </a:t>
            </a:r>
            <a:r>
              <a:rPr lang="en-US" dirty="0" err="1"/>
              <a:t>bosim</a:t>
            </a:r>
            <a:r>
              <a:rPr lang="en-US" dirty="0"/>
              <a:t>, stress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tushkunlik</a:t>
            </a:r>
            <a:r>
              <a:rPr lang="en-US" dirty="0"/>
              <a:t> </a:t>
            </a:r>
            <a:r>
              <a:rPr lang="en-US" dirty="0" err="1"/>
              <a:t>holatlari</a:t>
            </a:r>
            <a:r>
              <a:rPr lang="en-US" dirty="0"/>
              <a:t>;</a:t>
            </a:r>
          </a:p>
          <a:p>
            <a:r>
              <a:rPr lang="en-US" dirty="0" err="1"/>
              <a:t>huquqiy</a:t>
            </a:r>
            <a:r>
              <a:rPr lang="en-US" dirty="0"/>
              <a:t> </a:t>
            </a:r>
            <a:r>
              <a:rPr lang="en-US" dirty="0" err="1"/>
              <a:t>javobgarlik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jazoga</a:t>
            </a:r>
            <a:r>
              <a:rPr lang="en-US" dirty="0"/>
              <a:t> </a:t>
            </a:r>
            <a:r>
              <a:rPr lang="en-US" dirty="0" err="1"/>
              <a:t>duch</a:t>
            </a:r>
            <a:r>
              <a:rPr lang="en-US" dirty="0"/>
              <a:t> </a:t>
            </a:r>
            <a:r>
              <a:rPr lang="en-US" dirty="0" err="1"/>
              <a:t>kelish</a:t>
            </a:r>
            <a:r>
              <a:rPr lang="en-US" dirty="0"/>
              <a:t>;</a:t>
            </a:r>
          </a:p>
          <a:p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obro‘ning</a:t>
            </a:r>
            <a:r>
              <a:rPr lang="en-US" dirty="0"/>
              <a:t> </a:t>
            </a:r>
            <a:r>
              <a:rPr lang="en-US" dirty="0" err="1"/>
              <a:t>pasayishi</a:t>
            </a:r>
            <a:r>
              <a:rPr lang="en-US" dirty="0"/>
              <a:t>;</a:t>
            </a:r>
          </a:p>
          <a:p>
            <a:r>
              <a:rPr lang="en-US" dirty="0" err="1"/>
              <a:t>kelajakdagi</a:t>
            </a:r>
            <a:r>
              <a:rPr lang="en-US" dirty="0"/>
              <a:t> </a:t>
            </a:r>
            <a:r>
              <a:rPr lang="en-US" dirty="0" err="1"/>
              <a:t>imkoniyatlarning</a:t>
            </a:r>
            <a:r>
              <a:rPr lang="en-US" dirty="0"/>
              <a:t> </a:t>
            </a:r>
            <a:r>
              <a:rPr lang="en-US" dirty="0" err="1"/>
              <a:t>cheklanishi</a:t>
            </a:r>
            <a:r>
              <a:rPr lang="en-US" dirty="0"/>
              <a:t>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BE8F83D-F38F-F30C-C562-5F1E17EEE014}"/>
              </a:ext>
            </a:extLst>
          </p:cNvPr>
          <p:cNvSpPr/>
          <p:nvPr/>
        </p:nvSpPr>
        <p:spPr>
          <a:xfrm>
            <a:off x="4369339" y="1877439"/>
            <a:ext cx="3453319" cy="37062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/>
              <a:t>Jamiyat</a:t>
            </a:r>
            <a:r>
              <a:rPr lang="en-US" b="1" dirty="0"/>
              <a:t> </a:t>
            </a:r>
            <a:r>
              <a:rPr lang="en-US" b="1" dirty="0" err="1"/>
              <a:t>uchun</a:t>
            </a:r>
            <a:r>
              <a:rPr lang="en-US" b="1" dirty="0"/>
              <a:t> </a:t>
            </a:r>
            <a:r>
              <a:rPr lang="en-US" b="1" dirty="0" err="1"/>
              <a:t>oqibatlar</a:t>
            </a:r>
            <a:endParaRPr lang="en-US" b="1" dirty="0"/>
          </a:p>
          <a:p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tartib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barqarorlikning</a:t>
            </a:r>
            <a:r>
              <a:rPr lang="en-US" dirty="0"/>
              <a:t> </a:t>
            </a:r>
            <a:r>
              <a:rPr lang="en-US" dirty="0" err="1"/>
              <a:t>buzilishi</a:t>
            </a:r>
            <a:r>
              <a:rPr lang="en-US" dirty="0"/>
              <a:t>;</a:t>
            </a:r>
          </a:p>
          <a:p>
            <a:r>
              <a:rPr lang="en-US" dirty="0" err="1"/>
              <a:t>jinoyatchilik</a:t>
            </a:r>
            <a:r>
              <a:rPr lang="en-US" dirty="0"/>
              <a:t> </a:t>
            </a:r>
            <a:r>
              <a:rPr lang="en-US" dirty="0" err="1"/>
              <a:t>darajasining</a:t>
            </a:r>
            <a:r>
              <a:rPr lang="en-US" dirty="0"/>
              <a:t> </a:t>
            </a:r>
            <a:r>
              <a:rPr lang="en-US" dirty="0" err="1"/>
              <a:t>oshishi</a:t>
            </a:r>
            <a:r>
              <a:rPr lang="en-US" dirty="0"/>
              <a:t>;</a:t>
            </a:r>
          </a:p>
          <a:p>
            <a:r>
              <a:rPr lang="en-US" dirty="0" err="1"/>
              <a:t>iqtisodiy</a:t>
            </a:r>
            <a:r>
              <a:rPr lang="en-US" dirty="0"/>
              <a:t> </a:t>
            </a:r>
            <a:r>
              <a:rPr lang="en-US" dirty="0" err="1"/>
              <a:t>zarar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davlat</a:t>
            </a:r>
            <a:r>
              <a:rPr lang="en-US" dirty="0"/>
              <a:t> </a:t>
            </a:r>
            <a:r>
              <a:rPr lang="en-US" dirty="0" err="1"/>
              <a:t>xarajatlarining</a:t>
            </a:r>
            <a:r>
              <a:rPr lang="en-US" dirty="0"/>
              <a:t> </a:t>
            </a:r>
            <a:r>
              <a:rPr lang="en-US" dirty="0" err="1"/>
              <a:t>ko‘payishi</a:t>
            </a:r>
            <a:r>
              <a:rPr lang="en-US" dirty="0"/>
              <a:t>;</a:t>
            </a:r>
          </a:p>
          <a:p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ishonchsizlik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qo‘rquv</a:t>
            </a:r>
            <a:r>
              <a:rPr lang="en-US" dirty="0"/>
              <a:t> </a:t>
            </a:r>
            <a:r>
              <a:rPr lang="en-US" dirty="0" err="1"/>
              <a:t>muhitining</a:t>
            </a:r>
            <a:r>
              <a:rPr lang="en-US" dirty="0"/>
              <a:t> </a:t>
            </a:r>
            <a:r>
              <a:rPr lang="en-US" dirty="0" err="1"/>
              <a:t>shakllanishi</a:t>
            </a:r>
            <a:r>
              <a:rPr lang="en-US" dirty="0"/>
              <a:t>;</a:t>
            </a:r>
          </a:p>
          <a:p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orasida</a:t>
            </a:r>
            <a:r>
              <a:rPr lang="en-US" dirty="0"/>
              <a:t> </a:t>
            </a:r>
            <a:r>
              <a:rPr lang="en-US" dirty="0" err="1"/>
              <a:t>salbiy</a:t>
            </a:r>
            <a:r>
              <a:rPr lang="en-US" dirty="0"/>
              <a:t> </a:t>
            </a:r>
            <a:r>
              <a:rPr lang="en-US" dirty="0" err="1"/>
              <a:t>xulq-atvorning</a:t>
            </a:r>
            <a:r>
              <a:rPr lang="en-US" dirty="0"/>
              <a:t> </a:t>
            </a:r>
            <a:r>
              <a:rPr lang="en-US" dirty="0" err="1"/>
              <a:t>tarqalishi</a:t>
            </a:r>
            <a:r>
              <a:rPr lang="en-US" dirty="0"/>
              <a:t>;</a:t>
            </a:r>
          </a:p>
          <a:p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tengsizlikning</a:t>
            </a:r>
            <a:r>
              <a:rPr lang="en-US" dirty="0"/>
              <a:t> </a:t>
            </a:r>
            <a:r>
              <a:rPr lang="en-US" dirty="0" err="1"/>
              <a:t>kuchayishi</a:t>
            </a:r>
            <a:r>
              <a:rPr lang="en-US" dirty="0"/>
              <a:t>.</a:t>
            </a:r>
            <a:r>
              <a:rPr lang="ru-RU" dirty="0"/>
              <a:t> </a:t>
            </a:r>
            <a:endParaRPr lang="en-US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6FA0B30-DB35-3CE3-BE18-F162FB26D60E}"/>
              </a:ext>
            </a:extLst>
          </p:cNvPr>
          <p:cNvSpPr/>
          <p:nvPr/>
        </p:nvSpPr>
        <p:spPr>
          <a:xfrm>
            <a:off x="8287966" y="1877439"/>
            <a:ext cx="3511685" cy="37062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/>
              <a:t>Ijobiy deviantlikning natijalari</a:t>
            </a:r>
          </a:p>
          <a:p>
            <a:r>
              <a:rPr lang="en-US"/>
              <a:t>Har qanday deviantlik salbiy emas. Ayrim hollarda me’yorlardan chetga chiqish jamiyat rivojiga xizmat qiladi:</a:t>
            </a:r>
          </a:p>
          <a:p>
            <a:r>
              <a:rPr lang="en-US"/>
              <a:t>yangi ilmiy g‘oyalar va texnologiyalar yaratiladi;</a:t>
            </a:r>
          </a:p>
          <a:p>
            <a:r>
              <a:rPr lang="en-US"/>
              <a:t>ijtimoiy islohotlar yuzaga keladi;</a:t>
            </a:r>
          </a:p>
          <a:p>
            <a:r>
              <a:rPr lang="en-US"/>
              <a:t>jamiyatdagi eskirgan qarashlar o‘zgaradi;</a:t>
            </a:r>
          </a:p>
          <a:p>
            <a:r>
              <a:rPr lang="en-US"/>
              <a:t>ijodkorlik va innovatsiyalar rivojlanadi.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EF1B2A01-FE37-2C95-83E1-1889F58A971A}"/>
              </a:ext>
            </a:extLst>
          </p:cNvPr>
          <p:cNvSpPr/>
          <p:nvPr/>
        </p:nvSpPr>
        <p:spPr>
          <a:xfrm>
            <a:off x="2159540" y="5894962"/>
            <a:ext cx="7295745" cy="8268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Shuning uchun deviantlikni baholashda uning sabablari va natijalarini chuqur tahlil qilish muhim hisoblanadi.</a:t>
            </a:r>
            <a:endParaRPr lang="ru-RU"/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38BA9031-899F-AF2A-D041-FCE2936E5DDA}"/>
              </a:ext>
            </a:extLst>
          </p:cNvPr>
          <p:cNvCxnSpPr/>
          <p:nvPr/>
        </p:nvCxnSpPr>
        <p:spPr>
          <a:xfrm flipH="1">
            <a:off x="3035030" y="1556426"/>
            <a:ext cx="321013" cy="2334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46FBC771-50C9-8249-549D-0A07AD62BEBF}"/>
              </a:ext>
            </a:extLst>
          </p:cNvPr>
          <p:cNvCxnSpPr/>
          <p:nvPr/>
        </p:nvCxnSpPr>
        <p:spPr>
          <a:xfrm>
            <a:off x="5875506" y="1556426"/>
            <a:ext cx="0" cy="3210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5D066AD4-CC4F-BBD6-27E5-2DC43007E1B2}"/>
              </a:ext>
            </a:extLst>
          </p:cNvPr>
          <p:cNvCxnSpPr/>
          <p:nvPr/>
        </p:nvCxnSpPr>
        <p:spPr>
          <a:xfrm>
            <a:off x="8540885" y="1556426"/>
            <a:ext cx="243192" cy="2334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5101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Профилактика девиантного поведения: почему это важно для современной школы?">
            <a:extLst>
              <a:ext uri="{FF2B5EF4-FFF2-40B4-BE49-F238E27FC236}">
                <a16:creationId xmlns:a16="http://schemas.microsoft.com/office/drawing/2014/main" id="{C8472A6F-D7BB-400C-07EA-4C63D8520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313" y="1353664"/>
            <a:ext cx="7717797" cy="46306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B8F15E-B82D-E08A-935C-1F6837B27795}"/>
              </a:ext>
            </a:extLst>
          </p:cNvPr>
          <p:cNvSpPr txBox="1"/>
          <p:nvPr/>
        </p:nvSpPr>
        <p:spPr>
          <a:xfrm>
            <a:off x="3529113" y="0"/>
            <a:ext cx="51337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00B0F0"/>
                </a:solidFill>
                <a:latin typeface="+mj-lt"/>
              </a:rPr>
              <a:t>Deviantlik</a:t>
            </a:r>
            <a:r>
              <a:rPr lang="en-US" sz="40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rgbClr val="00B0F0"/>
                </a:solidFill>
                <a:latin typeface="+mj-lt"/>
              </a:rPr>
              <a:t>profilaktikasi</a:t>
            </a:r>
            <a:endParaRPr lang="ru-RU" sz="40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759117-D7B5-4249-8C56-B271AB25EB82}"/>
              </a:ext>
            </a:extLst>
          </p:cNvPr>
          <p:cNvSpPr txBox="1"/>
          <p:nvPr/>
        </p:nvSpPr>
        <p:spPr>
          <a:xfrm>
            <a:off x="167801" y="873658"/>
            <a:ext cx="6094378" cy="5863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500" dirty="0"/>
              <a:t>Deviant </a:t>
            </a:r>
            <a:r>
              <a:rPr lang="en-US" sz="1500" dirty="0" err="1"/>
              <a:t>xulq-atvorning</a:t>
            </a:r>
            <a:r>
              <a:rPr lang="en-US" sz="1500" dirty="0"/>
              <a:t> </a:t>
            </a:r>
            <a:r>
              <a:rPr lang="en-US" sz="1500" dirty="0" err="1"/>
              <a:t>oldini</a:t>
            </a:r>
            <a:r>
              <a:rPr lang="en-US" sz="1500" dirty="0"/>
              <a:t> </a:t>
            </a:r>
            <a:r>
              <a:rPr lang="en-US" sz="1500" dirty="0" err="1"/>
              <a:t>olish</a:t>
            </a:r>
            <a:r>
              <a:rPr lang="en-US" sz="1500" dirty="0"/>
              <a:t> </a:t>
            </a:r>
            <a:r>
              <a:rPr lang="en-US" sz="1500" dirty="0" err="1"/>
              <a:t>jamiyatning</a:t>
            </a:r>
            <a:r>
              <a:rPr lang="en-US" sz="1500" dirty="0"/>
              <a:t> </a:t>
            </a:r>
            <a:r>
              <a:rPr lang="en-US" sz="1500" dirty="0" err="1"/>
              <a:t>barcha</a:t>
            </a:r>
            <a:r>
              <a:rPr lang="en-US" sz="1500" dirty="0"/>
              <a:t> </a:t>
            </a:r>
            <a:r>
              <a:rPr lang="en-US" sz="1500" dirty="0" err="1"/>
              <a:t>institutlari</a:t>
            </a:r>
            <a:r>
              <a:rPr lang="en-US" sz="1500" dirty="0"/>
              <a:t> — </a:t>
            </a:r>
            <a:r>
              <a:rPr lang="en-US" sz="1500" dirty="0" err="1"/>
              <a:t>oila</a:t>
            </a:r>
            <a:r>
              <a:rPr lang="en-US" sz="1500" dirty="0"/>
              <a:t>, maktab, </a:t>
            </a:r>
            <a:r>
              <a:rPr lang="en-US" sz="1500" dirty="0" err="1"/>
              <a:t>davlat</a:t>
            </a:r>
            <a:r>
              <a:rPr lang="en-US" sz="1500" dirty="0"/>
              <a:t> </a:t>
            </a:r>
            <a:r>
              <a:rPr lang="en-US" sz="1500" dirty="0" err="1"/>
              <a:t>va</a:t>
            </a:r>
            <a:r>
              <a:rPr lang="en-US" sz="1500" dirty="0"/>
              <a:t> </a:t>
            </a:r>
            <a:r>
              <a:rPr lang="en-US" sz="1500" dirty="0" err="1"/>
              <a:t>jamoatchilikning</a:t>
            </a:r>
            <a:r>
              <a:rPr lang="en-US" sz="1500" dirty="0"/>
              <a:t> </a:t>
            </a:r>
            <a:r>
              <a:rPr lang="en-US" sz="1500" dirty="0" err="1"/>
              <a:t>hamkorligini</a:t>
            </a:r>
            <a:r>
              <a:rPr lang="en-US" sz="1500" dirty="0"/>
              <a:t> talab </a:t>
            </a:r>
            <a:r>
              <a:rPr lang="en-US" sz="1500" dirty="0" err="1"/>
              <a:t>qiladi</a:t>
            </a:r>
            <a:r>
              <a:rPr lang="en-US" sz="1500" dirty="0"/>
              <a:t>.</a:t>
            </a:r>
          </a:p>
          <a:p>
            <a:pPr>
              <a:buNone/>
            </a:pPr>
            <a:r>
              <a:rPr lang="en-US" sz="1500" b="1" dirty="0" err="1"/>
              <a:t>Profilaktika</a:t>
            </a:r>
            <a:r>
              <a:rPr lang="en-US" sz="1500" b="1" dirty="0"/>
              <a:t> </a:t>
            </a:r>
            <a:r>
              <a:rPr lang="en-US" sz="1500" b="1" dirty="0" err="1"/>
              <a:t>choralari</a:t>
            </a:r>
            <a:r>
              <a:rPr lang="ru-RU" sz="1500" b="1" dirty="0"/>
              <a:t>:</a:t>
            </a:r>
          </a:p>
          <a:p>
            <a:pPr>
              <a:buNone/>
            </a:pPr>
            <a:endParaRPr lang="en-US" sz="1500" b="1" dirty="0"/>
          </a:p>
          <a:p>
            <a:pPr>
              <a:buNone/>
            </a:pPr>
            <a:r>
              <a:rPr lang="en-US" sz="1500" b="1" dirty="0" err="1"/>
              <a:t>Ta’lim</a:t>
            </a:r>
            <a:r>
              <a:rPr lang="en-US" sz="1500" b="1" dirty="0"/>
              <a:t> </a:t>
            </a:r>
            <a:r>
              <a:rPr lang="en-US" sz="1500" b="1" dirty="0" err="1"/>
              <a:t>orqali</a:t>
            </a:r>
            <a:r>
              <a:rPr lang="en-US" sz="1500" b="1" dirty="0"/>
              <a:t> </a:t>
            </a:r>
            <a:r>
              <a:rPr lang="en-US" sz="1500" b="1" dirty="0" err="1"/>
              <a:t>profilaktika</a:t>
            </a:r>
            <a:endParaRPr lang="en-US" sz="1500" b="1" dirty="0"/>
          </a:p>
          <a:p>
            <a:r>
              <a:rPr lang="ru-RU" sz="1500" dirty="0"/>
              <a:t> </a:t>
            </a:r>
            <a:r>
              <a:rPr lang="en-US" sz="1500" dirty="0" err="1"/>
              <a:t>yoshlarni</a:t>
            </a:r>
            <a:r>
              <a:rPr lang="en-US" sz="1500" dirty="0"/>
              <a:t> </a:t>
            </a:r>
            <a:r>
              <a:rPr lang="en-US" sz="1500" dirty="0" err="1"/>
              <a:t>ijtimoiy</a:t>
            </a:r>
            <a:r>
              <a:rPr lang="en-US" sz="1500" dirty="0"/>
              <a:t> </a:t>
            </a:r>
            <a:r>
              <a:rPr lang="en-US" sz="1500" dirty="0" err="1"/>
              <a:t>me’yorlar</a:t>
            </a:r>
            <a:r>
              <a:rPr lang="en-US" sz="1500" dirty="0"/>
              <a:t> </a:t>
            </a:r>
            <a:r>
              <a:rPr lang="en-US" sz="1500" dirty="0" err="1"/>
              <a:t>bilan</a:t>
            </a:r>
            <a:r>
              <a:rPr lang="en-US" sz="1500" dirty="0"/>
              <a:t> </a:t>
            </a:r>
            <a:r>
              <a:rPr lang="en-US" sz="1500" dirty="0" err="1"/>
              <a:t>tanishtirish</a:t>
            </a:r>
            <a:r>
              <a:rPr lang="en-US" sz="1500" dirty="0"/>
              <a:t>;</a:t>
            </a:r>
          </a:p>
          <a:p>
            <a:r>
              <a:rPr lang="ru-RU" sz="1500" dirty="0"/>
              <a:t> </a:t>
            </a:r>
            <a:r>
              <a:rPr lang="en-US" sz="1500" dirty="0" err="1"/>
              <a:t>huquqiy</a:t>
            </a:r>
            <a:r>
              <a:rPr lang="en-US" sz="1500" dirty="0"/>
              <a:t> </a:t>
            </a:r>
            <a:r>
              <a:rPr lang="en-US" sz="1500" dirty="0" err="1"/>
              <a:t>va</a:t>
            </a:r>
            <a:r>
              <a:rPr lang="en-US" sz="1500" dirty="0"/>
              <a:t> </a:t>
            </a:r>
            <a:r>
              <a:rPr lang="en-US" sz="1500" dirty="0" err="1"/>
              <a:t>axloqiy</a:t>
            </a:r>
            <a:r>
              <a:rPr lang="en-US" sz="1500" dirty="0"/>
              <a:t> </a:t>
            </a:r>
            <a:r>
              <a:rPr lang="en-US" sz="1500" dirty="0" err="1"/>
              <a:t>tarbiyani</a:t>
            </a:r>
            <a:r>
              <a:rPr lang="en-US" sz="1500" dirty="0"/>
              <a:t> </a:t>
            </a:r>
            <a:r>
              <a:rPr lang="en-US" sz="1500" dirty="0" err="1"/>
              <a:t>kuchaytirish</a:t>
            </a:r>
            <a:r>
              <a:rPr lang="en-US" sz="1500" dirty="0"/>
              <a:t>;</a:t>
            </a:r>
          </a:p>
          <a:p>
            <a:r>
              <a:rPr lang="ru-RU" sz="1500" dirty="0"/>
              <a:t> </a:t>
            </a:r>
            <a:r>
              <a:rPr lang="en-US" sz="1500" dirty="0" err="1"/>
              <a:t>tanqidiy</a:t>
            </a:r>
            <a:r>
              <a:rPr lang="en-US" sz="1500" dirty="0"/>
              <a:t> </a:t>
            </a:r>
            <a:r>
              <a:rPr lang="en-US" sz="1500" dirty="0" err="1"/>
              <a:t>fikrlashni</a:t>
            </a:r>
            <a:r>
              <a:rPr lang="en-US" sz="1500" dirty="0"/>
              <a:t> </a:t>
            </a:r>
            <a:r>
              <a:rPr lang="en-US" sz="1500" dirty="0" err="1"/>
              <a:t>rivojlantirish</a:t>
            </a:r>
            <a:r>
              <a:rPr lang="en-US" sz="1500" dirty="0"/>
              <a:t>.</a:t>
            </a:r>
          </a:p>
          <a:p>
            <a:pPr>
              <a:buNone/>
            </a:pPr>
            <a:r>
              <a:rPr lang="en-US" sz="1500" b="1" dirty="0" err="1"/>
              <a:t>Oilaning</a:t>
            </a:r>
            <a:r>
              <a:rPr lang="en-US" sz="1500" b="1" dirty="0"/>
              <a:t> </a:t>
            </a:r>
            <a:r>
              <a:rPr lang="en-US" sz="1500" b="1" dirty="0" err="1"/>
              <a:t>roli</a:t>
            </a:r>
            <a:endParaRPr lang="en-US" sz="1500" b="1" dirty="0"/>
          </a:p>
          <a:p>
            <a:r>
              <a:rPr lang="ru-RU" sz="1500" dirty="0"/>
              <a:t> </a:t>
            </a:r>
            <a:r>
              <a:rPr lang="en-US" sz="1500" dirty="0" err="1"/>
              <a:t>farzandlarga</a:t>
            </a:r>
            <a:r>
              <a:rPr lang="en-US" sz="1500" dirty="0"/>
              <a:t> </a:t>
            </a:r>
            <a:r>
              <a:rPr lang="en-US" sz="1500" dirty="0" err="1"/>
              <a:t>e’tibor</a:t>
            </a:r>
            <a:r>
              <a:rPr lang="en-US" sz="1500" dirty="0"/>
              <a:t> </a:t>
            </a:r>
            <a:r>
              <a:rPr lang="en-US" sz="1500" dirty="0" err="1"/>
              <a:t>va</a:t>
            </a:r>
            <a:r>
              <a:rPr lang="en-US" sz="1500" dirty="0"/>
              <a:t> </a:t>
            </a:r>
            <a:r>
              <a:rPr lang="en-US" sz="1500" dirty="0" err="1"/>
              <a:t>qo‘llab-quvvatlash</a:t>
            </a:r>
            <a:r>
              <a:rPr lang="en-US" sz="1500" dirty="0"/>
              <a:t> </a:t>
            </a:r>
            <a:r>
              <a:rPr lang="en-US" sz="1500" dirty="0" err="1"/>
              <a:t>ko‘rsatish</a:t>
            </a:r>
            <a:r>
              <a:rPr lang="en-US" sz="1500" dirty="0"/>
              <a:t>;</a:t>
            </a:r>
          </a:p>
          <a:p>
            <a:r>
              <a:rPr lang="ru-RU" sz="1500" dirty="0"/>
              <a:t> </a:t>
            </a:r>
            <a:r>
              <a:rPr lang="en-US" sz="1500" dirty="0" err="1"/>
              <a:t>sog‘lom</a:t>
            </a:r>
            <a:r>
              <a:rPr lang="en-US" sz="1500" dirty="0"/>
              <a:t> </a:t>
            </a:r>
            <a:r>
              <a:rPr lang="en-US" sz="1500" dirty="0" err="1"/>
              <a:t>oilaviy</a:t>
            </a:r>
            <a:r>
              <a:rPr lang="en-US" sz="1500" dirty="0"/>
              <a:t> </a:t>
            </a:r>
            <a:r>
              <a:rPr lang="en-US" sz="1500" dirty="0" err="1"/>
              <a:t>muhit</a:t>
            </a:r>
            <a:r>
              <a:rPr lang="en-US" sz="1500" dirty="0"/>
              <a:t> </a:t>
            </a:r>
            <a:r>
              <a:rPr lang="en-US" sz="1500" dirty="0" err="1"/>
              <a:t>yaratish</a:t>
            </a:r>
            <a:r>
              <a:rPr lang="en-US" sz="1500" dirty="0"/>
              <a:t>;</a:t>
            </a:r>
          </a:p>
          <a:p>
            <a:r>
              <a:rPr lang="ru-RU" sz="1500" dirty="0"/>
              <a:t> </a:t>
            </a:r>
            <a:r>
              <a:rPr lang="en-US" sz="1500" dirty="0" err="1"/>
              <a:t>ota-onalar</a:t>
            </a:r>
            <a:r>
              <a:rPr lang="en-US" sz="1500" dirty="0"/>
              <a:t> </a:t>
            </a:r>
            <a:r>
              <a:rPr lang="en-US" sz="1500" dirty="0" err="1"/>
              <a:t>va</a:t>
            </a:r>
            <a:r>
              <a:rPr lang="en-US" sz="1500" dirty="0"/>
              <a:t> </a:t>
            </a:r>
            <a:r>
              <a:rPr lang="en-US" sz="1500" dirty="0" err="1"/>
              <a:t>bolalar</a:t>
            </a:r>
            <a:r>
              <a:rPr lang="en-US" sz="1500" dirty="0"/>
              <a:t> </a:t>
            </a:r>
            <a:r>
              <a:rPr lang="en-US" sz="1500" dirty="0" err="1"/>
              <a:t>o‘rtasidagi</a:t>
            </a:r>
            <a:r>
              <a:rPr lang="en-US" sz="1500" dirty="0"/>
              <a:t> </a:t>
            </a:r>
            <a:r>
              <a:rPr lang="en-US" sz="1500" dirty="0" err="1"/>
              <a:t>muloqotni</a:t>
            </a:r>
            <a:r>
              <a:rPr lang="en-US" sz="1500" dirty="0"/>
              <a:t> </a:t>
            </a:r>
            <a:r>
              <a:rPr lang="en-US" sz="1500" dirty="0" err="1"/>
              <a:t>kuchaytirish</a:t>
            </a:r>
            <a:r>
              <a:rPr lang="en-US" sz="1500" dirty="0"/>
              <a:t>.</a:t>
            </a:r>
          </a:p>
          <a:p>
            <a:pPr>
              <a:buNone/>
            </a:pPr>
            <a:r>
              <a:rPr lang="en-US" sz="1500" b="1" dirty="0" err="1"/>
              <a:t>Ijtimoiy</a:t>
            </a:r>
            <a:r>
              <a:rPr lang="en-US" sz="1500" b="1" dirty="0"/>
              <a:t> </a:t>
            </a:r>
            <a:r>
              <a:rPr lang="en-US" sz="1500" b="1" dirty="0" err="1"/>
              <a:t>muhitni</a:t>
            </a:r>
            <a:r>
              <a:rPr lang="en-US" sz="1500" b="1" dirty="0"/>
              <a:t> </a:t>
            </a:r>
            <a:r>
              <a:rPr lang="en-US" sz="1500" b="1" dirty="0" err="1"/>
              <a:t>yaxshilash</a:t>
            </a:r>
            <a:endParaRPr lang="en-US" sz="1500" b="1" dirty="0"/>
          </a:p>
          <a:p>
            <a:r>
              <a:rPr lang="ru-RU" sz="1500" dirty="0"/>
              <a:t> </a:t>
            </a:r>
            <a:r>
              <a:rPr lang="en-US" sz="1500" dirty="0" err="1"/>
              <a:t>yoshlar</a:t>
            </a:r>
            <a:r>
              <a:rPr lang="en-US" sz="1500" dirty="0"/>
              <a:t> </a:t>
            </a:r>
            <a:r>
              <a:rPr lang="en-US" sz="1500" dirty="0" err="1"/>
              <a:t>uchun</a:t>
            </a:r>
            <a:r>
              <a:rPr lang="en-US" sz="1500" dirty="0"/>
              <a:t> sport </a:t>
            </a:r>
            <a:r>
              <a:rPr lang="en-US" sz="1500" dirty="0" err="1"/>
              <a:t>va</a:t>
            </a:r>
            <a:r>
              <a:rPr lang="en-US" sz="1500" dirty="0"/>
              <a:t> </a:t>
            </a:r>
            <a:r>
              <a:rPr lang="en-US" sz="1500" dirty="0" err="1"/>
              <a:t>madaniy</a:t>
            </a:r>
            <a:r>
              <a:rPr lang="en-US" sz="1500" dirty="0"/>
              <a:t> </a:t>
            </a:r>
            <a:r>
              <a:rPr lang="en-US" sz="1500" dirty="0" err="1"/>
              <a:t>markazlarni</a:t>
            </a:r>
            <a:r>
              <a:rPr lang="en-US" sz="1500" dirty="0"/>
              <a:t> </a:t>
            </a:r>
            <a:r>
              <a:rPr lang="en-US" sz="1500" dirty="0" err="1"/>
              <a:t>rivojlantirish</a:t>
            </a:r>
            <a:r>
              <a:rPr lang="en-US" sz="1500" dirty="0"/>
              <a:t>;</a:t>
            </a:r>
          </a:p>
          <a:p>
            <a:r>
              <a:rPr lang="ru-RU" sz="1500" dirty="0"/>
              <a:t> </a:t>
            </a:r>
            <a:r>
              <a:rPr lang="en-US" sz="1500" dirty="0" err="1"/>
              <a:t>bo‘sh</a:t>
            </a:r>
            <a:r>
              <a:rPr lang="en-US" sz="1500" dirty="0"/>
              <a:t> </a:t>
            </a:r>
            <a:r>
              <a:rPr lang="en-US" sz="1500" dirty="0" err="1"/>
              <a:t>vaqtni</a:t>
            </a:r>
            <a:r>
              <a:rPr lang="en-US" sz="1500" dirty="0"/>
              <a:t> </a:t>
            </a:r>
            <a:r>
              <a:rPr lang="en-US" sz="1500" dirty="0" err="1"/>
              <a:t>mazmunli</a:t>
            </a:r>
            <a:r>
              <a:rPr lang="en-US" sz="1500" dirty="0"/>
              <a:t> </a:t>
            </a:r>
            <a:r>
              <a:rPr lang="en-US" sz="1500" dirty="0" err="1"/>
              <a:t>tashkil</a:t>
            </a:r>
            <a:r>
              <a:rPr lang="en-US" sz="1500" dirty="0"/>
              <a:t> </a:t>
            </a:r>
            <a:r>
              <a:rPr lang="en-US" sz="1500" dirty="0" err="1"/>
              <a:t>etish</a:t>
            </a:r>
            <a:r>
              <a:rPr lang="en-US" sz="1500" dirty="0"/>
              <a:t>;</a:t>
            </a:r>
          </a:p>
          <a:p>
            <a:r>
              <a:rPr lang="ru-RU" sz="1500" dirty="0"/>
              <a:t> </a:t>
            </a:r>
            <a:r>
              <a:rPr lang="en-US" sz="1500" dirty="0" err="1"/>
              <a:t>ijtimoiy</a:t>
            </a:r>
            <a:r>
              <a:rPr lang="en-US" sz="1500" dirty="0"/>
              <a:t> </a:t>
            </a:r>
            <a:r>
              <a:rPr lang="en-US" sz="1500" dirty="0" err="1"/>
              <a:t>tenglik</a:t>
            </a:r>
            <a:r>
              <a:rPr lang="en-US" sz="1500" dirty="0"/>
              <a:t> </a:t>
            </a:r>
            <a:r>
              <a:rPr lang="en-US" sz="1500" dirty="0" err="1"/>
              <a:t>va</a:t>
            </a:r>
            <a:r>
              <a:rPr lang="en-US" sz="1500" dirty="0"/>
              <a:t> </a:t>
            </a:r>
            <a:r>
              <a:rPr lang="en-US" sz="1500" dirty="0" err="1"/>
              <a:t>imkoniyatlarni</a:t>
            </a:r>
            <a:r>
              <a:rPr lang="en-US" sz="1500" dirty="0"/>
              <a:t> </a:t>
            </a:r>
            <a:r>
              <a:rPr lang="en-US" sz="1500" dirty="0" err="1"/>
              <a:t>oshirish</a:t>
            </a:r>
            <a:r>
              <a:rPr lang="en-US" sz="1500" dirty="0"/>
              <a:t>.</a:t>
            </a:r>
          </a:p>
          <a:p>
            <a:pPr>
              <a:buNone/>
            </a:pPr>
            <a:r>
              <a:rPr lang="en-US" sz="1500" b="1" dirty="0" err="1"/>
              <a:t>Psixologik</a:t>
            </a:r>
            <a:r>
              <a:rPr lang="en-US" sz="1500" b="1" dirty="0"/>
              <a:t> </a:t>
            </a:r>
            <a:r>
              <a:rPr lang="en-US" sz="1500" b="1" dirty="0" err="1"/>
              <a:t>va</a:t>
            </a:r>
            <a:r>
              <a:rPr lang="en-US" sz="1500" b="1" dirty="0"/>
              <a:t> </a:t>
            </a:r>
            <a:r>
              <a:rPr lang="en-US" sz="1500" b="1" dirty="0" err="1"/>
              <a:t>huquqiy</a:t>
            </a:r>
            <a:r>
              <a:rPr lang="en-US" sz="1500" b="1" dirty="0"/>
              <a:t> </a:t>
            </a:r>
            <a:r>
              <a:rPr lang="en-US" sz="1500" b="1" dirty="0" err="1"/>
              <a:t>yordam</a:t>
            </a:r>
            <a:endParaRPr lang="en-US" sz="1500" b="1" dirty="0"/>
          </a:p>
          <a:p>
            <a:r>
              <a:rPr lang="ru-RU" sz="1500" dirty="0"/>
              <a:t> </a:t>
            </a:r>
            <a:r>
              <a:rPr lang="en-US" sz="1500" dirty="0" err="1"/>
              <a:t>maslahat</a:t>
            </a:r>
            <a:r>
              <a:rPr lang="en-US" sz="1500" dirty="0"/>
              <a:t> </a:t>
            </a:r>
            <a:r>
              <a:rPr lang="en-US" sz="1500" dirty="0" err="1"/>
              <a:t>markazlari</a:t>
            </a:r>
            <a:r>
              <a:rPr lang="en-US" sz="1500" dirty="0"/>
              <a:t> </a:t>
            </a:r>
            <a:r>
              <a:rPr lang="en-US" sz="1500" dirty="0" err="1"/>
              <a:t>faoliyatini</a:t>
            </a:r>
            <a:r>
              <a:rPr lang="en-US" sz="1500" dirty="0"/>
              <a:t> </a:t>
            </a:r>
            <a:r>
              <a:rPr lang="en-US" sz="1500" dirty="0" err="1"/>
              <a:t>rivojlantirish</a:t>
            </a:r>
            <a:r>
              <a:rPr lang="en-US" sz="1500" dirty="0"/>
              <a:t>;</a:t>
            </a:r>
          </a:p>
          <a:p>
            <a:r>
              <a:rPr lang="ru-RU" sz="1500" dirty="0"/>
              <a:t> </a:t>
            </a:r>
            <a:r>
              <a:rPr lang="en-US" sz="1500" dirty="0"/>
              <a:t>stress </a:t>
            </a:r>
            <a:r>
              <a:rPr lang="en-US" sz="1500" dirty="0" err="1"/>
              <a:t>va</a:t>
            </a:r>
            <a:r>
              <a:rPr lang="en-US" sz="1500" dirty="0"/>
              <a:t> </a:t>
            </a:r>
            <a:r>
              <a:rPr lang="en-US" sz="1500" dirty="0" err="1"/>
              <a:t>ruhiy</a:t>
            </a:r>
            <a:r>
              <a:rPr lang="en-US" sz="1500" dirty="0"/>
              <a:t> </a:t>
            </a:r>
            <a:r>
              <a:rPr lang="en-US" sz="1500" dirty="0" err="1"/>
              <a:t>muammolarni</a:t>
            </a:r>
            <a:r>
              <a:rPr lang="en-US" sz="1500" dirty="0"/>
              <a:t> </a:t>
            </a:r>
            <a:r>
              <a:rPr lang="en-US" sz="1500" dirty="0" err="1"/>
              <a:t>erta</a:t>
            </a:r>
            <a:r>
              <a:rPr lang="en-US" sz="1500" dirty="0"/>
              <a:t> </a:t>
            </a:r>
            <a:r>
              <a:rPr lang="en-US" sz="1500" dirty="0" err="1"/>
              <a:t>aniqlash</a:t>
            </a:r>
            <a:r>
              <a:rPr lang="en-US" sz="1500" dirty="0"/>
              <a:t>;</a:t>
            </a:r>
          </a:p>
          <a:p>
            <a:r>
              <a:rPr lang="ru-RU" sz="1500" dirty="0"/>
              <a:t> </a:t>
            </a:r>
            <a:r>
              <a:rPr lang="en-US" sz="1500" dirty="0" err="1"/>
              <a:t>profilaktik</a:t>
            </a:r>
            <a:r>
              <a:rPr lang="en-US" sz="1500" dirty="0"/>
              <a:t> </a:t>
            </a:r>
            <a:r>
              <a:rPr lang="en-US" sz="1500" dirty="0" err="1"/>
              <a:t>dasturlar</a:t>
            </a:r>
            <a:r>
              <a:rPr lang="en-US" sz="1500" dirty="0"/>
              <a:t> </a:t>
            </a:r>
            <a:r>
              <a:rPr lang="en-US" sz="1500" dirty="0" err="1"/>
              <a:t>va</a:t>
            </a:r>
            <a:r>
              <a:rPr lang="en-US" sz="1500" dirty="0"/>
              <a:t> </a:t>
            </a:r>
            <a:r>
              <a:rPr lang="en-US" sz="1500" dirty="0" err="1"/>
              <a:t>treninglar</a:t>
            </a:r>
            <a:r>
              <a:rPr lang="en-US" sz="1500" dirty="0"/>
              <a:t> </a:t>
            </a:r>
            <a:r>
              <a:rPr lang="en-US" sz="1500" dirty="0" err="1"/>
              <a:t>o‘tkazish</a:t>
            </a:r>
            <a:r>
              <a:rPr lang="en-US" sz="1500" dirty="0"/>
              <a:t>.</a:t>
            </a:r>
          </a:p>
          <a:p>
            <a:pPr>
              <a:buNone/>
            </a:pPr>
            <a:r>
              <a:rPr lang="en-US" sz="1500" b="1" dirty="0" err="1"/>
              <a:t>Zamonaviy</a:t>
            </a:r>
            <a:r>
              <a:rPr lang="en-US" sz="1500" b="1" dirty="0"/>
              <a:t> </a:t>
            </a:r>
            <a:r>
              <a:rPr lang="en-US" sz="1500" b="1" dirty="0" err="1"/>
              <a:t>yondashuvlar</a:t>
            </a:r>
            <a:endParaRPr lang="en-US" sz="1500" b="1" dirty="0"/>
          </a:p>
          <a:p>
            <a:pPr>
              <a:buNone/>
            </a:pPr>
            <a:r>
              <a:rPr lang="en-US" sz="1500" dirty="0" err="1"/>
              <a:t>Bugungi</a:t>
            </a:r>
            <a:r>
              <a:rPr lang="en-US" sz="1500" dirty="0"/>
              <a:t> </a:t>
            </a:r>
            <a:r>
              <a:rPr lang="en-US" sz="1500" dirty="0" err="1"/>
              <a:t>kunda</a:t>
            </a:r>
            <a:r>
              <a:rPr lang="en-US" sz="1500" dirty="0"/>
              <a:t> internet </a:t>
            </a:r>
            <a:r>
              <a:rPr lang="en-US" sz="1500" dirty="0" err="1"/>
              <a:t>va</a:t>
            </a:r>
            <a:r>
              <a:rPr lang="en-US" sz="1500" dirty="0"/>
              <a:t> </a:t>
            </a:r>
            <a:r>
              <a:rPr lang="en-US" sz="1500" dirty="0" err="1"/>
              <a:t>ijtimoiy</a:t>
            </a:r>
            <a:r>
              <a:rPr lang="en-US" sz="1500" dirty="0"/>
              <a:t> </a:t>
            </a:r>
            <a:r>
              <a:rPr lang="en-US" sz="1500" dirty="0" err="1"/>
              <a:t>tarmoqlarning</a:t>
            </a:r>
            <a:r>
              <a:rPr lang="en-US" sz="1500" dirty="0"/>
              <a:t> </a:t>
            </a:r>
            <a:r>
              <a:rPr lang="en-US" sz="1500" dirty="0" err="1"/>
              <a:t>ta’siri</a:t>
            </a:r>
            <a:r>
              <a:rPr lang="en-US" sz="1500" dirty="0"/>
              <a:t> </a:t>
            </a:r>
            <a:r>
              <a:rPr lang="en-US" sz="1500" dirty="0" err="1"/>
              <a:t>kuchaygani</a:t>
            </a:r>
            <a:r>
              <a:rPr lang="en-US" sz="1500" dirty="0"/>
              <a:t> </a:t>
            </a:r>
            <a:r>
              <a:rPr lang="en-US" sz="1500" dirty="0" err="1"/>
              <a:t>sababli</a:t>
            </a:r>
            <a:r>
              <a:rPr lang="en-US" sz="1500" dirty="0"/>
              <a:t> </a:t>
            </a:r>
            <a:r>
              <a:rPr lang="en-US" sz="1500" dirty="0" err="1"/>
              <a:t>raqamli</a:t>
            </a:r>
            <a:r>
              <a:rPr lang="en-US" sz="1500" dirty="0"/>
              <a:t> </a:t>
            </a:r>
            <a:r>
              <a:rPr lang="en-US" sz="1500" dirty="0" err="1"/>
              <a:t>madaniyatni</a:t>
            </a:r>
            <a:r>
              <a:rPr lang="en-US" sz="1500" dirty="0"/>
              <a:t> </a:t>
            </a:r>
            <a:r>
              <a:rPr lang="en-US" sz="1500" dirty="0" err="1"/>
              <a:t>shakllantirish</a:t>
            </a:r>
            <a:r>
              <a:rPr lang="en-US" sz="1500" dirty="0"/>
              <a:t>, media </a:t>
            </a:r>
            <a:r>
              <a:rPr lang="en-US" sz="1500" dirty="0" err="1"/>
              <a:t>savodxonlikni</a:t>
            </a:r>
            <a:r>
              <a:rPr lang="en-US" sz="1500" dirty="0"/>
              <a:t> </a:t>
            </a:r>
            <a:r>
              <a:rPr lang="en-US" sz="1500" dirty="0" err="1"/>
              <a:t>oshirish</a:t>
            </a:r>
            <a:r>
              <a:rPr lang="en-US" sz="1500" dirty="0"/>
              <a:t> </a:t>
            </a:r>
            <a:r>
              <a:rPr lang="en-US" sz="1500" dirty="0" err="1"/>
              <a:t>va</a:t>
            </a:r>
            <a:r>
              <a:rPr lang="en-US" sz="1500" dirty="0"/>
              <a:t> </a:t>
            </a:r>
            <a:r>
              <a:rPr lang="en-US" sz="1500" dirty="0" err="1"/>
              <a:t>yoshlarni</a:t>
            </a:r>
            <a:r>
              <a:rPr lang="en-US" sz="1500" dirty="0"/>
              <a:t> </a:t>
            </a:r>
            <a:r>
              <a:rPr lang="en-US" sz="1500" dirty="0" err="1"/>
              <a:t>zararli</a:t>
            </a:r>
            <a:r>
              <a:rPr lang="en-US" sz="1500" dirty="0"/>
              <a:t> </a:t>
            </a:r>
            <a:r>
              <a:rPr lang="en-US" sz="1500" dirty="0" err="1"/>
              <a:t>axborotdan</a:t>
            </a:r>
            <a:r>
              <a:rPr lang="en-US" sz="1500" dirty="0"/>
              <a:t> </a:t>
            </a:r>
            <a:r>
              <a:rPr lang="en-US" sz="1500" dirty="0" err="1"/>
              <a:t>himoya</a:t>
            </a:r>
            <a:r>
              <a:rPr lang="en-US" sz="1500" dirty="0"/>
              <a:t> </a:t>
            </a:r>
            <a:r>
              <a:rPr lang="en-US" sz="1500" dirty="0" err="1"/>
              <a:t>qilish</a:t>
            </a:r>
            <a:r>
              <a:rPr lang="en-US" sz="1500" dirty="0"/>
              <a:t> ham </a:t>
            </a:r>
            <a:r>
              <a:rPr lang="en-US" sz="1500" dirty="0" err="1"/>
              <a:t>muhim</a:t>
            </a:r>
            <a:r>
              <a:rPr lang="en-US" sz="1500" dirty="0"/>
              <a:t> </a:t>
            </a:r>
            <a:r>
              <a:rPr lang="en-US" sz="1500" dirty="0" err="1"/>
              <a:t>profilaktika</a:t>
            </a:r>
            <a:r>
              <a:rPr lang="en-US" sz="1500" dirty="0"/>
              <a:t> </a:t>
            </a:r>
            <a:r>
              <a:rPr lang="en-US" sz="1500" dirty="0" err="1"/>
              <a:t>usullaridan</a:t>
            </a:r>
            <a:r>
              <a:rPr lang="en-US" sz="1500" dirty="0"/>
              <a:t> </a:t>
            </a:r>
            <a:r>
              <a:rPr lang="en-US" sz="1500" dirty="0" err="1"/>
              <a:t>biri</a:t>
            </a:r>
            <a:r>
              <a:rPr lang="en-US" sz="1500" dirty="0"/>
              <a:t> </a:t>
            </a:r>
            <a:r>
              <a:rPr lang="en-US" sz="1500" dirty="0" err="1"/>
              <a:t>hisoblanadi</a:t>
            </a:r>
            <a:r>
              <a:rPr lang="en-US" sz="1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6664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66BD718-CBE1-2B77-0E15-709A09BD72C5}"/>
              </a:ext>
            </a:extLst>
          </p:cNvPr>
          <p:cNvSpPr txBox="1"/>
          <p:nvPr/>
        </p:nvSpPr>
        <p:spPr>
          <a:xfrm>
            <a:off x="813881" y="1843950"/>
            <a:ext cx="1056423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 err="1">
                <a:solidFill>
                  <a:srgbClr val="00B0F0"/>
                </a:solidFill>
              </a:rPr>
              <a:t>Xulosa</a:t>
            </a:r>
            <a:br>
              <a:rPr lang="en-US" dirty="0"/>
            </a:br>
            <a:r>
              <a:rPr lang="en-US" sz="3000" dirty="0" err="1"/>
              <a:t>Deviantlik</a:t>
            </a:r>
            <a:r>
              <a:rPr lang="en-US" sz="3000" dirty="0"/>
              <a:t> </a:t>
            </a:r>
            <a:r>
              <a:rPr lang="en-US" sz="3000" dirty="0" err="1"/>
              <a:t>sotsiologiyasi</a:t>
            </a:r>
            <a:r>
              <a:rPr lang="en-US" sz="3000" dirty="0"/>
              <a:t> </a:t>
            </a:r>
            <a:r>
              <a:rPr lang="en-US" sz="3000" dirty="0" err="1"/>
              <a:t>jamiyatdagi</a:t>
            </a:r>
            <a:r>
              <a:rPr lang="en-US" sz="3000" dirty="0"/>
              <a:t> </a:t>
            </a:r>
            <a:r>
              <a:rPr lang="en-US" sz="3000" dirty="0" err="1"/>
              <a:t>me’yorlardan</a:t>
            </a:r>
            <a:r>
              <a:rPr lang="en-US" sz="3000" dirty="0"/>
              <a:t> </a:t>
            </a:r>
            <a:r>
              <a:rPr lang="en-US" sz="3000" dirty="0" err="1"/>
              <a:t>chetga</a:t>
            </a:r>
            <a:r>
              <a:rPr lang="en-US" sz="3000" dirty="0"/>
              <a:t> </a:t>
            </a:r>
            <a:r>
              <a:rPr lang="en-US" sz="3000" dirty="0" err="1"/>
              <a:t>chiqish</a:t>
            </a:r>
            <a:r>
              <a:rPr lang="en-US" sz="3000" dirty="0"/>
              <a:t> </a:t>
            </a:r>
            <a:r>
              <a:rPr lang="en-US" sz="3000" dirty="0" err="1"/>
              <a:t>sabablari</a:t>
            </a:r>
            <a:r>
              <a:rPr lang="en-US" sz="3000" dirty="0"/>
              <a:t>, </a:t>
            </a:r>
            <a:r>
              <a:rPr lang="en-US" sz="3000" dirty="0" err="1"/>
              <a:t>shakllari</a:t>
            </a:r>
            <a:r>
              <a:rPr lang="en-US" sz="3000" dirty="0"/>
              <a:t> </a:t>
            </a:r>
            <a:r>
              <a:rPr lang="en-US" sz="3000" dirty="0" err="1"/>
              <a:t>va</a:t>
            </a:r>
            <a:r>
              <a:rPr lang="en-US" sz="3000" dirty="0"/>
              <a:t> </a:t>
            </a:r>
            <a:r>
              <a:rPr lang="en-US" sz="3000" dirty="0" err="1"/>
              <a:t>oqibatlarini</a:t>
            </a:r>
            <a:r>
              <a:rPr lang="en-US" sz="3000" dirty="0"/>
              <a:t> </a:t>
            </a:r>
            <a:r>
              <a:rPr lang="en-US" sz="3000" dirty="0" err="1"/>
              <a:t>o‘rganadi</a:t>
            </a:r>
            <a:r>
              <a:rPr lang="en-US" sz="3000" dirty="0"/>
              <a:t>. </a:t>
            </a:r>
            <a:r>
              <a:rPr lang="en-US" sz="3000" dirty="0" err="1"/>
              <a:t>Ushbu</a:t>
            </a:r>
            <a:r>
              <a:rPr lang="en-US" sz="3000" dirty="0"/>
              <a:t> </a:t>
            </a:r>
            <a:r>
              <a:rPr lang="en-US" sz="3000" dirty="0" err="1"/>
              <a:t>yo‘nalish</a:t>
            </a:r>
            <a:r>
              <a:rPr lang="en-US" sz="3000" dirty="0"/>
              <a:t> </a:t>
            </a:r>
            <a:r>
              <a:rPr lang="en-US" sz="3000" dirty="0" err="1"/>
              <a:t>orqali</a:t>
            </a:r>
            <a:r>
              <a:rPr lang="en-US" sz="3000" dirty="0"/>
              <a:t> </a:t>
            </a:r>
            <a:r>
              <a:rPr lang="en-US" sz="3000" dirty="0" err="1"/>
              <a:t>ijtimoiy</a:t>
            </a:r>
            <a:r>
              <a:rPr lang="en-US" sz="3000" dirty="0"/>
              <a:t> </a:t>
            </a:r>
            <a:r>
              <a:rPr lang="en-US" sz="3000" dirty="0" err="1"/>
              <a:t>muammolarni</a:t>
            </a:r>
            <a:r>
              <a:rPr lang="en-US" sz="3000" dirty="0"/>
              <a:t> </a:t>
            </a:r>
            <a:r>
              <a:rPr lang="en-US" sz="3000" dirty="0" err="1"/>
              <a:t>chuqurroq</a:t>
            </a:r>
            <a:r>
              <a:rPr lang="en-US" sz="3000" dirty="0"/>
              <a:t> </a:t>
            </a:r>
            <a:r>
              <a:rPr lang="en-US" sz="3000" dirty="0" err="1"/>
              <a:t>tushunish</a:t>
            </a:r>
            <a:r>
              <a:rPr lang="en-US" sz="3000" dirty="0"/>
              <a:t>, </a:t>
            </a:r>
            <a:r>
              <a:rPr lang="en-US" sz="3000" dirty="0" err="1"/>
              <a:t>salbiy</a:t>
            </a:r>
            <a:r>
              <a:rPr lang="en-US" sz="3000" dirty="0"/>
              <a:t> </a:t>
            </a:r>
            <a:r>
              <a:rPr lang="en-US" sz="3000" dirty="0" err="1"/>
              <a:t>holatlarning</a:t>
            </a:r>
            <a:r>
              <a:rPr lang="en-US" sz="3000" dirty="0"/>
              <a:t> </a:t>
            </a:r>
            <a:r>
              <a:rPr lang="en-US" sz="3000" dirty="0" err="1"/>
              <a:t>oldini</a:t>
            </a:r>
            <a:r>
              <a:rPr lang="en-US" sz="3000" dirty="0"/>
              <a:t> </a:t>
            </a:r>
            <a:r>
              <a:rPr lang="en-US" sz="3000" dirty="0" err="1"/>
              <a:t>olish</a:t>
            </a:r>
            <a:r>
              <a:rPr lang="en-US" sz="3000" dirty="0"/>
              <a:t> </a:t>
            </a:r>
            <a:r>
              <a:rPr lang="en-US" sz="3000" dirty="0" err="1"/>
              <a:t>va</a:t>
            </a:r>
            <a:r>
              <a:rPr lang="en-US" sz="3000" dirty="0"/>
              <a:t> </a:t>
            </a:r>
            <a:r>
              <a:rPr lang="en-US" sz="3000" dirty="0" err="1"/>
              <a:t>jamiyatning</a:t>
            </a:r>
            <a:r>
              <a:rPr lang="en-US" sz="3000" dirty="0"/>
              <a:t> </a:t>
            </a:r>
            <a:r>
              <a:rPr lang="en-US" sz="3000" dirty="0" err="1"/>
              <a:t>sog‘lom</a:t>
            </a:r>
            <a:r>
              <a:rPr lang="en-US" sz="3000" dirty="0"/>
              <a:t> </a:t>
            </a:r>
            <a:r>
              <a:rPr lang="en-US" sz="3000" dirty="0" err="1"/>
              <a:t>rivojlanishini</a:t>
            </a:r>
            <a:r>
              <a:rPr lang="en-US" sz="3000" dirty="0"/>
              <a:t> </a:t>
            </a:r>
            <a:r>
              <a:rPr lang="en-US" sz="3000" dirty="0" err="1"/>
              <a:t>ta’minlash</a:t>
            </a:r>
            <a:r>
              <a:rPr lang="en-US" sz="3000" dirty="0"/>
              <a:t> </a:t>
            </a:r>
            <a:r>
              <a:rPr lang="en-US" sz="3000" dirty="0" err="1"/>
              <a:t>mumkin</a:t>
            </a:r>
            <a:r>
              <a:rPr lang="en-US" sz="3000" dirty="0"/>
              <a:t>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440297730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{D68F8E17-9C34-4969-92F0-9A1259B7C013}TF5b254a55-10e1-4643-bbf8-937ce7de93d8262d2579-9a9bf82529c5</Template>
  <TotalTime>148</TotalTime>
  <Words>787</Words>
  <Application>Microsoft Office PowerPoint</Application>
  <PresentationFormat>Широкоэкранный</PresentationFormat>
  <Paragraphs>110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Corbel</vt:lpstr>
      <vt:lpstr>Wingdings 2</vt:lpstr>
      <vt:lpstr>Рамка</vt:lpstr>
      <vt:lpstr>Deviantlik sotsiologiyasi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Deviantlik sotsiologiyasi</dc:title>
  <dc:creator>Said</dc:creator>
  <cp:lastModifiedBy>Admin</cp:lastModifiedBy>
  <cp:revision>4</cp:revision>
  <dcterms:created xsi:type="dcterms:W3CDTF">2026-06-04T16:39:09Z</dcterms:created>
  <dcterms:modified xsi:type="dcterms:W3CDTF">2026-06-05T11:21:31Z</dcterms:modified>
</cp:coreProperties>
</file>