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80" autoAdjust="0"/>
    <p:restoredTop sz="94660"/>
  </p:normalViewPr>
  <p:slideViewPr>
    <p:cSldViewPr>
      <p:cViewPr varScale="1">
        <p:scale>
          <a:sx n="82" d="100"/>
          <a:sy n="82" d="100"/>
        </p:scale>
        <p:origin x="-15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DBF0D-DBF0-4B7F-84EA-7DA647754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FB62447E-C4E9-4ADE-B014-CE3193A38C8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ECDBF0D-DBF0-4B7F-84EA-7DA647754DEC}" type="slidenum">
              <a:rPr lang="ru-RU" smtClean="0"/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825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112569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Toshkent </a:t>
            </a:r>
            <a:r>
              <a:rPr lang="en-US" sz="4000" dirty="0" err="1" smtClean="0"/>
              <a:t>davlat</a:t>
            </a:r>
            <a:r>
              <a:rPr lang="en-US" sz="4000" dirty="0" smtClean="0"/>
              <a:t> </a:t>
            </a:r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adabiyoti</a:t>
            </a:r>
            <a:r>
              <a:rPr lang="en-US" sz="4000" dirty="0" smtClean="0"/>
              <a:t> </a:t>
            </a:r>
            <a:r>
              <a:rPr lang="en-US" sz="4000" dirty="0" err="1" smtClean="0"/>
              <a:t>universiteti</a:t>
            </a:r>
            <a:r>
              <a:rPr lang="en-US" dirty="0" smtClean="0"/>
              <a:t> 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200" dirty="0" smtClean="0"/>
              <a:t>O‘zbek tili va uni o‘qitish metodikasi kafedrasi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“D</a:t>
            </a:r>
            <a:r>
              <a:rPr lang="en-US" dirty="0" err="1" smtClean="0"/>
              <a:t>avlat</a:t>
            </a:r>
            <a:r>
              <a:rPr lang="en-US" dirty="0" smtClean="0"/>
              <a:t> </a:t>
            </a:r>
            <a:r>
              <a:rPr lang="en-US" dirty="0" err="1" smtClean="0"/>
              <a:t>tilida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r>
              <a:rPr lang="en-US" dirty="0" smtClean="0"/>
              <a:t> </a:t>
            </a:r>
            <a:r>
              <a:rPr lang="en-US" dirty="0" err="1" smtClean="0"/>
              <a:t>yuritish”</a:t>
            </a:r>
            <a:r>
              <a:rPr lang="en-US" dirty="0" smtClean="0"/>
              <a:t> </a:t>
            </a:r>
            <a:r>
              <a:rPr lang="en-US" dirty="0" err="1" smtClean="0"/>
              <a:t>fani</a:t>
            </a:r>
            <a:r>
              <a:rPr lang="en-US" dirty="0" smtClean="0"/>
              <a:t> </a:t>
            </a:r>
            <a:endParaRPr lang="en-US" dirty="0"/>
          </a:p>
          <a:p>
            <a:pPr marL="0" indent="0" algn="ctr">
              <a:buNone/>
            </a:pPr>
            <a:endParaRPr lang="en-US" b="1" dirty="0" err="1" smtClean="0"/>
          </a:p>
          <a:p>
            <a:pPr marL="0" indent="0" algn="ctr">
              <a:buNone/>
            </a:pPr>
            <a:r>
              <a:rPr lang="en-US" b="1" dirty="0" err="1" smtClean="0"/>
              <a:t>Hujjatlarning</a:t>
            </a:r>
            <a:r>
              <a:rPr lang="en-US" b="1" dirty="0" smtClean="0"/>
              <a:t> </a:t>
            </a:r>
            <a:r>
              <a:rPr lang="en-US" b="1" dirty="0" err="1" smtClean="0"/>
              <a:t>paydo</a:t>
            </a:r>
            <a:r>
              <a:rPr lang="en-US" b="1" dirty="0" smtClean="0"/>
              <a:t> </a:t>
            </a:r>
            <a:r>
              <a:rPr lang="en-US" b="1" dirty="0" err="1" smtClean="0"/>
              <a:t>bo‘lishi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</a:t>
            </a:r>
            <a:r>
              <a:rPr lang="en-US" b="1" dirty="0" err="1" smtClean="0"/>
              <a:t>tarixi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492896"/>
            <a:ext cx="7704856" cy="1008112"/>
          </a:xfrm>
        </p:spPr>
        <p:txBody>
          <a:bodyPr>
            <a:normAutofit/>
          </a:bodyPr>
          <a:lstStyle/>
          <a:p>
            <a:r>
              <a:rPr lang="en-US" dirty="0" err="1" smtClean="0"/>
              <a:t>E’tiboringiz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rahmat</a:t>
            </a:r>
            <a:r>
              <a:rPr lang="en-US" dirty="0" smtClean="0"/>
              <a:t>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63888" y="764704"/>
            <a:ext cx="1944216" cy="936104"/>
          </a:xfrm>
        </p:spPr>
        <p:txBody>
          <a:bodyPr/>
          <a:lstStyle/>
          <a:p>
            <a:r>
              <a:rPr lang="en-US" dirty="0" err="1" smtClean="0"/>
              <a:t>Reja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1988840"/>
            <a:ext cx="7543800" cy="3096344"/>
          </a:xfrm>
        </p:spPr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Hujjatchilikning</a:t>
            </a:r>
            <a:r>
              <a:rPr lang="en-US" dirty="0" smtClean="0"/>
              <a:t> </a:t>
            </a:r>
            <a:r>
              <a:rPr lang="en-US" dirty="0" err="1" smtClean="0"/>
              <a:t>paydo</a:t>
            </a:r>
            <a:r>
              <a:rPr lang="en-US" dirty="0" smtClean="0"/>
              <a:t> </a:t>
            </a:r>
            <a:r>
              <a:rPr lang="en-US" dirty="0" err="1" smtClean="0"/>
              <a:t>bo ‘lishi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Hujjatchilik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tarixi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3. Hujjatlarning </a:t>
            </a:r>
            <a:r>
              <a:rPr lang="en-US" dirty="0" err="1" smtClean="0"/>
              <a:t>turlari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692696"/>
            <a:ext cx="7554416" cy="9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Hujjatlarning</a:t>
            </a:r>
            <a:r>
              <a:rPr lang="en-US" dirty="0" smtClean="0"/>
              <a:t> </a:t>
            </a:r>
            <a:r>
              <a:rPr lang="en-US" dirty="0" err="1" smtClean="0"/>
              <a:t>paydo</a:t>
            </a:r>
            <a:r>
              <a:rPr lang="en-US" dirty="0" smtClean="0"/>
              <a:t> </a:t>
            </a:r>
            <a:r>
              <a:rPr lang="en-US" dirty="0" err="1" smtClean="0"/>
              <a:t>bo‘lishi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750" y="2204720"/>
            <a:ext cx="7992745" cy="3881120"/>
          </a:xfrm>
        </p:spPr>
        <p:txBody>
          <a:bodyPr>
            <a:normAutofit fontScale="82500"/>
          </a:bodyPr>
          <a:lstStyle/>
          <a:p>
            <a:pPr algn="ctr"/>
            <a:r>
              <a:rPr lang="en-US" i="1" dirty="0"/>
              <a:t>«</a:t>
            </a:r>
            <a:r>
              <a:rPr lang="en-US" i="1" dirty="0" err="1"/>
              <a:t>O‘zbek</a:t>
            </a:r>
            <a:r>
              <a:rPr lang="en-US" i="1" dirty="0"/>
              <a:t> </a:t>
            </a:r>
            <a:r>
              <a:rPr lang="en-US" i="1" dirty="0" err="1"/>
              <a:t>tilining</a:t>
            </a:r>
            <a:r>
              <a:rPr lang="en-US" i="1" dirty="0"/>
              <a:t> </a:t>
            </a:r>
            <a:r>
              <a:rPr lang="en-US" i="1" dirty="0" err="1"/>
              <a:t>izohli</a:t>
            </a:r>
            <a:r>
              <a:rPr lang="en-US" i="1" dirty="0"/>
              <a:t> </a:t>
            </a:r>
            <a:r>
              <a:rPr lang="en-US" i="1" dirty="0" err="1"/>
              <a:t>lug‘ati»</a:t>
            </a:r>
            <a:r>
              <a:rPr lang="en-US" dirty="0" err="1"/>
              <a:t>da</a:t>
            </a:r>
            <a:r>
              <a:rPr lang="en-US" dirty="0"/>
              <a:t> “</a:t>
            </a:r>
            <a:r>
              <a:rPr lang="en-US" dirty="0" err="1">
                <a:solidFill>
                  <a:srgbClr val="FF0000"/>
                </a:solidFill>
              </a:rPr>
              <a:t>Hujjat</a:t>
            </a:r>
            <a:r>
              <a:rPr lang="en-US" dirty="0"/>
              <a:t>” </a:t>
            </a:r>
            <a:r>
              <a:rPr lang="en-US" dirty="0" err="1"/>
              <a:t>so‘ziga</a:t>
            </a:r>
            <a:r>
              <a:rPr lang="en-US" dirty="0"/>
              <a:t> </a:t>
            </a:r>
            <a:r>
              <a:rPr lang="en-US" dirty="0" err="1"/>
              <a:t>quyidagicha</a:t>
            </a:r>
            <a:r>
              <a:rPr lang="en-US" dirty="0"/>
              <a:t> </a:t>
            </a:r>
            <a:r>
              <a:rPr lang="en-US" dirty="0" err="1"/>
              <a:t>izoh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: </a:t>
            </a:r>
            <a:endParaRPr lang="en-US" dirty="0"/>
          </a:p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Hujjat</a:t>
            </a:r>
            <a:r>
              <a:rPr lang="en-US" dirty="0" smtClean="0"/>
              <a:t>-</a:t>
            </a:r>
            <a:endParaRPr lang="en-US" dirty="0" smtClean="0"/>
          </a:p>
          <a:p>
            <a:pPr algn="ctr"/>
            <a:r>
              <a:rPr lang="en-US" dirty="0" smtClean="0"/>
              <a:t>[</a:t>
            </a:r>
            <a:r>
              <a:rPr lang="en-US" dirty="0" smtClean="0">
                <a:solidFill>
                  <a:srgbClr val="00B0F0"/>
                </a:solidFill>
              </a:rPr>
              <a:t>a.- </a:t>
            </a:r>
            <a:r>
              <a:rPr lang="en-US" dirty="0" err="1" smtClean="0">
                <a:solidFill>
                  <a:srgbClr val="00B0F0"/>
                </a:solidFill>
              </a:rPr>
              <a:t>dalil,isbot;sabab,bahona</a:t>
            </a:r>
            <a:r>
              <a:rPr lang="en-US" dirty="0" smtClean="0">
                <a:solidFill>
                  <a:srgbClr val="00B0F0"/>
                </a:solidFill>
              </a:rPr>
              <a:t>] </a:t>
            </a:r>
            <a:r>
              <a:rPr lang="en-US" dirty="0" err="1" smtClean="0"/>
              <a:t>tarzida</a:t>
            </a:r>
            <a:r>
              <a:rPr lang="en-US" dirty="0" smtClean="0"/>
              <a:t> </a:t>
            </a:r>
            <a:r>
              <a:rPr lang="en-US" dirty="0" err="1"/>
              <a:t>izohlangan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ayni</a:t>
            </a:r>
            <a:r>
              <a:rPr lang="en-US" dirty="0"/>
              <a:t> </a:t>
            </a:r>
            <a:r>
              <a:rPr lang="en-US" dirty="0" err="1"/>
              <a:t>terminning</a:t>
            </a:r>
            <a:r>
              <a:rPr lang="en-US" dirty="0"/>
              <a:t> 3ta </a:t>
            </a:r>
            <a:r>
              <a:rPr lang="en-US" dirty="0" err="1"/>
              <a:t>ma’nosi</a:t>
            </a:r>
            <a:r>
              <a:rPr lang="en-US" dirty="0"/>
              <a:t> </a:t>
            </a:r>
            <a:r>
              <a:rPr lang="en-US" dirty="0" err="1"/>
              <a:t>ko’rsatilgan</a:t>
            </a:r>
            <a:r>
              <a:rPr lang="en-US" dirty="0" smtClean="0"/>
              <a:t>. 1.Kimsaning </a:t>
            </a:r>
            <a:r>
              <a:rPr lang="en-US" dirty="0" err="1"/>
              <a:t>kimligini</a:t>
            </a:r>
            <a:r>
              <a:rPr lang="en-US" dirty="0"/>
              <a:t> (</a:t>
            </a:r>
            <a:r>
              <a:rPr lang="en-US" dirty="0" err="1"/>
              <a:t>shaxsiyatini</a:t>
            </a:r>
            <a:r>
              <a:rPr lang="en-US" dirty="0"/>
              <a:t>), </a:t>
            </a:r>
            <a:r>
              <a:rPr lang="en-US" dirty="0" err="1"/>
              <a:t>mashg‘ulotini</a:t>
            </a:r>
            <a:r>
              <a:rPr lang="en-US" dirty="0"/>
              <a:t>,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tashkilotga</a:t>
            </a:r>
            <a:r>
              <a:rPr lang="en-US" dirty="0"/>
              <a:t> </a:t>
            </a:r>
            <a:r>
              <a:rPr lang="en-US" dirty="0" err="1"/>
              <a:t>a’zoligini</a:t>
            </a:r>
            <a:r>
              <a:rPr lang="en-US" dirty="0"/>
              <a:t> </a:t>
            </a:r>
            <a:r>
              <a:rPr lang="en-US" dirty="0" err="1"/>
              <a:t>tasdiqlovchi</a:t>
            </a:r>
            <a:r>
              <a:rPr lang="en-US" dirty="0"/>
              <a:t> </a:t>
            </a:r>
            <a:r>
              <a:rPr lang="en-US" dirty="0" err="1"/>
              <a:t>guvohnoma</a:t>
            </a:r>
            <a:r>
              <a:rPr lang="en-US" dirty="0"/>
              <a:t> (</a:t>
            </a:r>
            <a:r>
              <a:rPr lang="en-US" dirty="0" err="1"/>
              <a:t>pasport</a:t>
            </a:r>
            <a:r>
              <a:rPr lang="en-US" dirty="0"/>
              <a:t>, </a:t>
            </a:r>
            <a:r>
              <a:rPr lang="en-US" dirty="0" err="1"/>
              <a:t>guvohnoma</a:t>
            </a:r>
            <a:r>
              <a:rPr lang="en-US" dirty="0"/>
              <a:t>, </a:t>
            </a:r>
            <a:r>
              <a:rPr lang="en-US" dirty="0" err="1"/>
              <a:t>talabalik</a:t>
            </a:r>
            <a:r>
              <a:rPr lang="en-US" dirty="0"/>
              <a:t> </a:t>
            </a:r>
            <a:r>
              <a:rPr lang="en-US" dirty="0" err="1"/>
              <a:t>bileti</a:t>
            </a:r>
            <a:r>
              <a:rPr lang="en-US" dirty="0"/>
              <a:t>, </a:t>
            </a:r>
            <a:r>
              <a:rPr lang="en-US" dirty="0" err="1"/>
              <a:t>a’zolik</a:t>
            </a:r>
            <a:r>
              <a:rPr lang="en-US" dirty="0"/>
              <a:t> </a:t>
            </a:r>
            <a:r>
              <a:rPr lang="en-US" dirty="0" err="1"/>
              <a:t>bileti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kabilar</a:t>
            </a:r>
            <a:r>
              <a:rPr lang="en-US" dirty="0"/>
              <a:t> </a:t>
            </a:r>
            <a:r>
              <a:rPr lang="en-US" dirty="0" smtClean="0"/>
              <a:t>). 2</a:t>
            </a:r>
            <a:r>
              <a:rPr lang="en-US" dirty="0"/>
              <a:t>.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ish-faoliyat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narsaga</a:t>
            </a:r>
            <a:r>
              <a:rPr lang="en-US" dirty="0"/>
              <a:t> </a:t>
            </a:r>
            <a:r>
              <a:rPr lang="en-US" dirty="0" err="1"/>
              <a:t>haq-huquq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kabilarni</a:t>
            </a:r>
            <a:r>
              <a:rPr lang="en-US" dirty="0"/>
              <a:t> </a:t>
            </a:r>
            <a:r>
              <a:rPr lang="en-US" dirty="0" err="1"/>
              <a:t>ko‘rsatuvchi</a:t>
            </a:r>
            <a:r>
              <a:rPr lang="en-US" dirty="0"/>
              <a:t>, </a:t>
            </a:r>
            <a:r>
              <a:rPr lang="en-US" dirty="0" err="1"/>
              <a:t>tasdiqlovchi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qog‘ozi</a:t>
            </a:r>
            <a:r>
              <a:rPr lang="en-US" dirty="0"/>
              <a:t>. 3. </a:t>
            </a:r>
            <a:r>
              <a:rPr lang="en-US" dirty="0" err="1"/>
              <a:t>Ilmiy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tarixiy</a:t>
            </a:r>
            <a:r>
              <a:rPr lang="en-US" dirty="0"/>
              <a:t> </a:t>
            </a:r>
            <a:r>
              <a:rPr lang="en-US" dirty="0" err="1"/>
              <a:t>ahamiyatga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yozuvlar</a:t>
            </a:r>
            <a:r>
              <a:rPr lang="en-US" dirty="0"/>
              <a:t>, </a:t>
            </a:r>
            <a:r>
              <a:rPr lang="en-US" dirty="0" err="1"/>
              <a:t>suratlar</a:t>
            </a:r>
            <a:r>
              <a:rPr lang="en-US" dirty="0"/>
              <a:t>, </a:t>
            </a:r>
            <a:r>
              <a:rPr lang="en-US" dirty="0" err="1"/>
              <a:t>asar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adabiyotlardir</a:t>
            </a:r>
            <a:r>
              <a:rPr lang="en-US" dirty="0"/>
              <a:t>. </a:t>
            </a:r>
            <a:r>
              <a:rPr lang="en-US" dirty="0" err="1"/>
              <a:t>O‘rxun-Yenisey</a:t>
            </a:r>
            <a:r>
              <a:rPr lang="en-US" dirty="0"/>
              <a:t> </a:t>
            </a:r>
            <a:r>
              <a:rPr lang="en-US" dirty="0" err="1"/>
              <a:t>yozuvlari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qimmatli</a:t>
            </a:r>
            <a:r>
              <a:rPr lang="en-US" dirty="0"/>
              <a:t> </a:t>
            </a:r>
            <a:r>
              <a:rPr lang="en-US" dirty="0" err="1"/>
              <a:t>hujjatlardir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908720"/>
            <a:ext cx="8712968" cy="4392488"/>
          </a:xfrm>
        </p:spPr>
        <p:txBody>
          <a:bodyPr>
            <a:normAutofit fontScale="90000"/>
          </a:bodyPr>
          <a:lstStyle/>
          <a:p>
            <a:pPr algn="l"/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Hujjatchilikning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paydo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bo‘lishi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insoniyat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sivilizatsiyasi, yozuv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davlatchilikning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shakllanishi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bilan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uzviy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bog‘liq. </a:t>
            </a:r>
            <a:b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U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miloddan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avvalgi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3500-yillarda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piktografik 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rasmli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yozuvlardan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boshlanib, Misr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iyerogliflari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qadimgi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So‘g‘d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yozma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manbalari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orqali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taraqqiy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etgan. Asosiy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tarixiy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ildizlari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ma’muriy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boshqaruv, mulk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huquqini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qayd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etish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rasmiy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yozishmalarga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borib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555" dirty="0" err="1" smtClean="0">
                <a:latin typeface="Times New Roman" panose="02020603050405020304" charset="0"/>
                <a:cs typeface="Times New Roman" panose="02020603050405020304" charset="0"/>
              </a:rPr>
              <a:t>taqaladi</a:t>
            </a:r>
            <a:r>
              <a:rPr lang="en-US" sz="3555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ru-RU" sz="3555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96944" cy="1152128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Hujjatchilikning</a:t>
            </a:r>
            <a:r>
              <a:rPr lang="en-US" sz="3600" dirty="0" smtClean="0"/>
              <a:t> </a:t>
            </a:r>
            <a:r>
              <a:rPr lang="en-US" sz="3600" dirty="0" err="1" smtClean="0"/>
              <a:t>paydo</a:t>
            </a:r>
            <a:r>
              <a:rPr lang="en-US" sz="3600" dirty="0" smtClean="0"/>
              <a:t> </a:t>
            </a:r>
            <a:r>
              <a:rPr lang="en-US" sz="3600" dirty="0" err="1" smtClean="0"/>
              <a:t>bo‘lish</a:t>
            </a:r>
            <a:r>
              <a:rPr lang="en-US" sz="3600" dirty="0" smtClean="0"/>
              <a:t> </a:t>
            </a:r>
            <a:r>
              <a:rPr lang="en-US" sz="3600" dirty="0" err="1" smtClean="0"/>
              <a:t>bosqichlari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126288" cy="424847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Ilk </a:t>
            </a:r>
            <a:r>
              <a:rPr lang="en-US" dirty="0" err="1" smtClean="0">
                <a:solidFill>
                  <a:srgbClr val="FF0000"/>
                </a:solidFill>
              </a:rPr>
              <a:t>ko’rinishlar:</a:t>
            </a:r>
            <a:r>
              <a:rPr lang="en-US" dirty="0" err="1" smtClean="0"/>
              <a:t>dastlabki</a:t>
            </a:r>
            <a:r>
              <a:rPr lang="en-US" dirty="0" smtClean="0"/>
              <a:t> </a:t>
            </a:r>
            <a:r>
              <a:rPr lang="en-US" dirty="0" err="1" smtClean="0"/>
              <a:t>hujjatlar</a:t>
            </a:r>
            <a:r>
              <a:rPr lang="en-US" dirty="0" smtClean="0"/>
              <a:t> </a:t>
            </a:r>
            <a:r>
              <a:rPr lang="en-US" dirty="0" err="1" smtClean="0"/>
              <a:t>piktogramma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ideogrammalar</a:t>
            </a:r>
            <a:r>
              <a:rPr lang="en-US" dirty="0" smtClean="0"/>
              <a:t> </a:t>
            </a:r>
            <a:r>
              <a:rPr lang="en-US" dirty="0" err="1" smtClean="0"/>
              <a:t>shaklida</a:t>
            </a:r>
            <a:r>
              <a:rPr lang="en-US" dirty="0" smtClean="0"/>
              <a:t> </a:t>
            </a:r>
            <a:r>
              <a:rPr lang="en-US" dirty="0" err="1" smtClean="0"/>
              <a:t>bo’lib,tosh</a:t>
            </a:r>
            <a:r>
              <a:rPr lang="en-US" dirty="0" smtClean="0"/>
              <a:t> ,</a:t>
            </a:r>
            <a:r>
              <a:rPr lang="en-US" dirty="0" err="1" smtClean="0"/>
              <a:t>loy</a:t>
            </a:r>
            <a:r>
              <a:rPr lang="en-US" dirty="0" smtClean="0"/>
              <a:t> </a:t>
            </a:r>
            <a:r>
              <a:rPr lang="en-US" dirty="0" err="1" smtClean="0"/>
              <a:t>taxtachalar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papiroslarga</a:t>
            </a:r>
            <a:r>
              <a:rPr lang="en-US" dirty="0" smtClean="0"/>
              <a:t> </a:t>
            </a:r>
            <a:r>
              <a:rPr lang="en-US" dirty="0" err="1" smtClean="0"/>
              <a:t>bitilgan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Qadimgi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sivilizatsiyalar</a:t>
            </a:r>
            <a:r>
              <a:rPr lang="en-US" dirty="0" err="1" smtClean="0"/>
              <a:t>:Misr,Bobil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Shumerda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boshqaruvi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xo’jalik</a:t>
            </a:r>
            <a:r>
              <a:rPr lang="en-US" dirty="0" smtClean="0"/>
              <a:t> </a:t>
            </a:r>
            <a:r>
              <a:rPr lang="en-US" dirty="0" err="1" smtClean="0"/>
              <a:t>faoliyatini</a:t>
            </a:r>
            <a:r>
              <a:rPr lang="en-US" dirty="0" smtClean="0"/>
              <a:t> </a:t>
            </a:r>
            <a:r>
              <a:rPr lang="en-US" dirty="0" err="1" smtClean="0"/>
              <a:t>tartibga</a:t>
            </a:r>
            <a:r>
              <a:rPr lang="en-US" dirty="0" smtClean="0"/>
              <a:t> </a:t>
            </a:r>
            <a:r>
              <a:rPr lang="en-US" dirty="0" err="1" smtClean="0"/>
              <a:t>solish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rasmiy</a:t>
            </a:r>
            <a:r>
              <a:rPr lang="en-US" dirty="0" smtClean="0"/>
              <a:t> </a:t>
            </a:r>
            <a:r>
              <a:rPr lang="en-US" dirty="0" err="1" smtClean="0"/>
              <a:t>yozishmalar</a:t>
            </a:r>
            <a:r>
              <a:rPr lang="en-US" dirty="0" smtClean="0"/>
              <a:t> </a:t>
            </a:r>
            <a:r>
              <a:rPr lang="en-US" dirty="0" err="1" smtClean="0"/>
              <a:t>shakllangan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O’rta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asrlar</a:t>
            </a:r>
            <a:r>
              <a:rPr lang="en-US" dirty="0" err="1" smtClean="0"/>
              <a:t>:turkiy</a:t>
            </a:r>
            <a:r>
              <a:rPr lang="en-US" dirty="0" smtClean="0"/>
              <a:t> </a:t>
            </a:r>
            <a:r>
              <a:rPr lang="en-US" dirty="0" err="1" smtClean="0"/>
              <a:t>xalqlarda</a:t>
            </a:r>
            <a:r>
              <a:rPr lang="en-US" dirty="0" smtClean="0"/>
              <a:t> ,</a:t>
            </a:r>
            <a:r>
              <a:rPr lang="en-US" dirty="0" err="1" smtClean="0"/>
              <a:t>jumladan,O’zbekiston</a:t>
            </a:r>
            <a:r>
              <a:rPr lang="en-US" dirty="0" smtClean="0"/>
              <a:t> </a:t>
            </a:r>
            <a:r>
              <a:rPr lang="en-US" dirty="0" err="1" smtClean="0"/>
              <a:t>hududida</a:t>
            </a:r>
            <a:r>
              <a:rPr lang="en-US" dirty="0" smtClean="0"/>
              <a:t> </a:t>
            </a:r>
            <a:r>
              <a:rPr lang="en-US" dirty="0" err="1" smtClean="0"/>
              <a:t>yorliq,farmon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vaqf</a:t>
            </a:r>
            <a:r>
              <a:rPr lang="en-US" dirty="0" smtClean="0"/>
              <a:t> </a:t>
            </a:r>
            <a:r>
              <a:rPr lang="en-US" dirty="0" err="1" smtClean="0"/>
              <a:t>hujjatlari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rasmiy</a:t>
            </a:r>
            <a:r>
              <a:rPr lang="en-US" dirty="0" smtClean="0"/>
              <a:t> </a:t>
            </a:r>
            <a:r>
              <a:rPr lang="en-US" dirty="0" err="1" smtClean="0"/>
              <a:t>hujjat</a:t>
            </a:r>
            <a:r>
              <a:rPr lang="en-US" dirty="0" smtClean="0"/>
              <a:t> </a:t>
            </a:r>
            <a:r>
              <a:rPr lang="en-US" dirty="0" err="1" smtClean="0"/>
              <a:t>turlari</a:t>
            </a:r>
            <a:r>
              <a:rPr lang="en-US" dirty="0" smtClean="0"/>
              <a:t> </a:t>
            </a:r>
            <a:r>
              <a:rPr lang="en-US" dirty="0" err="1" smtClean="0"/>
              <a:t>rivojlangan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Zamonaviy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bosqich</a:t>
            </a:r>
            <a:r>
              <a:rPr lang="en-US" dirty="0" err="1" smtClean="0"/>
              <a:t>:sovet</a:t>
            </a:r>
            <a:r>
              <a:rPr lang="en-US" dirty="0" smtClean="0"/>
              <a:t> </a:t>
            </a:r>
            <a:r>
              <a:rPr lang="en-US" dirty="0" err="1" smtClean="0"/>
              <a:t>davridagi</a:t>
            </a:r>
            <a:r>
              <a:rPr lang="en-US" dirty="0" smtClean="0"/>
              <a:t> </a:t>
            </a:r>
            <a:r>
              <a:rPr lang="en-US" dirty="0" err="1" smtClean="0"/>
              <a:t>standartlashuv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bugungi</a:t>
            </a:r>
            <a:r>
              <a:rPr lang="en-US" dirty="0" smtClean="0"/>
              <a:t> </a:t>
            </a:r>
            <a:r>
              <a:rPr lang="en-US" dirty="0" err="1" smtClean="0"/>
              <a:t>kunda</a:t>
            </a:r>
            <a:r>
              <a:rPr lang="en-US" dirty="0" smtClean="0"/>
              <a:t> </a:t>
            </a: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hujjatlar</a:t>
            </a:r>
            <a:r>
              <a:rPr lang="en-US" dirty="0" smtClean="0"/>
              <a:t> </a:t>
            </a:r>
            <a:r>
              <a:rPr lang="en-US" dirty="0" err="1" smtClean="0"/>
              <a:t>tizimiga</a:t>
            </a:r>
            <a:r>
              <a:rPr lang="en-US" dirty="0" smtClean="0"/>
              <a:t> </a:t>
            </a:r>
            <a:r>
              <a:rPr lang="en-US" dirty="0" err="1" smtClean="0"/>
              <a:t>o’tish</a:t>
            </a:r>
            <a:r>
              <a:rPr lang="en-US" dirty="0" smtClean="0"/>
              <a:t> </a:t>
            </a:r>
            <a:r>
              <a:rPr lang="en-US" dirty="0" err="1" smtClean="0"/>
              <a:t>hujjatchilikning</a:t>
            </a:r>
            <a:r>
              <a:rPr lang="en-US" dirty="0" smtClean="0"/>
              <a:t> </a:t>
            </a:r>
            <a:r>
              <a:rPr lang="en-US" dirty="0" err="1" smtClean="0"/>
              <a:t>taraqqiyoti</a:t>
            </a:r>
            <a:r>
              <a:rPr lang="en-US" dirty="0" smtClean="0"/>
              <a:t> </a:t>
            </a:r>
            <a:r>
              <a:rPr lang="en-US" dirty="0" err="1" smtClean="0"/>
              <a:t>sanaladi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Hujjatchilikning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asosiy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maqsadi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axborotni</a:t>
            </a:r>
            <a:r>
              <a:rPr lang="en-US" dirty="0" smtClean="0"/>
              <a:t> </a:t>
            </a:r>
            <a:r>
              <a:rPr lang="en-US" dirty="0" err="1" smtClean="0"/>
              <a:t>saqlash,uzatish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huquqiy</a:t>
            </a:r>
            <a:r>
              <a:rPr lang="en-US" dirty="0" smtClean="0"/>
              <a:t> </a:t>
            </a:r>
            <a:r>
              <a:rPr lang="en-US" dirty="0" err="1" smtClean="0"/>
              <a:t>munosabatlarni</a:t>
            </a:r>
            <a:r>
              <a:rPr lang="en-US" dirty="0" smtClean="0"/>
              <a:t> </a:t>
            </a:r>
            <a:r>
              <a:rPr lang="en-US" dirty="0" err="1" smtClean="0"/>
              <a:t>tasdiqlashdan</a:t>
            </a:r>
            <a:r>
              <a:rPr lang="en-US" dirty="0" smtClean="0"/>
              <a:t> </a:t>
            </a:r>
            <a:r>
              <a:rPr lang="en-US" dirty="0" err="1" smtClean="0"/>
              <a:t>iborat</a:t>
            </a:r>
            <a:r>
              <a:rPr lang="en-US" dirty="0" smtClean="0"/>
              <a:t> </a:t>
            </a:r>
            <a:r>
              <a:rPr lang="en-US" dirty="0" err="1" smtClean="0"/>
              <a:t>bo’lib,u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boshqaruv</a:t>
            </a:r>
            <a:r>
              <a:rPr lang="en-US" dirty="0" smtClean="0"/>
              <a:t> </a:t>
            </a:r>
            <a:r>
              <a:rPr lang="en-US" dirty="0" err="1" smtClean="0"/>
              <a:t>samaradorligini</a:t>
            </a:r>
            <a:r>
              <a:rPr lang="en-US" dirty="0" smtClean="0"/>
              <a:t> </a:t>
            </a:r>
            <a:r>
              <a:rPr lang="en-US" dirty="0" err="1" smtClean="0"/>
              <a:t>oshiruvchi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strategik</a:t>
            </a:r>
            <a:r>
              <a:rPr lang="en-US" dirty="0" smtClean="0"/>
              <a:t> </a:t>
            </a:r>
            <a:r>
              <a:rPr lang="en-US" dirty="0" err="1" smtClean="0"/>
              <a:t>vositadir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264696" cy="792088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Hujjatchilik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uning</a:t>
            </a:r>
            <a:r>
              <a:rPr lang="en-US" sz="4000" dirty="0" smtClean="0"/>
              <a:t> </a:t>
            </a:r>
            <a:r>
              <a:rPr lang="en-US" sz="4000" dirty="0" err="1" smtClean="0"/>
              <a:t>tarixi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688632"/>
          </a:xfrm>
        </p:spPr>
        <p:txBody>
          <a:bodyPr>
            <a:normAutofit/>
          </a:bodyPr>
          <a:lstStyle/>
          <a:p>
            <a:r>
              <a:rPr lang="en-US" dirty="0" err="1" smtClean="0"/>
              <a:t>Hujjatchilik-bu</a:t>
            </a:r>
            <a:r>
              <a:rPr lang="en-US" dirty="0" smtClean="0"/>
              <a:t> </a:t>
            </a:r>
            <a:r>
              <a:rPr lang="en-US" dirty="0" err="1" smtClean="0"/>
              <a:t>hujjatlarni</a:t>
            </a:r>
            <a:r>
              <a:rPr lang="en-US" dirty="0" smtClean="0"/>
              <a:t> </a:t>
            </a:r>
            <a:r>
              <a:rPr lang="en-US" dirty="0" err="1" smtClean="0"/>
              <a:t>yaratish,ramiylashtirish,saqlash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ulardan</a:t>
            </a:r>
            <a:r>
              <a:rPr lang="en-US" dirty="0" smtClean="0"/>
              <a:t>  </a:t>
            </a:r>
            <a:r>
              <a:rPr lang="en-US" dirty="0" err="1" smtClean="0"/>
              <a:t>foydalanish</a:t>
            </a:r>
            <a:r>
              <a:rPr lang="en-US" dirty="0" smtClean="0"/>
              <a:t> </a:t>
            </a:r>
            <a:r>
              <a:rPr lang="en-US" dirty="0" err="1" smtClean="0"/>
              <a:t>faoliyatidir.Jamiyatning</a:t>
            </a:r>
            <a:r>
              <a:rPr lang="en-US" dirty="0" smtClean="0"/>
              <a:t> </a:t>
            </a:r>
            <a:r>
              <a:rPr lang="en-US" dirty="0" err="1" smtClean="0"/>
              <a:t>ijtimoiy-siyosiy</a:t>
            </a:r>
            <a:r>
              <a:rPr lang="en-US" dirty="0" smtClean="0"/>
              <a:t> </a:t>
            </a:r>
            <a:r>
              <a:rPr lang="en-US" dirty="0" err="1" smtClean="0"/>
              <a:t>hayotida</a:t>
            </a:r>
            <a:r>
              <a:rPr lang="en-US" dirty="0" smtClean="0"/>
              <a:t> </a:t>
            </a:r>
            <a:r>
              <a:rPr lang="en-US" dirty="0" err="1" smtClean="0"/>
              <a:t>boshqaruvni</a:t>
            </a:r>
            <a:r>
              <a:rPr lang="en-US" dirty="0" smtClean="0"/>
              <a:t> </a:t>
            </a:r>
            <a:r>
              <a:rPr lang="en-US" dirty="0" err="1" smtClean="0"/>
              <a:t>ta’minlaydi,ilmiy-tarixiy</a:t>
            </a:r>
            <a:r>
              <a:rPr lang="en-US" dirty="0" smtClean="0"/>
              <a:t> </a:t>
            </a:r>
            <a:r>
              <a:rPr lang="en-US" dirty="0" err="1" smtClean="0"/>
              <a:t>manba</a:t>
            </a:r>
            <a:r>
              <a:rPr lang="en-US" dirty="0" smtClean="0"/>
              <a:t> </a:t>
            </a:r>
            <a:r>
              <a:rPr lang="en-US" dirty="0" err="1" smtClean="0"/>
              <a:t>sifatida</a:t>
            </a:r>
            <a:r>
              <a:rPr lang="en-US" dirty="0" smtClean="0"/>
              <a:t> </a:t>
            </a:r>
            <a:r>
              <a:rPr lang="en-US" dirty="0" err="1" smtClean="0"/>
              <a:t>xizmat</a:t>
            </a:r>
            <a:r>
              <a:rPr lang="en-US" dirty="0" smtClean="0"/>
              <a:t> </a:t>
            </a:r>
            <a:r>
              <a:rPr lang="en-US" dirty="0" err="1" smtClean="0"/>
              <a:t>qiladi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Hujjatlar</a:t>
            </a:r>
            <a:r>
              <a:rPr lang="en-US" dirty="0" smtClean="0"/>
              <a:t> </a:t>
            </a:r>
            <a:r>
              <a:rPr lang="en-US" dirty="0" err="1" smtClean="0"/>
              <a:t>tili</a:t>
            </a:r>
            <a:r>
              <a:rPr lang="en-US" dirty="0" smtClean="0"/>
              <a:t> </a:t>
            </a:r>
            <a:r>
              <a:rPr lang="en-US" dirty="0" err="1" smtClean="0"/>
              <a:t>aniq,lo’nda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tushunarli</a:t>
            </a:r>
            <a:r>
              <a:rPr lang="en-US" dirty="0" smtClean="0"/>
              <a:t> </a:t>
            </a:r>
            <a:r>
              <a:rPr lang="en-US" dirty="0" err="1" smtClean="0"/>
              <a:t>bo’lishi</a:t>
            </a:r>
            <a:r>
              <a:rPr lang="en-US" dirty="0" smtClean="0"/>
              <a:t> </a:t>
            </a:r>
            <a:r>
              <a:rPr lang="en-US" dirty="0" err="1" smtClean="0"/>
              <a:t>shart.O’zbekistonda</a:t>
            </a:r>
            <a:r>
              <a:rPr lang="en-US" dirty="0" smtClean="0"/>
              <a:t> </a:t>
            </a:r>
            <a:r>
              <a:rPr lang="en-US" dirty="0" err="1" smtClean="0"/>
              <a:t>hujjatchilik</a:t>
            </a:r>
            <a:r>
              <a:rPr lang="en-US" dirty="0" smtClean="0"/>
              <a:t> </a:t>
            </a:r>
            <a:r>
              <a:rPr lang="en-US" dirty="0" err="1" smtClean="0"/>
              <a:t>faoliyati</a:t>
            </a:r>
            <a:r>
              <a:rPr lang="en-US" dirty="0" smtClean="0"/>
              <a:t> ,,</a:t>
            </a:r>
            <a:r>
              <a:rPr lang="en-US" dirty="0" err="1" smtClean="0"/>
              <a:t>Davlat</a:t>
            </a:r>
            <a:r>
              <a:rPr lang="en-US" dirty="0" smtClean="0"/>
              <a:t> </a:t>
            </a:r>
            <a:r>
              <a:rPr lang="en-US" dirty="0" err="1" smtClean="0"/>
              <a:t>tili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’’</a:t>
            </a:r>
            <a:r>
              <a:rPr lang="en-US" dirty="0" err="1" smtClean="0"/>
              <a:t>gi</a:t>
            </a:r>
            <a:r>
              <a:rPr lang="en-US" dirty="0" smtClean="0"/>
              <a:t> </a:t>
            </a:r>
            <a:r>
              <a:rPr lang="en-US" dirty="0" err="1" smtClean="0"/>
              <a:t>qonun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lotin</a:t>
            </a:r>
            <a:r>
              <a:rPr lang="en-US" dirty="0" smtClean="0"/>
              <a:t> </a:t>
            </a:r>
            <a:r>
              <a:rPr lang="en-US" dirty="0" err="1" smtClean="0"/>
              <a:t>yozuviga</a:t>
            </a:r>
            <a:r>
              <a:rPr lang="en-US" dirty="0" smtClean="0"/>
              <a:t> </a:t>
            </a:r>
            <a:r>
              <a:rPr lang="en-US" dirty="0" err="1" smtClean="0"/>
              <a:t>asoslangan</a:t>
            </a:r>
            <a:r>
              <a:rPr lang="en-US" dirty="0" smtClean="0"/>
              <a:t> </a:t>
            </a:r>
            <a:r>
              <a:rPr lang="en-US" dirty="0" err="1" smtClean="0"/>
              <a:t>o’zbek</a:t>
            </a:r>
            <a:r>
              <a:rPr lang="en-US" dirty="0" smtClean="0"/>
              <a:t> </a:t>
            </a:r>
            <a:r>
              <a:rPr lang="en-US" dirty="0" err="1" smtClean="0"/>
              <a:t>alifbosi</a:t>
            </a:r>
            <a:r>
              <a:rPr lang="en-US" dirty="0" smtClean="0"/>
              <a:t> </a:t>
            </a:r>
            <a:r>
              <a:rPr lang="en-US" dirty="0" err="1" smtClean="0"/>
              <a:t>talablariga</a:t>
            </a:r>
            <a:r>
              <a:rPr lang="en-US" dirty="0" smtClean="0"/>
              <a:t> </a:t>
            </a:r>
            <a:r>
              <a:rPr lang="en-US" dirty="0" err="1" smtClean="0"/>
              <a:t>muvofiq</a:t>
            </a:r>
            <a:r>
              <a:rPr lang="en-US" dirty="0" smtClean="0"/>
              <a:t> </a:t>
            </a:r>
            <a:r>
              <a:rPr lang="en-US" dirty="0" err="1" smtClean="0"/>
              <a:t>olib</a:t>
            </a:r>
            <a:r>
              <a:rPr lang="en-US" dirty="0" smtClean="0"/>
              <a:t> </a:t>
            </a:r>
            <a:r>
              <a:rPr lang="en-US" dirty="0" err="1" smtClean="0"/>
              <a:t>boriladi.Hozirgi</a:t>
            </a:r>
            <a:r>
              <a:rPr lang="en-US" dirty="0" smtClean="0"/>
              <a:t> </a:t>
            </a:r>
            <a:r>
              <a:rPr lang="en-US" dirty="0" err="1" smtClean="0"/>
              <a:t>kunda</a:t>
            </a:r>
            <a:r>
              <a:rPr lang="en-US" dirty="0" smtClean="0"/>
              <a:t> </a:t>
            </a:r>
            <a:r>
              <a:rPr lang="en-US" dirty="0" err="1" smtClean="0"/>
              <a:t>hujjatchilik</a:t>
            </a:r>
            <a:r>
              <a:rPr lang="en-US" dirty="0" smtClean="0"/>
              <a:t> </a:t>
            </a:r>
            <a:r>
              <a:rPr lang="en-US" dirty="0" err="1" smtClean="0"/>
              <a:t>an’anaviy</a:t>
            </a:r>
            <a:r>
              <a:rPr lang="en-US" dirty="0" smtClean="0"/>
              <a:t> </a:t>
            </a:r>
            <a:r>
              <a:rPr lang="en-US" dirty="0" err="1" smtClean="0"/>
              <a:t>qog’oz</a:t>
            </a:r>
            <a:r>
              <a:rPr lang="en-US" dirty="0" smtClean="0"/>
              <a:t> </a:t>
            </a:r>
            <a:r>
              <a:rPr lang="en-US" dirty="0" err="1" smtClean="0"/>
              <a:t>shaklidan</a:t>
            </a:r>
            <a:r>
              <a:rPr lang="en-US" dirty="0" smtClean="0"/>
              <a:t> </a:t>
            </a: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hujjat</a:t>
            </a:r>
            <a:r>
              <a:rPr lang="en-US" dirty="0" smtClean="0"/>
              <a:t> </a:t>
            </a:r>
            <a:r>
              <a:rPr lang="en-US" dirty="0" err="1" smtClean="0"/>
              <a:t>aylanishi</a:t>
            </a:r>
            <a:r>
              <a:rPr lang="en-US" dirty="0" smtClean="0"/>
              <a:t> </a:t>
            </a:r>
            <a:r>
              <a:rPr lang="en-US" dirty="0" err="1" smtClean="0"/>
              <a:t>tizimiga</a:t>
            </a:r>
            <a:r>
              <a:rPr lang="en-US" dirty="0" smtClean="0"/>
              <a:t> </a:t>
            </a:r>
            <a:r>
              <a:rPr lang="en-US" dirty="0" err="1" smtClean="0"/>
              <a:t>o’tmoqda,bu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r>
              <a:rPr lang="en-US" dirty="0" smtClean="0"/>
              <a:t> </a:t>
            </a:r>
            <a:r>
              <a:rPr lang="en-US" dirty="0" err="1" smtClean="0"/>
              <a:t>yuritishni</a:t>
            </a:r>
            <a:r>
              <a:rPr lang="en-US" dirty="0" smtClean="0"/>
              <a:t> </a:t>
            </a:r>
            <a:r>
              <a:rPr lang="en-US" dirty="0" err="1" smtClean="0"/>
              <a:t>yanada</a:t>
            </a:r>
            <a:r>
              <a:rPr lang="en-US" dirty="0" smtClean="0"/>
              <a:t> </a:t>
            </a:r>
            <a:r>
              <a:rPr lang="en-US" dirty="0" err="1" smtClean="0"/>
              <a:t>tezlashtirmoqda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96944" cy="6192688"/>
          </a:xfrm>
        </p:spPr>
        <p:txBody>
          <a:bodyPr/>
          <a:lstStyle/>
          <a:p>
            <a:r>
              <a:rPr lang="en-US" sz="2800" dirty="0" err="1" smtClean="0"/>
              <a:t>Hujjatlar</a:t>
            </a:r>
            <a:r>
              <a:rPr lang="en-US" sz="2800" dirty="0" smtClean="0"/>
              <a:t> </a:t>
            </a:r>
            <a:r>
              <a:rPr lang="en-US" sz="2800" dirty="0" err="1" smtClean="0"/>
              <a:t>vazifasii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mazmuniga</a:t>
            </a:r>
            <a:r>
              <a:rPr lang="en-US" sz="2800" dirty="0" smtClean="0"/>
              <a:t> </a:t>
            </a:r>
            <a:r>
              <a:rPr lang="en-US" sz="2800" dirty="0" err="1" smtClean="0"/>
              <a:t>ko’ra</a:t>
            </a:r>
            <a:r>
              <a:rPr lang="en-US" sz="2800" dirty="0" smtClean="0"/>
              <a:t> </a:t>
            </a:r>
            <a:r>
              <a:rPr lang="en-US" sz="2800" dirty="0" err="1" smtClean="0"/>
              <a:t>asosiy</a:t>
            </a:r>
            <a:r>
              <a:rPr lang="en-US" sz="2800" dirty="0" smtClean="0"/>
              <a:t> </a:t>
            </a:r>
            <a:r>
              <a:rPr lang="en-US" sz="2800" dirty="0" err="1" smtClean="0"/>
              <a:t>turlarga</a:t>
            </a:r>
            <a:r>
              <a:rPr lang="en-US" sz="2800" dirty="0" smtClean="0"/>
              <a:t> </a:t>
            </a:r>
            <a:r>
              <a:rPr lang="en-US" sz="2800" dirty="0" err="1" smtClean="0"/>
              <a:t>bo’linadi</a:t>
            </a:r>
            <a:r>
              <a:rPr lang="en-US" sz="2800" dirty="0" err="1" smtClean="0"/>
              <a:t>:tashkiliy</a:t>
            </a:r>
            <a:r>
              <a:rPr lang="en-US" sz="2800" dirty="0" smtClean="0"/>
              <a:t>(</a:t>
            </a:r>
            <a:r>
              <a:rPr lang="en-US" sz="2800" dirty="0" err="1" smtClean="0"/>
              <a:t>nizom,yo’riqnoma</a:t>
            </a:r>
            <a:r>
              <a:rPr lang="en-US" sz="2800" dirty="0" smtClean="0"/>
              <a:t>),</a:t>
            </a:r>
            <a:r>
              <a:rPr lang="en-US" sz="2800" dirty="0" err="1" smtClean="0"/>
              <a:t>farmoyish</a:t>
            </a:r>
            <a:r>
              <a:rPr lang="en-US" sz="2800" dirty="0" smtClean="0"/>
              <a:t>(</a:t>
            </a:r>
            <a:r>
              <a:rPr lang="en-US" sz="2800" dirty="0" err="1" smtClean="0"/>
              <a:t>buyruq,qaror</a:t>
            </a:r>
            <a:r>
              <a:rPr lang="en-US" sz="2800" dirty="0" smtClean="0"/>
              <a:t>),</a:t>
            </a:r>
            <a:r>
              <a:rPr lang="en-US" sz="2800" dirty="0" err="1" smtClean="0"/>
              <a:t>ma’lumot-axborot</a:t>
            </a:r>
            <a:r>
              <a:rPr lang="en-US" sz="2800" dirty="0" smtClean="0"/>
              <a:t>(xat,</a:t>
            </a:r>
            <a:r>
              <a:rPr lang="en-US" sz="2800" dirty="0" err="1" smtClean="0"/>
              <a:t>bayonnoma</a:t>
            </a:r>
            <a:r>
              <a:rPr lang="en-US" sz="2800" dirty="0" smtClean="0"/>
              <a:t>,,</a:t>
            </a:r>
            <a:r>
              <a:rPr lang="en-US" sz="2800" dirty="0" err="1" smtClean="0"/>
              <a:t>ma’lumotnoma</a:t>
            </a:r>
            <a:r>
              <a:rPr lang="en-US" sz="2800" dirty="0" smtClean="0"/>
              <a:t>)</a:t>
            </a:r>
            <a:r>
              <a:rPr lang="en-US" sz="2800" dirty="0" err="1" smtClean="0"/>
              <a:t>shaxsiy</a:t>
            </a:r>
            <a:r>
              <a:rPr lang="en-US" sz="2800" dirty="0" smtClean="0"/>
              <a:t> (</a:t>
            </a:r>
            <a:r>
              <a:rPr lang="en-US" sz="2800" dirty="0" err="1" smtClean="0"/>
              <a:t>ariza,tarjimayi</a:t>
            </a:r>
            <a:r>
              <a:rPr lang="en-US" sz="2800" dirty="0" smtClean="0"/>
              <a:t> </a:t>
            </a:r>
            <a:r>
              <a:rPr lang="en-US" sz="2800" dirty="0" err="1" smtClean="0"/>
              <a:t>hol</a:t>
            </a:r>
            <a:r>
              <a:rPr lang="en-US" sz="2800" dirty="0" smtClean="0"/>
              <a:t>)</a:t>
            </a:r>
            <a:r>
              <a:rPr lang="en-US" sz="2800" dirty="0" err="1" smtClean="0"/>
              <a:t>hujjatlar.Shuningdek,huquqiy</a:t>
            </a:r>
            <a:r>
              <a:rPr lang="en-US" sz="2800" dirty="0" smtClean="0"/>
              <a:t> </a:t>
            </a:r>
            <a:r>
              <a:rPr lang="en-US" sz="2800" dirty="0" err="1" smtClean="0"/>
              <a:t>maqomiga</a:t>
            </a:r>
            <a:r>
              <a:rPr lang="en-US" sz="2800" dirty="0" smtClean="0"/>
              <a:t> </a:t>
            </a:r>
            <a:r>
              <a:rPr lang="en-US" sz="2800" dirty="0" err="1" smtClean="0"/>
              <a:t>ko’ra</a:t>
            </a:r>
            <a:r>
              <a:rPr lang="en-US" sz="2800" dirty="0" smtClean="0"/>
              <a:t> </a:t>
            </a:r>
            <a:r>
              <a:rPr lang="en-US" sz="2800" dirty="0" err="1" smtClean="0"/>
              <a:t>normativ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lokal</a:t>
            </a:r>
            <a:r>
              <a:rPr lang="en-US" sz="2800" dirty="0" smtClean="0"/>
              <a:t> </a:t>
            </a:r>
            <a:r>
              <a:rPr lang="en-US" sz="2800" dirty="0" err="1" smtClean="0"/>
              <a:t>hujjatlar</a:t>
            </a:r>
            <a:r>
              <a:rPr lang="en-US" sz="2800" dirty="0" smtClean="0"/>
              <a:t> ham </a:t>
            </a:r>
            <a:r>
              <a:rPr lang="en-US" sz="2800" dirty="0" err="1" smtClean="0"/>
              <a:t>ajratiladi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r>
              <a:rPr lang="en-US" sz="2800" dirty="0" err="1" smtClean="0">
                <a:solidFill>
                  <a:srgbClr val="FF0000"/>
                </a:solidFill>
              </a:rPr>
              <a:t>Normativ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huquqiy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hujjatlar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davlat</a:t>
            </a:r>
            <a:r>
              <a:rPr lang="en-US" sz="2800" dirty="0" smtClean="0"/>
              <a:t> </a:t>
            </a:r>
            <a:r>
              <a:rPr lang="en-US" sz="2800" dirty="0" err="1" smtClean="0"/>
              <a:t>organlari</a:t>
            </a:r>
            <a:r>
              <a:rPr lang="en-US" sz="2800" dirty="0" smtClean="0"/>
              <a:t> </a:t>
            </a:r>
            <a:r>
              <a:rPr lang="en-US" sz="2800" dirty="0" err="1" smtClean="0"/>
              <a:t>tomonidan</a:t>
            </a:r>
            <a:r>
              <a:rPr lang="en-US" sz="2800" dirty="0" smtClean="0"/>
              <a:t> </a:t>
            </a:r>
            <a:r>
              <a:rPr lang="en-US" sz="2800" dirty="0" err="1" smtClean="0"/>
              <a:t>chiqariladigan</a:t>
            </a:r>
            <a:r>
              <a:rPr lang="en-US" sz="2800" dirty="0" smtClean="0"/>
              <a:t> </a:t>
            </a:r>
            <a:r>
              <a:rPr lang="en-US" sz="2800" dirty="0" err="1" smtClean="0"/>
              <a:t>umummajburiy</a:t>
            </a:r>
            <a:r>
              <a:rPr lang="en-US" sz="2800" dirty="0" smtClean="0"/>
              <a:t> </a:t>
            </a:r>
            <a:r>
              <a:rPr lang="en-US" sz="2800" dirty="0" err="1" smtClean="0"/>
              <a:t>qoidalar</a:t>
            </a:r>
            <a:r>
              <a:rPr lang="en-US" sz="2800" dirty="0" smtClean="0"/>
              <a:t> </a:t>
            </a:r>
            <a:r>
              <a:rPr lang="en-US" sz="2800" dirty="0" err="1" smtClean="0"/>
              <a:t>bo’lsa,</a:t>
            </a:r>
            <a:r>
              <a:rPr lang="en-US" sz="2800" dirty="0" err="1" smtClean="0">
                <a:solidFill>
                  <a:srgbClr val="FF0000"/>
                </a:solidFill>
              </a:rPr>
              <a:t>lokal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hujjatlar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korxona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tashkilotlar</a:t>
            </a:r>
            <a:r>
              <a:rPr lang="en-US" sz="2800" dirty="0" smtClean="0"/>
              <a:t> </a:t>
            </a:r>
            <a:r>
              <a:rPr lang="en-US" sz="2800" dirty="0" err="1" smtClean="0"/>
              <a:t>ichki</a:t>
            </a:r>
            <a:r>
              <a:rPr lang="en-US" sz="2800" dirty="0" smtClean="0"/>
              <a:t> </a:t>
            </a:r>
            <a:r>
              <a:rPr lang="en-US" sz="2800" dirty="0" err="1" smtClean="0"/>
              <a:t>faoliyatini</a:t>
            </a:r>
            <a:r>
              <a:rPr lang="en-US" sz="2800" dirty="0" smtClean="0"/>
              <a:t> </a:t>
            </a:r>
            <a:r>
              <a:rPr lang="en-US" sz="2800" dirty="0" err="1" smtClean="0"/>
              <a:t>tartibga</a:t>
            </a:r>
            <a:r>
              <a:rPr lang="en-US" sz="2800" dirty="0" smtClean="0"/>
              <a:t> </a:t>
            </a:r>
            <a:r>
              <a:rPr lang="en-US" sz="2800" dirty="0" err="1" smtClean="0"/>
              <a:t>soluvchi</a:t>
            </a:r>
            <a:r>
              <a:rPr lang="en-US" sz="2800" dirty="0" smtClean="0"/>
              <a:t> </a:t>
            </a:r>
            <a:r>
              <a:rPr lang="en-US" sz="2800" dirty="0" err="1" smtClean="0"/>
              <a:t>hujjatlardir.Normativ</a:t>
            </a:r>
            <a:r>
              <a:rPr lang="en-US" sz="2800" dirty="0" smtClean="0"/>
              <a:t> </a:t>
            </a:r>
            <a:r>
              <a:rPr lang="en-US" sz="2800" dirty="0" err="1" smtClean="0"/>
              <a:t>hujjatlar</a:t>
            </a:r>
            <a:r>
              <a:rPr lang="en-US" sz="2800" dirty="0" smtClean="0"/>
              <a:t> </a:t>
            </a:r>
            <a:r>
              <a:rPr lang="en-US" sz="2800" dirty="0" err="1" smtClean="0"/>
              <a:t>butun</a:t>
            </a:r>
            <a:r>
              <a:rPr lang="en-US" sz="2800" dirty="0" smtClean="0"/>
              <a:t> </a:t>
            </a:r>
            <a:r>
              <a:rPr lang="en-US" sz="2800" dirty="0" err="1" smtClean="0"/>
              <a:t>mamlakat</a:t>
            </a:r>
            <a:r>
              <a:rPr lang="en-US" sz="2800" dirty="0" smtClean="0"/>
              <a:t> </a:t>
            </a:r>
            <a:r>
              <a:rPr lang="en-US" sz="2800" dirty="0" err="1" smtClean="0"/>
              <a:t>uchun,lokal</a:t>
            </a:r>
            <a:r>
              <a:rPr lang="en-US" sz="2800" dirty="0" smtClean="0"/>
              <a:t> </a:t>
            </a:r>
            <a:r>
              <a:rPr lang="en-US" sz="2800" dirty="0" err="1" smtClean="0"/>
              <a:t>hujjatlar</a:t>
            </a:r>
            <a:r>
              <a:rPr lang="en-US" sz="2800" dirty="0" smtClean="0"/>
              <a:t> </a:t>
            </a:r>
            <a:r>
              <a:rPr lang="en-US" sz="2800" dirty="0" err="1" smtClean="0"/>
              <a:t>esa</a:t>
            </a:r>
            <a:r>
              <a:rPr lang="en-US" sz="2800" dirty="0" smtClean="0"/>
              <a:t> </a:t>
            </a:r>
            <a:r>
              <a:rPr lang="en-US" sz="2800" dirty="0" err="1" smtClean="0"/>
              <a:t>faqat</a:t>
            </a:r>
            <a:r>
              <a:rPr lang="en-US" sz="2800" dirty="0" smtClean="0"/>
              <a:t> </a:t>
            </a:r>
            <a:r>
              <a:rPr lang="en-US" sz="2800" dirty="0" err="1" smtClean="0"/>
              <a:t>ma’lum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tashkilot</a:t>
            </a:r>
            <a:r>
              <a:rPr lang="en-US" sz="2800" dirty="0" smtClean="0"/>
              <a:t> </a:t>
            </a:r>
            <a:r>
              <a:rPr lang="en-US" sz="2800" dirty="0" err="1" smtClean="0"/>
              <a:t>doirasida</a:t>
            </a:r>
            <a:r>
              <a:rPr lang="en-US" sz="2800" dirty="0" smtClean="0"/>
              <a:t> </a:t>
            </a:r>
            <a:r>
              <a:rPr lang="en-US" sz="2800" dirty="0" err="1" smtClean="0"/>
              <a:t>amal</a:t>
            </a:r>
            <a:r>
              <a:rPr lang="en-US" sz="2800" dirty="0" smtClean="0"/>
              <a:t> </a:t>
            </a:r>
            <a:r>
              <a:rPr lang="en-US" sz="2800" dirty="0" err="1" smtClean="0"/>
              <a:t>qiladi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6860232" cy="1008112"/>
          </a:xfrm>
        </p:spPr>
        <p:txBody>
          <a:bodyPr/>
          <a:lstStyle/>
          <a:p>
            <a:r>
              <a:rPr lang="en-US" dirty="0" smtClean="0"/>
              <a:t>        </a:t>
            </a:r>
            <a:r>
              <a:rPr lang="en-US" dirty="0" err="1" smtClean="0"/>
              <a:t>Hujjatlarning</a:t>
            </a:r>
            <a:r>
              <a:rPr lang="en-US" dirty="0" smtClean="0"/>
              <a:t> </a:t>
            </a:r>
            <a:r>
              <a:rPr lang="en-US" dirty="0" err="1" smtClean="0"/>
              <a:t>turlari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248472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Tashkiliy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hujjatlar</a:t>
            </a:r>
            <a:r>
              <a:rPr lang="en-US" dirty="0" err="1" smtClean="0"/>
              <a:t>:Tashkilotning</a:t>
            </a:r>
            <a:r>
              <a:rPr lang="en-US" dirty="0" smtClean="0"/>
              <a:t> </a:t>
            </a:r>
            <a:r>
              <a:rPr lang="en-US" dirty="0" err="1" smtClean="0"/>
              <a:t>tuzilishi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faoliyatini</a:t>
            </a:r>
            <a:r>
              <a:rPr lang="en-US" dirty="0" smtClean="0"/>
              <a:t> </a:t>
            </a:r>
            <a:r>
              <a:rPr lang="en-US" dirty="0" err="1" smtClean="0"/>
              <a:t>belgilaydi</a:t>
            </a:r>
            <a:r>
              <a:rPr lang="en-US" dirty="0" smtClean="0"/>
              <a:t>(</a:t>
            </a:r>
            <a:r>
              <a:rPr lang="en-US" dirty="0" err="1" smtClean="0"/>
              <a:t>ustav,shtatlar</a:t>
            </a:r>
            <a:r>
              <a:rPr lang="en-US" dirty="0" smtClean="0"/>
              <a:t> </a:t>
            </a:r>
            <a:r>
              <a:rPr lang="en-US" dirty="0" err="1" smtClean="0"/>
              <a:t>jadvali,lavozim</a:t>
            </a:r>
            <a:r>
              <a:rPr lang="en-US" dirty="0" smtClean="0"/>
              <a:t> </a:t>
            </a:r>
            <a:r>
              <a:rPr lang="en-US" dirty="0" err="1" smtClean="0"/>
              <a:t>yo’riqnomasi</a:t>
            </a:r>
            <a:r>
              <a:rPr lang="en-US" dirty="0" smtClean="0"/>
              <a:t>).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Farmoyish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hujjatlar</a:t>
            </a:r>
            <a:r>
              <a:rPr lang="en-US" dirty="0" err="1" smtClean="0"/>
              <a:t>:Rahbar</a:t>
            </a:r>
            <a:r>
              <a:rPr lang="en-US" dirty="0" smtClean="0"/>
              <a:t> </a:t>
            </a:r>
            <a:r>
              <a:rPr lang="en-US" dirty="0" err="1" smtClean="0"/>
              <a:t>tomonidan</a:t>
            </a:r>
            <a:r>
              <a:rPr lang="en-US" dirty="0" smtClean="0"/>
              <a:t> </a:t>
            </a:r>
            <a:r>
              <a:rPr lang="en-US" dirty="0" err="1" smtClean="0"/>
              <a:t>joriy</a:t>
            </a:r>
            <a:r>
              <a:rPr lang="en-US" dirty="0" smtClean="0"/>
              <a:t> </a:t>
            </a:r>
            <a:r>
              <a:rPr lang="en-US" dirty="0" err="1" smtClean="0"/>
              <a:t>ishlarni</a:t>
            </a:r>
            <a:r>
              <a:rPr lang="en-US" dirty="0" smtClean="0"/>
              <a:t> </a:t>
            </a:r>
            <a:r>
              <a:rPr lang="en-US" dirty="0" err="1" smtClean="0"/>
              <a:t>boshqarish</a:t>
            </a:r>
            <a:r>
              <a:rPr lang="en-US" dirty="0" smtClean="0"/>
              <a:t> 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chiqariladi</a:t>
            </a:r>
            <a:r>
              <a:rPr lang="en-US" dirty="0" smtClean="0"/>
              <a:t>(</a:t>
            </a:r>
            <a:r>
              <a:rPr lang="en-US" dirty="0" err="1" smtClean="0"/>
              <a:t>buyruq,farmoyish,qaror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Ma’lumot-axborot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hujjatlari</a:t>
            </a:r>
            <a:r>
              <a:rPr lang="en-US" dirty="0" err="1" smtClean="0"/>
              <a:t>;Tashkilotlar</a:t>
            </a:r>
            <a:r>
              <a:rPr lang="en-US" dirty="0" smtClean="0"/>
              <a:t> </a:t>
            </a:r>
            <a:r>
              <a:rPr lang="en-US" dirty="0" err="1" smtClean="0"/>
              <a:t>o’rtasida</a:t>
            </a:r>
            <a:r>
              <a:rPr lang="en-US" dirty="0" smtClean="0"/>
              <a:t> </a:t>
            </a:r>
            <a:r>
              <a:rPr lang="en-US" dirty="0" err="1" smtClean="0"/>
              <a:t>axborot</a:t>
            </a:r>
            <a:r>
              <a:rPr lang="en-US" dirty="0" smtClean="0"/>
              <a:t> </a:t>
            </a:r>
            <a:r>
              <a:rPr lang="en-US" dirty="0" err="1" smtClean="0"/>
              <a:t>almashish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xizmat</a:t>
            </a:r>
            <a:r>
              <a:rPr lang="en-US" dirty="0"/>
              <a:t> </a:t>
            </a:r>
            <a:r>
              <a:rPr lang="en-US" dirty="0" err="1" smtClean="0"/>
              <a:t>qiladi</a:t>
            </a:r>
            <a:r>
              <a:rPr lang="en-US" dirty="0" smtClean="0"/>
              <a:t>(</a:t>
            </a:r>
            <a:r>
              <a:rPr lang="en-US" dirty="0" err="1" smtClean="0"/>
              <a:t>xat,hisobot,bayonnoma,dalolatnoma</a:t>
            </a:r>
            <a:r>
              <a:rPr lang="en-US" dirty="0" smtClean="0"/>
              <a:t>).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Shaxsiy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hujjatlar</a:t>
            </a:r>
            <a:r>
              <a:rPr lang="en-US" dirty="0" err="1" smtClean="0"/>
              <a:t>:Fuqarolarning</a:t>
            </a:r>
            <a:r>
              <a:rPr lang="en-US" dirty="0" smtClean="0"/>
              <a:t> </a:t>
            </a:r>
            <a:r>
              <a:rPr lang="en-US" dirty="0" err="1" smtClean="0"/>
              <a:t>shaxsiy</a:t>
            </a:r>
            <a:r>
              <a:rPr lang="en-US" dirty="0" smtClean="0"/>
              <a:t> </a:t>
            </a:r>
            <a:r>
              <a:rPr lang="en-US" dirty="0" err="1" smtClean="0"/>
              <a:t>murojaatlari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ma’lumotlari</a:t>
            </a:r>
            <a:r>
              <a:rPr lang="en-US" dirty="0" smtClean="0"/>
              <a:t>(</a:t>
            </a:r>
            <a:r>
              <a:rPr lang="en-US" dirty="0" err="1" smtClean="0"/>
              <a:t>ariza,tarjimayi</a:t>
            </a:r>
            <a:r>
              <a:rPr lang="en-US" dirty="0" smtClean="0"/>
              <a:t> </a:t>
            </a:r>
            <a:r>
              <a:rPr lang="en-US" dirty="0" err="1" smtClean="0"/>
              <a:t>hol,tushuntirish</a:t>
            </a:r>
            <a:r>
              <a:rPr lang="en-US" dirty="0" smtClean="0"/>
              <a:t> </a:t>
            </a:r>
            <a:r>
              <a:rPr lang="en-US" dirty="0" err="1" smtClean="0"/>
              <a:t>xati</a:t>
            </a:r>
            <a:r>
              <a:rPr lang="en-US" dirty="0" smtClean="0"/>
              <a:t>).</a:t>
            </a:r>
            <a:endParaRPr lang="en-US" dirty="0" smtClean="0"/>
          </a:p>
          <a:p>
            <a:r>
              <a:rPr lang="en-US" dirty="0" err="1" smtClean="0"/>
              <a:t>Tayyorlash</a:t>
            </a:r>
            <a:r>
              <a:rPr lang="en-US" dirty="0" smtClean="0"/>
              <a:t> </a:t>
            </a:r>
            <a:r>
              <a:rPr lang="en-US" dirty="0" err="1" smtClean="0"/>
              <a:t>xususiyatiga</a:t>
            </a:r>
            <a:r>
              <a:rPr lang="en-US" dirty="0" smtClean="0"/>
              <a:t> </a:t>
            </a:r>
            <a:r>
              <a:rPr lang="en-US" dirty="0" err="1" smtClean="0"/>
              <a:t>ko’ra:qoralama,asl</a:t>
            </a:r>
            <a:r>
              <a:rPr lang="en-US" dirty="0" smtClean="0"/>
              <a:t> </a:t>
            </a:r>
            <a:r>
              <a:rPr lang="en-US" dirty="0" err="1" smtClean="0"/>
              <a:t>nusxa,kopiya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ikkinchi</a:t>
            </a:r>
            <a:r>
              <a:rPr lang="en-US" dirty="0" smtClean="0"/>
              <a:t> </a:t>
            </a:r>
            <a:r>
              <a:rPr lang="en-US" dirty="0" err="1" smtClean="0"/>
              <a:t>nusxa</a:t>
            </a:r>
            <a:r>
              <a:rPr lang="en-US" dirty="0" smtClean="0"/>
              <a:t>.</a:t>
            </a: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620688"/>
            <a:ext cx="5485656" cy="936104"/>
          </a:xfrm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err="1"/>
              <a:t>X</a:t>
            </a:r>
            <a:r>
              <a:rPr lang="en-US" dirty="0" err="1" smtClean="0"/>
              <a:t>ulosa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6" cy="4464496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Hujjatlarning</a:t>
            </a:r>
            <a:r>
              <a:rPr lang="en-US" sz="2800" dirty="0" smtClean="0"/>
              <a:t> </a:t>
            </a:r>
            <a:r>
              <a:rPr lang="en-US" sz="2800" dirty="0" err="1" smtClean="0"/>
              <a:t>tarixi-bu</a:t>
            </a:r>
            <a:r>
              <a:rPr lang="en-US" sz="2800" dirty="0" smtClean="0"/>
              <a:t> </a:t>
            </a:r>
            <a:r>
              <a:rPr lang="en-US" sz="2800" dirty="0" err="1" smtClean="0"/>
              <a:t>insoniyatning</a:t>
            </a:r>
            <a:r>
              <a:rPr lang="en-US" sz="2800" dirty="0" smtClean="0"/>
              <a:t> </a:t>
            </a:r>
            <a:r>
              <a:rPr lang="en-US" sz="2800" dirty="0" err="1" smtClean="0"/>
              <a:t>axborotni</a:t>
            </a:r>
            <a:r>
              <a:rPr lang="en-US" sz="2800" dirty="0" smtClean="0"/>
              <a:t> </a:t>
            </a:r>
            <a:r>
              <a:rPr lang="en-US" sz="2800" dirty="0" err="1" smtClean="0"/>
              <a:t>saqlash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boshqarish</a:t>
            </a:r>
            <a:r>
              <a:rPr lang="en-US" sz="2800" dirty="0" smtClean="0"/>
              <a:t> </a:t>
            </a:r>
            <a:r>
              <a:rPr lang="en-US" sz="2800" dirty="0" err="1" smtClean="0"/>
              <a:t>bo’yicha</a:t>
            </a:r>
            <a:r>
              <a:rPr lang="en-US" sz="2800" dirty="0" smtClean="0"/>
              <a:t> </a:t>
            </a:r>
            <a:r>
              <a:rPr lang="en-US" sz="2800" dirty="0" err="1" smtClean="0"/>
              <a:t>taraqqiyot</a:t>
            </a:r>
            <a:r>
              <a:rPr lang="en-US" sz="2800" dirty="0" smtClean="0"/>
              <a:t> </a:t>
            </a:r>
            <a:r>
              <a:rPr lang="en-US" sz="2800" dirty="0" err="1" smtClean="0"/>
              <a:t>yo’lidir.Mulk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ijtimoiy</a:t>
            </a:r>
            <a:r>
              <a:rPr lang="en-US" sz="2800" dirty="0" smtClean="0"/>
              <a:t> </a:t>
            </a:r>
            <a:r>
              <a:rPr lang="en-US" sz="2800" dirty="0" err="1" smtClean="0"/>
              <a:t>munosabatlarni</a:t>
            </a:r>
            <a:r>
              <a:rPr lang="en-US" sz="2800" dirty="0" smtClean="0"/>
              <a:t> </a:t>
            </a:r>
            <a:r>
              <a:rPr lang="en-US" sz="2800" dirty="0" err="1" smtClean="0"/>
              <a:t>tasdiqlash</a:t>
            </a:r>
            <a:r>
              <a:rPr lang="en-US" sz="2800" dirty="0" smtClean="0"/>
              <a:t>(</a:t>
            </a:r>
            <a:r>
              <a:rPr lang="en-US" sz="2800" dirty="0" err="1" smtClean="0"/>
              <a:t>savdo-sotiq</a:t>
            </a:r>
            <a:r>
              <a:rPr lang="en-US" sz="2800" dirty="0" err="1" smtClean="0"/>
              <a:t>,qarznoma</a:t>
            </a:r>
            <a:r>
              <a:rPr lang="en-US" sz="2800" dirty="0" smtClean="0"/>
              <a:t>).</a:t>
            </a:r>
            <a:r>
              <a:rPr lang="en-US" sz="2800" dirty="0" err="1" smtClean="0"/>
              <a:t>Oddiy</a:t>
            </a:r>
            <a:r>
              <a:rPr lang="en-US" sz="2800" dirty="0" smtClean="0"/>
              <a:t> </a:t>
            </a:r>
            <a:r>
              <a:rPr lang="en-US" sz="2800" dirty="0" err="1" smtClean="0"/>
              <a:t>belgilardan</a:t>
            </a:r>
            <a:r>
              <a:rPr lang="en-US" sz="2800" dirty="0" smtClean="0"/>
              <a:t> </a:t>
            </a:r>
            <a:r>
              <a:rPr lang="en-US" sz="2800" dirty="0" err="1" smtClean="0"/>
              <a:t>boshlab,murakkab</a:t>
            </a:r>
            <a:r>
              <a:rPr lang="en-US" sz="2800" dirty="0" smtClean="0"/>
              <a:t> </a:t>
            </a:r>
            <a:r>
              <a:rPr lang="en-US" sz="2800" dirty="0" err="1" smtClean="0"/>
              <a:t>davlat</a:t>
            </a:r>
            <a:r>
              <a:rPr lang="en-US" sz="2800" dirty="0" smtClean="0"/>
              <a:t> </a:t>
            </a:r>
            <a:r>
              <a:rPr lang="en-US" sz="2800" dirty="0" err="1" smtClean="0"/>
              <a:t>farmonlari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bugungi</a:t>
            </a:r>
            <a:r>
              <a:rPr lang="en-US" sz="2800" dirty="0" smtClean="0"/>
              <a:t> </a:t>
            </a:r>
            <a:r>
              <a:rPr lang="en-US" sz="2800" dirty="0" err="1" smtClean="0"/>
              <a:t>kunda</a:t>
            </a:r>
            <a:r>
              <a:rPr lang="en-US" sz="2800" dirty="0" smtClean="0"/>
              <a:t> </a:t>
            </a:r>
            <a:r>
              <a:rPr lang="en-US" sz="2800" dirty="0" err="1" smtClean="0"/>
              <a:t>elektron</a:t>
            </a:r>
            <a:r>
              <a:rPr lang="en-US" sz="2800" dirty="0" smtClean="0"/>
              <a:t> </a:t>
            </a:r>
            <a:r>
              <a:rPr lang="en-US" sz="2800" dirty="0" err="1" smtClean="0"/>
              <a:t>raqamli</a:t>
            </a:r>
            <a:r>
              <a:rPr lang="en-US" sz="2800" dirty="0" smtClean="0"/>
              <a:t> </a:t>
            </a:r>
            <a:r>
              <a:rPr lang="en-US" sz="2800" dirty="0" err="1" smtClean="0"/>
              <a:t>imzoli</a:t>
            </a:r>
            <a:r>
              <a:rPr lang="en-US" sz="2800" dirty="0" smtClean="0"/>
              <a:t> </a:t>
            </a:r>
            <a:r>
              <a:rPr lang="en-US" sz="2800" dirty="0" err="1" smtClean="0"/>
              <a:t>hujjatlargacha</a:t>
            </a:r>
            <a:r>
              <a:rPr lang="en-US" sz="2800" dirty="0" smtClean="0"/>
              <a:t> </a:t>
            </a:r>
            <a:r>
              <a:rPr lang="en-US" sz="2800" dirty="0" err="1" smtClean="0"/>
              <a:t>rivojlandi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r>
              <a:rPr lang="en-US" sz="2800" dirty="0" err="1" smtClean="0"/>
              <a:t>Xulosa</a:t>
            </a:r>
            <a:r>
              <a:rPr lang="en-US" sz="2800" dirty="0" smtClean="0"/>
              <a:t> </a:t>
            </a:r>
            <a:r>
              <a:rPr lang="en-US" sz="2800" dirty="0" err="1" smtClean="0"/>
              <a:t>qilib</a:t>
            </a:r>
            <a:r>
              <a:rPr lang="en-US" sz="2800" dirty="0" smtClean="0"/>
              <a:t> </a:t>
            </a:r>
            <a:r>
              <a:rPr lang="en-US" sz="2800" dirty="0" err="1" smtClean="0"/>
              <a:t>aytganda,hujjatlar</a:t>
            </a:r>
            <a:r>
              <a:rPr lang="en-US" sz="2800" dirty="0" smtClean="0"/>
              <a:t> </a:t>
            </a:r>
            <a:r>
              <a:rPr lang="en-US" sz="2800" dirty="0" err="1" smtClean="0"/>
              <a:t>har</a:t>
            </a:r>
            <a:r>
              <a:rPr lang="en-US" sz="2800" dirty="0" smtClean="0"/>
              <a:t> </a:t>
            </a:r>
            <a:r>
              <a:rPr lang="en-US" sz="2800" dirty="0" err="1" smtClean="0"/>
              <a:t>doim</a:t>
            </a:r>
            <a:r>
              <a:rPr lang="en-US" sz="2800" dirty="0" smtClean="0"/>
              <a:t> </a:t>
            </a:r>
            <a:r>
              <a:rPr lang="en-US" sz="2800" dirty="0" err="1" smtClean="0"/>
              <a:t>jamiyatning</a:t>
            </a:r>
            <a:r>
              <a:rPr lang="en-US" sz="2800" dirty="0" smtClean="0"/>
              <a:t> </a:t>
            </a:r>
            <a:r>
              <a:rPr lang="en-US" sz="2800" dirty="0" err="1" smtClean="0"/>
              <a:t>huquqiy,iqtisodiy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madaniy</a:t>
            </a:r>
            <a:r>
              <a:rPr lang="en-US" sz="2800" dirty="0" smtClean="0"/>
              <a:t> </a:t>
            </a:r>
            <a:r>
              <a:rPr lang="en-US" sz="2800" dirty="0" err="1" smtClean="0"/>
              <a:t>hayotini</a:t>
            </a:r>
            <a:r>
              <a:rPr lang="en-US" sz="2800" dirty="0" smtClean="0"/>
              <a:t> </a:t>
            </a:r>
            <a:r>
              <a:rPr lang="en-US" sz="2800" dirty="0" err="1" smtClean="0"/>
              <a:t>yuritishning</a:t>
            </a:r>
            <a:r>
              <a:rPr lang="en-US" sz="2800" dirty="0" smtClean="0"/>
              <a:t>  </a:t>
            </a:r>
            <a:r>
              <a:rPr lang="en-US" sz="2800" dirty="0" err="1" smtClean="0"/>
              <a:t>ajralmas</a:t>
            </a:r>
            <a:r>
              <a:rPr lang="en-US" sz="2800" dirty="0" smtClean="0"/>
              <a:t> </a:t>
            </a:r>
            <a:r>
              <a:rPr lang="en-US" sz="2800" dirty="0" err="1" smtClean="0"/>
              <a:t>vositasi</a:t>
            </a:r>
            <a:r>
              <a:rPr lang="en-US" sz="2800" dirty="0" smtClean="0"/>
              <a:t> </a:t>
            </a:r>
            <a:r>
              <a:rPr lang="en-US" sz="2800" dirty="0" err="1" smtClean="0"/>
              <a:t>bo’lib</a:t>
            </a:r>
            <a:r>
              <a:rPr lang="en-US" sz="2800" dirty="0"/>
              <a:t> </a:t>
            </a:r>
            <a:r>
              <a:rPr lang="en-US" sz="2800" dirty="0" err="1" smtClean="0"/>
              <a:t>kelgan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bo’lib</a:t>
            </a:r>
            <a:r>
              <a:rPr lang="en-US" sz="2800" dirty="0" smtClean="0"/>
              <a:t> </a:t>
            </a:r>
            <a:r>
              <a:rPr lang="en-US" sz="2800" dirty="0" err="1" smtClean="0"/>
              <a:t>qoladi.Ular</a:t>
            </a:r>
            <a:r>
              <a:rPr lang="en-US" sz="2800" dirty="0" smtClean="0"/>
              <a:t> </a:t>
            </a:r>
            <a:r>
              <a:rPr lang="en-US" sz="2800" dirty="0" err="1" smtClean="0"/>
              <a:t>tarixni</a:t>
            </a:r>
            <a:r>
              <a:rPr lang="en-US" sz="2800" dirty="0" smtClean="0"/>
              <a:t> </a:t>
            </a:r>
            <a:r>
              <a:rPr lang="en-US" sz="2800" dirty="0" err="1" smtClean="0"/>
              <a:t>o’rganishda</a:t>
            </a:r>
            <a:r>
              <a:rPr lang="en-US" sz="2800" dirty="0" smtClean="0"/>
              <a:t> </a:t>
            </a:r>
            <a:r>
              <a:rPr lang="en-US" sz="2800" dirty="0" err="1" smtClean="0"/>
              <a:t>asosiy</a:t>
            </a:r>
            <a:r>
              <a:rPr lang="en-US" sz="2800" dirty="0" smtClean="0"/>
              <a:t> </a:t>
            </a:r>
            <a:r>
              <a:rPr lang="en-US" sz="2800" dirty="0" err="1" smtClean="0"/>
              <a:t>manba</a:t>
            </a:r>
            <a:r>
              <a:rPr lang="en-US" sz="2800" dirty="0" smtClean="0"/>
              <a:t> </a:t>
            </a:r>
            <a:r>
              <a:rPr lang="en-US" sz="2800" dirty="0" err="1" smtClean="0"/>
              <a:t>hisoblanadi</a:t>
            </a:r>
            <a:r>
              <a:rPr lang="en-US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0</TotalTime>
  <Words>4309</Words>
  <Application>WPS Presentation</Application>
  <PresentationFormat>Экран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Times New Roman</vt:lpstr>
      <vt:lpstr>Microsoft YaHei</vt:lpstr>
      <vt:lpstr>Arial Unicode MS</vt:lpstr>
      <vt:lpstr>Impact</vt:lpstr>
      <vt:lpstr>Calibri</vt:lpstr>
      <vt:lpstr>Bahnschrift SemiLight</vt:lpstr>
      <vt:lpstr>NewsPrint</vt:lpstr>
      <vt:lpstr>PowerPoint 演示文稿</vt:lpstr>
      <vt:lpstr>Reja:</vt:lpstr>
      <vt:lpstr>Hujjatlarning paydo bo’lishi</vt:lpstr>
      <vt:lpstr>Hujjatchilikning paydo bo’lishi insoniyat sivilizatsiyasi,yozuv va davlatchilikning shakllanishi bilan uzviy bog’liq.U miloddan avvalgi 3500-yillarda piktografik(rasmli)yozuvlardan boshlanib,Misr iyerogliflari va qadimgi So’g’d yozma manbalari orqali taraqqiy etgan.Asosiy tarixiy ildizlari ma’muriy  boshqaruv,mulk huquqini qayd etish va rasmiy yozishmalarga  borib taqaladi.</vt:lpstr>
      <vt:lpstr>Hujjatchilikning paydo bo’lish bosqichlari</vt:lpstr>
      <vt:lpstr>Hujjatchilik va uning tarixi</vt:lpstr>
      <vt:lpstr>PowerPoint 演示文稿</vt:lpstr>
      <vt:lpstr>        Hujjatlarning turlari</vt:lpstr>
      <vt:lpstr>          Xulosa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Gulbahor Iskandarova</cp:lastModifiedBy>
  <cp:revision>13</cp:revision>
  <dcterms:created xsi:type="dcterms:W3CDTF">2026-04-14T09:33:00Z</dcterms:created>
  <dcterms:modified xsi:type="dcterms:W3CDTF">2026-06-06T14:28:42Z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7B305474448C4EE093A7F6E1BF5EC2BB_12</vt:lpwstr>
  </property>
  <property fmtid="{D5CDD505-2E9C-101B-9397-08002B2CF9AE}" pid="3" name="KSOProductBuildVer">
    <vt:lpwstr>1049-12.2.0.23202</vt:lpwstr>
  </property>
</Properties>
</file>