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768" r:id="rId2"/>
  </p:sldMasterIdLst>
  <p:notesMasterIdLst>
    <p:notesMasterId r:id="rId13"/>
  </p:notesMasterIdLst>
  <p:sldIdLst>
    <p:sldId id="259" r:id="rId3"/>
    <p:sldId id="262" r:id="rId4"/>
    <p:sldId id="265" r:id="rId5"/>
    <p:sldId id="277" r:id="rId6"/>
    <p:sldId id="470" r:id="rId7"/>
    <p:sldId id="471" r:id="rId8"/>
    <p:sldId id="472" r:id="rId9"/>
    <p:sldId id="292" r:id="rId10"/>
    <p:sldId id="295" r:id="rId11"/>
    <p:sldId id="298"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hemeClr val="bg1"/>
      </a:tcTxStyle>
      <a:tcStyle>
        <a:tcBdr/>
        <a:fillRef idx="1">
          <a:schemeClr val="accent5"/>
        </a:fillRef>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p:restoredTop sz="0"/>
  </p:normalViewPr>
  <p:slideViewPr>
    <p:cSldViewPr>
      <p:cViewPr varScale="1">
        <p:scale>
          <a:sx n="122" d="100"/>
          <a:sy n="122" d="100"/>
        </p:scale>
        <p:origin x="96" y="23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9933A1-4ADF-47D9-ACEE-D6979EF3A697}"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ru-RU"/>
        </a:p>
      </dgm:t>
    </dgm:pt>
    <dgm:pt modelId="{3DF61E77-A17B-4A2F-A8B7-162E97AE777F}" type="parTrans" cxnId="{AB5AD0B5-9A3B-4437-ADE7-BB212719AE5B}">
      <dgm:prSet/>
      <dgm:spPr/>
      <dgm:t>
        <a:bodyPr/>
        <a:lstStyle/>
        <a:p>
          <a:endParaRPr lang="ru-RU"/>
        </a:p>
      </dgm:t>
    </dgm:pt>
    <dgm:pt modelId="{C4BD7DA1-8B93-4305-9DE7-80E93AF07E22}">
      <dgm:prSet phldrT="[Текст]" custT="1"/>
      <dgm:spPr/>
      <dgm:t>
        <a:bodyPr/>
        <a:lstStyle/>
        <a:p>
          <a:r>
            <a:rPr lang="en-US" sz="4000" b="1" err="1" smtClean="0">
              <a:latin typeface="Times New Roman" pitchFamily="18" charset="0"/>
              <a:cs typeface="Times New Roman" panose="02020603050405020304" pitchFamily="18" charset="0"/>
            </a:rPr>
            <a:t>Baytga asoslangan she’r shakllari</a:t>
          </a:r>
          <a:endParaRPr lang="ru-RU" sz="4000" b="1">
            <a:latin typeface="Times New Roman" pitchFamily="18" charset="0"/>
            <a:cs typeface="Times New Roman" panose="02020603050405020304" pitchFamily="18" charset="0"/>
          </a:endParaRPr>
        </a:p>
      </dgm:t>
    </dgm:pt>
    <dgm:pt modelId="{FB29AAE0-24BE-452C-9C89-C800D521B49D}" type="sibTrans" cxnId="{AB5AD0B5-9A3B-4437-ADE7-BB212719AE5B}">
      <dgm:prSet custT="1"/>
      <dgm:spPr>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BDEDC32D-4F99-4E1B-9482-8DAEDDAACCD4}" type="parTrans" cxnId="{8F6DD1C1-D912-43F3-9892-9A98B4A47FFC}">
      <dgm:prSet/>
      <dgm:spPr/>
      <dgm:t>
        <a:bodyPr/>
        <a:lstStyle/>
        <a:p>
          <a:endParaRPr lang="ru-RU"/>
        </a:p>
      </dgm:t>
    </dgm:pt>
    <dgm:pt modelId="{FE259E6C-5EDA-4705-A2F3-1678277681D5}">
      <dgm:prSet phldrT="[Текст]" custT="1"/>
      <dgm:spPr/>
      <dgm:t>
        <a:bodyPr/>
        <a:lstStyle/>
        <a:p>
          <a:r>
            <a:rPr lang="en-US" sz="4000" b="1" err="1" smtClean="0"/>
            <a:t>Bandga asoslangan she’r shakllari</a:t>
          </a:r>
          <a:endParaRPr lang="ru-RU" sz="4000" b="1"/>
        </a:p>
      </dgm:t>
    </dgm:pt>
    <dgm:pt modelId="{FEA42902-4FF4-43C5-8649-A65763D4335A}" type="sibTrans" cxnId="{8F6DD1C1-D912-43F3-9892-9A98B4A47FFC}">
      <dgm:prSet custT="1"/>
      <dgm:spPr>
        <a:solidFill>
          <a:schemeClr val="accent2">
            <a:tint val="40000"/>
            <a:alpha val="90000"/>
            <a:hueOff val="-1452578"/>
            <a:satOff val="-133"/>
            <a:lumOff val="39"/>
            <a:alphaOff val="0"/>
          </a:schemeClr>
        </a:solidFill>
        <a:ln w="25400" cap="flat" cmpd="sng" algn="ctr">
          <a:solidFill>
            <a:schemeClr val="accent2">
              <a:tint val="40000"/>
              <a:alpha val="90000"/>
              <a:hueOff val="-1452578"/>
              <a:satOff val="-133"/>
              <a:lumOff val="39"/>
              <a:alphaOff val="0"/>
            </a:schemeClr>
          </a:solidFill>
          <a:prstDash val="solid"/>
        </a:ln>
      </dgm:spPr>
      <dgm:t>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gm:t>
    </dgm:pt>
    <dgm:pt modelId="{DBF28F6D-B9BE-41BD-B097-A572958DCC6F}" type="parTrans" cxnId="{B1840463-5B8E-4B3B-B97D-DE05944FD4EF}">
      <dgm:prSet/>
      <dgm:spPr/>
      <dgm:t>
        <a:bodyPr/>
        <a:lstStyle/>
        <a:p>
          <a:endParaRPr lang="ru-RU"/>
        </a:p>
      </dgm:t>
    </dgm:pt>
    <dgm:pt modelId="{45A3F250-BBA4-4B8C-ADE3-2BB94CB5500F}">
      <dgm:prSet phldrT="[Текст]" custT="1"/>
      <dgm:spPr/>
      <dgm:t>
        <a:bodyPr/>
        <a:lstStyle/>
        <a:p>
          <a:r>
            <a:rPr lang="en-US" sz="3600" b="1" smtClean="0"/>
            <a:t>Bayt asosidagi bandga asoslangan she’r shakllari</a:t>
          </a:r>
          <a:endParaRPr lang="ru-RU" sz="3600" b="1"/>
        </a:p>
      </dgm:t>
    </dgm:pt>
    <dgm:pt modelId="{20051AF2-A3A5-47D7-B7E9-D4D897C92C08}" type="sibTrans" cxnId="{B1840463-5B8E-4B3B-B97D-DE05944FD4EF}">
      <dgm:prSet/>
      <dgm:spPr/>
      <dgm:t>
        <a:bodyPr/>
        <a:lstStyle/>
        <a:p>
          <a:endParaRPr lang="ru-RU"/>
        </a:p>
      </dgm:t>
    </dgm:pt>
    <dgm:pt modelId="{00A2B58F-DCDF-414F-9EF2-2FE656D1D9CB}" type="pres">
      <dgm:prSet presAssocID="{8F9933A1-4ADF-47D9-ACEE-D6979EF3A697}" presName="outerComposite" presStyleCnt="0">
        <dgm:presLayoutVars>
          <dgm:chMax val="5"/>
          <dgm:dir/>
          <dgm:resizeHandles val="exact"/>
        </dgm:presLayoutVars>
      </dgm:prSet>
      <dgm:spPr/>
      <dgm:t>
        <a:bodyPr/>
        <a:lstStyle/>
        <a:p>
          <a:endParaRPr lang="ru-RU"/>
        </a:p>
      </dgm:t>
    </dgm:pt>
    <dgm:pt modelId="{35E8224E-532D-47C0-A36E-1BEA33D43C55}" type="pres">
      <dgm:prSet presAssocID="{8F9933A1-4ADF-47D9-ACEE-D6979EF3A697}" presName="dummyMaxCanvas" presStyleCnt="0">
        <dgm:presLayoutVars/>
      </dgm:prSet>
      <dgm:spPr/>
      <dgm:t>
        <a:bodyPr/>
        <a:lstStyle/>
        <a:p>
          <a:endParaRPr/>
        </a:p>
      </dgm:t>
    </dgm:pt>
    <dgm:pt modelId="{EE25FD71-6725-4884-8CEC-EFAF9FC2EFE6}" type="pres">
      <dgm:prSet presAssocID="{8F9933A1-4ADF-47D9-ACEE-D6979EF3A697}" presName="ThreeNodes_1" presStyleLbl="node1" presStyleIdx="0" presStyleCnt="3">
        <dgm:presLayoutVars>
          <dgm:bulletEnabled val="1"/>
        </dgm:presLayoutVars>
      </dgm:prSet>
      <dgm:spPr/>
      <dgm:t>
        <a:bodyPr/>
        <a:lstStyle/>
        <a:p>
          <a:endParaRPr lang="ru-RU"/>
        </a:p>
      </dgm:t>
    </dgm:pt>
    <dgm:pt modelId="{38D8CFA7-8B48-49C0-80F6-7318B30620F5}" type="pres">
      <dgm:prSet presAssocID="{8F9933A1-4ADF-47D9-ACEE-D6979EF3A697}" presName="ThreeNodes_2" presStyleLbl="node1" presStyleIdx="1" presStyleCnt="3">
        <dgm:presLayoutVars>
          <dgm:bulletEnabled val="1"/>
        </dgm:presLayoutVars>
      </dgm:prSet>
      <dgm:spPr/>
      <dgm:t>
        <a:bodyPr/>
        <a:lstStyle/>
        <a:p>
          <a:endParaRPr lang="ru-RU"/>
        </a:p>
      </dgm:t>
    </dgm:pt>
    <dgm:pt modelId="{304FE940-74BC-4EDF-8748-6EFC790A3951}" type="pres">
      <dgm:prSet presAssocID="{8F9933A1-4ADF-47D9-ACEE-D6979EF3A697}" presName="ThreeNodes_3" presStyleLbl="node1" presStyleIdx="2" presStyleCnt="3" custScaleX="105474">
        <dgm:presLayoutVars>
          <dgm:bulletEnabled val="1"/>
        </dgm:presLayoutVars>
      </dgm:prSet>
      <dgm:spPr/>
      <dgm:t>
        <a:bodyPr/>
        <a:lstStyle/>
        <a:p>
          <a:endParaRPr lang="ru-RU"/>
        </a:p>
      </dgm:t>
    </dgm:pt>
    <dgm:pt modelId="{D03FB345-EB21-449F-8DF0-9D3E1C5F4C4C}" type="pres">
      <dgm:prSet presAssocID="{8F9933A1-4ADF-47D9-ACEE-D6979EF3A697}" presName="ThreeConn_1-2" presStyleLbl="fgAccFollowNode1" presStyleIdx="0" presStyleCnt="2">
        <dgm:presLayoutVars>
          <dgm:bulletEnabled val="1"/>
        </dgm:presLayoutVars>
      </dgm:prSet>
      <dgm:spPr/>
      <dgm:t>
        <a:bodyPr/>
        <a:lstStyle/>
        <a:p>
          <a:endParaRPr lang="ru-RU"/>
        </a:p>
      </dgm:t>
    </dgm:pt>
    <dgm:pt modelId="{3D70087A-7101-4454-AFC9-A9DC0A18C11C}" type="pres">
      <dgm:prSet presAssocID="{8F9933A1-4ADF-47D9-ACEE-D6979EF3A697}" presName="ThreeConn_2-3" presStyleLbl="fgAccFollowNode1" presStyleIdx="1" presStyleCnt="2">
        <dgm:presLayoutVars>
          <dgm:bulletEnabled val="1"/>
        </dgm:presLayoutVars>
      </dgm:prSet>
      <dgm:spPr/>
      <dgm:t>
        <a:bodyPr/>
        <a:lstStyle/>
        <a:p>
          <a:endParaRPr lang="ru-RU"/>
        </a:p>
      </dgm:t>
    </dgm:pt>
    <dgm:pt modelId="{B836AF74-A99C-4C29-ADA0-798FA6BB1078}" type="pres">
      <dgm:prSet presAssocID="{8F9933A1-4ADF-47D9-ACEE-D6979EF3A697}" presName="ThreeNodes_1_text" presStyleLbl="node1" presStyleIdx="2" presStyleCnt="3">
        <dgm:presLayoutVars>
          <dgm:bulletEnabled val="1"/>
        </dgm:presLayoutVars>
      </dgm:prSet>
      <dgm:spPr/>
      <dgm:t>
        <a:bodyPr/>
        <a:lstStyle/>
        <a:p>
          <a:endParaRPr lang="ru-RU"/>
        </a:p>
      </dgm:t>
    </dgm:pt>
    <dgm:pt modelId="{F02BC48B-B584-41A9-9250-1AC643DCCE6C}" type="pres">
      <dgm:prSet presAssocID="{8F9933A1-4ADF-47D9-ACEE-D6979EF3A697}" presName="ThreeNodes_2_text" presStyleLbl="node1" presStyleIdx="2" presStyleCnt="3">
        <dgm:presLayoutVars>
          <dgm:bulletEnabled val="1"/>
        </dgm:presLayoutVars>
      </dgm:prSet>
      <dgm:spPr/>
      <dgm:t>
        <a:bodyPr/>
        <a:lstStyle/>
        <a:p>
          <a:endParaRPr lang="ru-RU"/>
        </a:p>
      </dgm:t>
    </dgm:pt>
    <dgm:pt modelId="{32F5EA8B-0AE5-4BD9-A6B5-F17085FCD9A3}" type="pres">
      <dgm:prSet presAssocID="{8F9933A1-4ADF-47D9-ACEE-D6979EF3A697}" presName="ThreeNodes_3_text" presStyleLbl="node1" presStyleIdx="2" presStyleCnt="3">
        <dgm:presLayoutVars>
          <dgm:bulletEnabled val="1"/>
        </dgm:presLayoutVars>
      </dgm:prSet>
      <dgm:spPr/>
      <dgm:t>
        <a:bodyPr/>
        <a:lstStyle/>
        <a:p>
          <a:endParaRPr lang="ru-RU"/>
        </a:p>
      </dgm:t>
    </dgm:pt>
  </dgm:ptLst>
  <dgm:cxnLst>
    <dgm:cxn modelId="{8F6DD1C1-D912-43F3-9892-9A98B4A47FFC}" srcId="{8F9933A1-4ADF-47D9-ACEE-D6979EF3A697}" destId="{FE259E6C-5EDA-4705-A2F3-1678277681D5}" srcOrd="1" destOrd="0" parTransId="{BDEDC32D-4F99-4E1B-9482-8DAEDDAACCD4}" sibTransId="{FEA42902-4FF4-43C5-8649-A65763D4335A}"/>
    <dgm:cxn modelId="{0B8EFF7A-504A-4583-96B1-D4586F4DD47E}" type="presOf" srcId="{FE259E6C-5EDA-4705-A2F3-1678277681D5}" destId="{38D8CFA7-8B48-49C0-80F6-7318B30620F5}" srcOrd="0" destOrd="0" presId="urn:microsoft.com/office/officeart/2005/8/layout/vProcess5"/>
    <dgm:cxn modelId="{264C2EC1-112A-4A8F-9C65-551CA522732A}" type="presOf" srcId="{8F9933A1-4ADF-47D9-ACEE-D6979EF3A697}" destId="{00A2B58F-DCDF-414F-9EF2-2FE656D1D9CB}" srcOrd="0" destOrd="0" presId="urn:microsoft.com/office/officeart/2005/8/layout/vProcess5"/>
    <dgm:cxn modelId="{0F9E87B4-3831-4EA8-B502-B992EB84E41F}" type="presOf" srcId="{FE259E6C-5EDA-4705-A2F3-1678277681D5}" destId="{F02BC48B-B584-41A9-9250-1AC643DCCE6C}" srcOrd="1" destOrd="0" presId="urn:microsoft.com/office/officeart/2005/8/layout/vProcess5"/>
    <dgm:cxn modelId="{43FFED60-0618-4941-974B-317B0328A0AD}" type="presOf" srcId="{C4BD7DA1-8B93-4305-9DE7-80E93AF07E22}" destId="{EE25FD71-6725-4884-8CEC-EFAF9FC2EFE6}" srcOrd="0" destOrd="0" presId="urn:microsoft.com/office/officeart/2005/8/layout/vProcess5"/>
    <dgm:cxn modelId="{461A2457-1E33-44F0-8189-71C9AB4D0EAB}" type="presOf" srcId="{45A3F250-BBA4-4B8C-ADE3-2BB94CB5500F}" destId="{304FE940-74BC-4EDF-8748-6EFC790A3951}" srcOrd="0" destOrd="0" presId="urn:microsoft.com/office/officeart/2005/8/layout/vProcess5"/>
    <dgm:cxn modelId="{B1840463-5B8E-4B3B-B97D-DE05944FD4EF}" srcId="{8F9933A1-4ADF-47D9-ACEE-D6979EF3A697}" destId="{45A3F250-BBA4-4B8C-ADE3-2BB94CB5500F}" srcOrd="2" destOrd="0" parTransId="{DBF28F6D-B9BE-41BD-B097-A572958DCC6F}" sibTransId="{20051AF2-A3A5-47D7-B7E9-D4D897C92C08}"/>
    <dgm:cxn modelId="{58900D24-9CE2-49CE-89A3-D6D119C6F792}" type="presOf" srcId="{45A3F250-BBA4-4B8C-ADE3-2BB94CB5500F}" destId="{32F5EA8B-0AE5-4BD9-A6B5-F17085FCD9A3}" srcOrd="1" destOrd="0" presId="urn:microsoft.com/office/officeart/2005/8/layout/vProcess5"/>
    <dgm:cxn modelId="{4A870647-6D86-4788-B4B2-314F04AB9558}" type="presOf" srcId="{FB29AAE0-24BE-452C-9C89-C800D521B49D}" destId="{D03FB345-EB21-449F-8DF0-9D3E1C5F4C4C}" srcOrd="0" destOrd="0" presId="urn:microsoft.com/office/officeart/2005/8/layout/vProcess5"/>
    <dgm:cxn modelId="{AB5AD0B5-9A3B-4437-ADE7-BB212719AE5B}" srcId="{8F9933A1-4ADF-47D9-ACEE-D6979EF3A697}" destId="{C4BD7DA1-8B93-4305-9DE7-80E93AF07E22}" srcOrd="0" destOrd="0" parTransId="{3DF61E77-A17B-4A2F-A8B7-162E97AE777F}" sibTransId="{FB29AAE0-24BE-452C-9C89-C800D521B49D}"/>
    <dgm:cxn modelId="{A4C08C9E-BD19-4A02-86F1-6BC1E04327FC}" type="presOf" srcId="{FEA42902-4FF4-43C5-8649-A65763D4335A}" destId="{3D70087A-7101-4454-AFC9-A9DC0A18C11C}" srcOrd="0" destOrd="0" presId="urn:microsoft.com/office/officeart/2005/8/layout/vProcess5"/>
    <dgm:cxn modelId="{C4EDE987-E98E-4500-9294-494CBF071E89}" type="presOf" srcId="{C4BD7DA1-8B93-4305-9DE7-80E93AF07E22}" destId="{B836AF74-A99C-4C29-ADA0-798FA6BB1078}" srcOrd="1" destOrd="0" presId="urn:microsoft.com/office/officeart/2005/8/layout/vProcess5"/>
    <dgm:cxn modelId="{0EC0826E-2C02-4111-B1F6-0C7AA71F5515}" type="presParOf" srcId="{00A2B58F-DCDF-414F-9EF2-2FE656D1D9CB}" destId="{35E8224E-532D-47C0-A36E-1BEA33D43C55}" srcOrd="0" destOrd="0" presId="urn:microsoft.com/office/officeart/2005/8/layout/vProcess5"/>
    <dgm:cxn modelId="{6EC3485A-37C3-4B76-8142-48E87F735CC4}" type="presParOf" srcId="{00A2B58F-DCDF-414F-9EF2-2FE656D1D9CB}" destId="{EE25FD71-6725-4884-8CEC-EFAF9FC2EFE6}" srcOrd="1" destOrd="0" presId="urn:microsoft.com/office/officeart/2005/8/layout/vProcess5"/>
    <dgm:cxn modelId="{2F7956F5-A8B5-4FC7-A693-18824C2386C5}" type="presParOf" srcId="{00A2B58F-DCDF-414F-9EF2-2FE656D1D9CB}" destId="{38D8CFA7-8B48-49C0-80F6-7318B30620F5}" srcOrd="2" destOrd="0" presId="urn:microsoft.com/office/officeart/2005/8/layout/vProcess5"/>
    <dgm:cxn modelId="{98B5DAE3-504F-42DD-AD1C-B605E1C4299C}" type="presParOf" srcId="{00A2B58F-DCDF-414F-9EF2-2FE656D1D9CB}" destId="{304FE940-74BC-4EDF-8748-6EFC790A3951}" srcOrd="3" destOrd="0" presId="urn:microsoft.com/office/officeart/2005/8/layout/vProcess5"/>
    <dgm:cxn modelId="{A3C0F9BA-6B14-4626-ADDD-3B71F8400362}" type="presParOf" srcId="{00A2B58F-DCDF-414F-9EF2-2FE656D1D9CB}" destId="{D03FB345-EB21-449F-8DF0-9D3E1C5F4C4C}" srcOrd="4" destOrd="0" presId="urn:microsoft.com/office/officeart/2005/8/layout/vProcess5"/>
    <dgm:cxn modelId="{716D0391-588C-4A53-8D00-078C15393DBA}" type="presParOf" srcId="{00A2B58F-DCDF-414F-9EF2-2FE656D1D9CB}" destId="{3D70087A-7101-4454-AFC9-A9DC0A18C11C}" srcOrd="5" destOrd="0" presId="urn:microsoft.com/office/officeart/2005/8/layout/vProcess5"/>
    <dgm:cxn modelId="{6A2D5172-BE42-48AF-B27B-7B9F6198232F}" type="presParOf" srcId="{00A2B58F-DCDF-414F-9EF2-2FE656D1D9CB}" destId="{B836AF74-A99C-4C29-ADA0-798FA6BB1078}" srcOrd="6" destOrd="0" presId="urn:microsoft.com/office/officeart/2005/8/layout/vProcess5"/>
    <dgm:cxn modelId="{1D46DBAA-4292-4EA7-A0E8-93B026A97996}" type="presParOf" srcId="{00A2B58F-DCDF-414F-9EF2-2FE656D1D9CB}" destId="{F02BC48B-B584-41A9-9250-1AC643DCCE6C}" srcOrd="7" destOrd="0" presId="urn:microsoft.com/office/officeart/2005/8/layout/vProcess5"/>
    <dgm:cxn modelId="{B53310AE-AC69-417B-8AAD-D9866A109743}" type="presParOf" srcId="{00A2B58F-DCDF-414F-9EF2-2FE656D1D9CB}" destId="{32F5EA8B-0AE5-4BD9-A6B5-F17085FCD9A3}"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7F0413-2DA1-4547-8C77-67A897534614}" type="datetimeFigureOut">
              <a:rPr lang="ru-RU" smtClean="0"/>
              <a:t>05.06.2026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CE4B0-3E31-4D22-9E35-CDF470E5A810}" type="slidenum">
              <a:rPr lang="ru-RU" smtClean="0"/>
              <a:t>‹#›</a:t>
            </a:fld>
            <a:endParaRPr lang="ru-RU"/>
          </a:p>
        </p:txBody>
      </p:sp>
    </p:spTree>
    <p:extLst>
      <p:ext uri="{BB962C8B-B14F-4D97-AF65-F5344CB8AC3E}">
        <p14:creationId xmlns:p14="http://schemas.microsoft.com/office/powerpoint/2010/main" val="247082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23905127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6640303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9008651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09C07BF-9E05-4D9F-8679-DB4D25AED748}" type="datetimeFigureOut">
              <a:rPr lang="ru-RU" smtClean="0"/>
              <a:t>05.06.2026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09C07BF-9E05-4D9F-8679-DB4D25AED748}"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09C07BF-9E05-4D9F-8679-DB4D25AED748}"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09C07BF-9E05-4D9F-8679-DB4D25AED748}"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18778650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9C07BF-9E05-4D9F-8679-DB4D25AED748}"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FAC732A-FBD9-473E-BFF4-D63BD367E3AE}" type="slidenum">
              <a:rPr lang="ru-RU" smtClean="0"/>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a:p>
        </p:txBody>
      </p:sp>
      <p:sp>
        <p:nvSpPr>
          <p:cNvPr id="10" name="Полилиния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9C07BF-9E05-4D9F-8679-DB4D25AED748}"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FAC732A-FBD9-473E-BFF4-D63BD367E3AE}" type="slidenum">
              <a:rPr lang="ru-RU" smtClean="0"/>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5582287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8293458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06E8C51-0E2F-41F1-8FF1-A9E1895B158E}" type="datetimeFigureOut">
              <a:rPr lang="ru-RU" smtClean="0"/>
              <a:t>05.06.2026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170396797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06E8C51-0E2F-41F1-8FF1-A9E1895B158E}" type="datetimeFigureOut">
              <a:rPr lang="ru-RU" smtClean="0"/>
              <a:t>05.06.2026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58220584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6E8C51-0E2F-41F1-8FF1-A9E1895B158E}" type="datetimeFigureOut">
              <a:rPr lang="ru-RU" smtClean="0"/>
              <a:t>05.06.2026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88927619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9668610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06E8C51-0E2F-41F1-8FF1-A9E1895B158E}" type="datetimeFigureOut">
              <a:rPr lang="ru-RU" smtClean="0"/>
              <a:t>05.06.2026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56B68D3-AF78-4122-81E9-993634046AF6}" type="slidenum">
              <a:rPr lang="ru-RU" smtClean="0"/>
              <a:t>‹#›</a:t>
            </a:fld>
            <a:endParaRPr lang="ru-RU"/>
          </a:p>
        </p:txBody>
      </p:sp>
    </p:spTree>
    <p:extLst>
      <p:ext uri="{BB962C8B-B14F-4D97-AF65-F5344CB8AC3E}">
        <p14:creationId xmlns:p14="http://schemas.microsoft.com/office/powerpoint/2010/main" val="30890027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defPPr>
              <a:defRPr lang="ru-RU"/>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6E8C51-0E2F-41F1-8FF1-A9E1895B158E}" type="datetimeFigureOut">
              <a:rPr lang="ru-RU" smtClean="0"/>
              <a:t>05.06.2026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defPPr>
              <a:defRPr lang="ru-RU"/>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56B68D3-AF78-4122-81E9-993634046AF6}" type="slidenum">
              <a:rPr lang="ru-RU" smtClean="0"/>
              <a:t>‹#›</a:t>
            </a:fld>
            <a:endParaRPr lang="ru-RU"/>
          </a:p>
        </p:txBody>
      </p:sp>
    </p:spTree>
    <p:extLst>
      <p:ext uri="{BB962C8B-B14F-4D97-AF65-F5344CB8AC3E}">
        <p14:creationId xmlns:p14="http://schemas.microsoft.com/office/powerpoint/2010/main" val="261869782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09C07BF-9E05-4D9F-8679-DB4D25AED748}" type="datetimeFigureOut">
              <a:rPr lang="ru-RU" smtClean="0"/>
              <a:t>05.06.2026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defPPr>
              <a:defRPr lang="ru-RU"/>
            </a:defPPr>
            <a:lvl1pPr marL="0" algn="l"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defPPr>
              <a:defRPr lang="ru-RU"/>
            </a:defPPr>
            <a:lvl1pPr marL="0" algn="r" defTabSz="914400" rtl="0" eaLnBrk="1" latinLnBrk="0" hangingPunct="1">
              <a:defRPr kumimoji="0" sz="1200" kern="1200">
                <a:solidFill>
                  <a:schemeClr val="tx2">
                    <a:shade val="9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FAC732A-FBD9-473E-BFF4-D63BD367E3AE}" type="slidenum">
              <a:rPr lang="ru-RU" smtClean="0"/>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sp>
          <p:nvSpPr>
            <p:cNvPr id="13" name="Полилиния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kumimoji="0" lang="en-US"/>
            </a:p>
          </p:txBody>
        </p:sp>
      </p:grpSp>
    </p:spTree>
  </p:cSld>
  <p:clrMap bg1="lt1" tx1="dk1" bg2="lt2" tx2="dk2" accent1="accent1" accent2="accent2" accent3="accent3" accent4="accent4" accent5="accent5" accent6="accent6" hlink="hlink" folHlink="folHlink"/>
  <p:sldLayoutIdLst>
    <p:sldLayoutId id="2147483672"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27113" y="528810"/>
            <a:ext cx="10686362" cy="5651653"/>
          </a:xfrm>
        </p:spPr>
        <p:style>
          <a:lnRef idx="1">
            <a:schemeClr val="accent5"/>
          </a:lnRef>
          <a:fillRef idx="2">
            <a:schemeClr val="accent5"/>
          </a:fillRef>
          <a:effectRef idx="1">
            <a:schemeClr val="accent5"/>
          </a:effectRef>
          <a:fontRef idx="minor">
            <a:schemeClr val="dk1"/>
          </a:fontRef>
        </p:style>
        <p:txBody>
          <a:bodyPr/>
          <a:lstStyle>
            <a:lvl1pPr>
              <a:defRPr>
                <a:solidFill>
                  <a:srgbClr val="000000"/>
                </a:solidFill>
                <a:latin typeface="Calibri"/>
              </a:defRPr>
            </a:lvl1pPr>
            <a:lvl2pPr>
              <a:defRPr>
                <a:solidFill>
                  <a:srgbClr val="000000"/>
                </a:solidFill>
                <a:latin typeface="Calibri"/>
              </a:defRPr>
            </a:lvl2pPr>
            <a:lvl3pPr>
              <a:defRPr>
                <a:solidFill>
                  <a:srgbClr val="000000"/>
                </a:solidFill>
                <a:latin typeface="Calibri"/>
              </a:defRPr>
            </a:lvl3pPr>
            <a:lvl4pPr>
              <a:defRPr>
                <a:solidFill>
                  <a:srgbClr val="000000"/>
                </a:solidFill>
                <a:latin typeface="Calibri"/>
              </a:defRPr>
            </a:lvl4pPr>
            <a:lvl5pPr>
              <a:defRPr>
                <a:solidFill>
                  <a:srgbClr val="000000"/>
                </a:solidFill>
                <a:latin typeface="Calibri"/>
              </a:defRPr>
            </a:lvl5pPr>
            <a:lvl6pPr>
              <a:defRPr>
                <a:solidFill>
                  <a:srgbClr val="000000"/>
                </a:solidFill>
                <a:latin typeface="Calibri"/>
              </a:defRPr>
            </a:lvl6pPr>
            <a:lvl7pPr>
              <a:defRPr>
                <a:solidFill>
                  <a:srgbClr val="000000"/>
                </a:solidFill>
                <a:latin typeface="Calibri"/>
              </a:defRPr>
            </a:lvl7pPr>
            <a:lvl8pPr>
              <a:defRPr>
                <a:solidFill>
                  <a:srgbClr val="000000"/>
                </a:solidFill>
                <a:latin typeface="Calibri"/>
              </a:defRPr>
            </a:lvl8pPr>
            <a:lvl9pPr>
              <a:defRPr>
                <a:solidFill>
                  <a:srgbClr val="000000"/>
                </a:solidFill>
                <a:latin typeface="Calibri"/>
              </a:defRPr>
            </a:lvl9pPr>
          </a:lstStyle>
          <a:p>
            <a:endParaRPr lang="uz-Cyrl-UZ" b="1" dirty="0" smtClean="0"/>
          </a:p>
          <a:p>
            <a:endParaRPr lang="uz-Cyrl-UZ" b="1" dirty="0" smtClean="0"/>
          </a:p>
          <a:p>
            <a:endParaRPr lang="uz-Cyrl-UZ" b="1" dirty="0"/>
          </a:p>
          <a:p>
            <a:endParaRPr lang="uz-Cyrl-UZ" b="1" dirty="0" smtClean="0"/>
          </a:p>
          <a:p>
            <a:r>
              <a:rPr lang="tr-TR" sz="4800" dirty="0"/>
              <a:t>Mumtoz asarlarni </a:t>
            </a:r>
            <a:r>
              <a:rPr lang="uz-Cyrl-UZ" sz="4800" dirty="0"/>
              <a:t>sharhlab o‘qitish</a:t>
            </a:r>
            <a:endParaRPr lang="ru-RU" sz="4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7891012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5400" b="1" err="1" smtClean="0">
                <a:solidFill>
                  <a:srgbClr val="FF0000"/>
                </a:solidFill>
              </a:rPr>
              <a:t>Baytga asoslangan she’r shakllari:</a:t>
            </a:r>
            <a:endParaRPr lang="ru-RU" sz="5400" b="1">
              <a:solidFill>
                <a:srgbClr val="FF0000"/>
              </a:solidFill>
            </a:endParaRPr>
          </a:p>
        </p:txBody>
      </p:sp>
      <p:sp>
        <p:nvSpPr>
          <p:cNvPr id="3" name="Содержимое 2"/>
          <p:cNvSpPr>
            <a:spLocks noGrp="1"/>
          </p:cNvSpPr>
          <p:nvPr>
            <p:ph idx="1"/>
          </p:nvPr>
        </p:nvSpPr>
        <p:spPr/>
        <p:txBody>
          <a:bodyPr>
            <a:normAutofit/>
          </a:bodyPr>
          <a:lstStyle/>
          <a:p>
            <a:pPr>
              <a:buFont typeface="Arial" pitchFamily="34" charset="0"/>
              <a:buChar char="•"/>
            </a:pPr>
            <a:r>
              <a:rPr lang="en-US" sz="4800" b="1" err="1" smtClean="0"/>
              <a:t>G‘azal                  Fard</a:t>
            </a:r>
            <a:endParaRPr lang="en-US" sz="4800" b="1" smtClean="0"/>
          </a:p>
          <a:p>
            <a:r>
              <a:rPr lang="en-US" sz="4800" b="1" err="1" smtClean="0"/>
              <a:t>Qasida                Muammo</a:t>
            </a:r>
            <a:endParaRPr lang="en-US" sz="4800" b="1" smtClean="0"/>
          </a:p>
          <a:p>
            <a:r>
              <a:rPr lang="en-US" sz="4800" b="1" err="1" smtClean="0"/>
              <a:t>Mustazod           Lug’z </a:t>
            </a:r>
            <a:endParaRPr lang="uz-Cyrl-UZ" sz="4800" b="1" smtClean="0"/>
          </a:p>
          <a:p>
            <a:r>
              <a:rPr lang="uz-Cyrl-UZ" sz="4800" b="1" smtClean="0"/>
              <a:t> </a:t>
            </a:r>
            <a:r>
              <a:rPr lang="en-US" sz="4800" b="1" err="1" smtClean="0"/>
              <a:t>Ruboiy                Ta’rix</a:t>
            </a:r>
            <a:endParaRPr lang="en-US" sz="4800" b="1" smtClean="0"/>
          </a:p>
          <a:p>
            <a:r>
              <a:rPr lang="en-US" sz="4800" b="1" smtClean="0"/>
              <a:t> Tuyuq                     </a:t>
            </a:r>
          </a:p>
          <a:p>
            <a:pPr>
              <a:buNone/>
            </a:pPr>
            <a:endParaRPr lang="en-US" smtClean="0"/>
          </a:p>
        </p:txBody>
      </p:sp>
    </p:spTree>
  </p:cSld>
  <p:clrMapOvr>
    <a:masterClrMapping/>
  </p:clrMapOvr>
  <p:transition>
    <p:strips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3652414895"/>
              </p:ext>
            </p:extLst>
          </p:nvPr>
        </p:nvGraphicFramePr>
        <p:xfrm>
          <a:off x="551384" y="332656"/>
          <a:ext cx="10763482" cy="6193567"/>
        </p:xfrm>
        <a:graphic>
          <a:graphicData uri="http://schemas.openxmlformats.org/drawingml/2006/table">
            <a:tbl>
              <a:tblPr firstRow="1" firstCol="1" bandRow="1">
                <a:tableStyleId>{93296810-A885-4BE3-A3E7-6D5BEEA58F35}</a:tableStyleId>
              </a:tblPr>
              <a:tblGrid>
                <a:gridCol w="1040344"/>
                <a:gridCol w="247855"/>
                <a:gridCol w="1062689"/>
                <a:gridCol w="621983"/>
                <a:gridCol w="959331"/>
                <a:gridCol w="525047"/>
                <a:gridCol w="837562"/>
                <a:gridCol w="837562"/>
                <a:gridCol w="247855"/>
                <a:gridCol w="837562"/>
                <a:gridCol w="837562"/>
                <a:gridCol w="1250474"/>
                <a:gridCol w="1457656"/>
              </a:tblGrid>
              <a:tr h="1571315">
                <a:tc gridSpan="2">
                  <a:txBody>
                    <a:bodyPr/>
                    <a:lstStyle/>
                    <a:p>
                      <a:pPr marL="67945" algn="ctr">
                        <a:lnSpc>
                          <a:spcPct val="115000"/>
                        </a:lnSpc>
                        <a:spcAft>
                          <a:spcPct val="0"/>
                        </a:spcAft>
                      </a:pPr>
                      <a:r>
                        <a:rPr lang="uz-Cyrl-UZ" sz="2000" dirty="0">
                          <a:effectLst/>
                        </a:rPr>
                        <a:t/>
                      </a:r>
                      <a:br>
                        <a:rPr lang="uz-Cyrl-UZ" sz="2000" dirty="0">
                          <a:effectLst/>
                        </a:rPr>
                      </a:br>
                      <a:r>
                        <a:rPr lang="en-US" sz="2000" dirty="0">
                          <a:effectLst/>
                        </a:rPr>
                        <a:t>Fan</a:t>
                      </a:r>
                      <a:r>
                        <a:rPr lang="uz-Cyrl-UZ" sz="2000" dirty="0">
                          <a:effectLst/>
                        </a:rPr>
                        <a:t>/</a:t>
                      </a:r>
                      <a:r>
                        <a:rPr lang="en-US" sz="2000" dirty="0" err="1">
                          <a:effectLst/>
                        </a:rPr>
                        <a:t>modul</a:t>
                      </a:r>
                      <a:r>
                        <a:rPr lang="en-US" sz="2000" dirty="0">
                          <a:effectLst/>
                        </a:rPr>
                        <a:t> </a:t>
                      </a:r>
                      <a:r>
                        <a:rPr lang="en-US" sz="2000" dirty="0" err="1">
                          <a:effectLst/>
                        </a:rPr>
                        <a:t>kodi</a:t>
                      </a:r>
                      <a:endParaRPr lang="ru-RU" sz="2000" dirty="0">
                        <a:effectLst/>
                      </a:endParaRPr>
                    </a:p>
                    <a:p>
                      <a:pPr marL="67945" algn="ctr">
                        <a:lnSpc>
                          <a:spcPct val="115000"/>
                        </a:lnSpc>
                        <a:spcAft>
                          <a:spcPct val="0"/>
                        </a:spcAft>
                      </a:pPr>
                      <a:r>
                        <a:rPr lang="en-US" sz="2000" dirty="0" smtClean="0">
                          <a:effectLst/>
                        </a:rPr>
                        <a:t>MASHO’                 3 </a:t>
                      </a:r>
                      <a:r>
                        <a:rPr lang="en-US" sz="2000" dirty="0" smtClean="0">
                          <a:effectLst/>
                        </a:rPr>
                        <a:t>04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2">
                  <a:txBody>
                    <a:bodyPr/>
                    <a:lstStyle/>
                    <a:p>
                      <a:pPr marL="67945" algn="ctr">
                        <a:lnSpc>
                          <a:spcPct val="115000"/>
                        </a:lnSpc>
                        <a:spcAft>
                          <a:spcPct val="0"/>
                        </a:spcAft>
                      </a:pPr>
                      <a:r>
                        <a:rPr lang="en-US" sz="2000">
                          <a:effectLst/>
                        </a:rPr>
                        <a:t>Fan</a:t>
                      </a:r>
                      <a:r>
                        <a:rPr lang="uz-Cyrl-UZ" sz="2000">
                          <a:effectLst/>
                        </a:rPr>
                        <a:t>/</a:t>
                      </a:r>
                      <a:r>
                        <a:rPr lang="en-US" sz="2000" err="1">
                          <a:effectLst/>
                        </a:rPr>
                        <a:t>modul turi</a:t>
                      </a:r>
                      <a:endParaRPr lang="ru-RU" sz="2000">
                        <a:effectLst/>
                      </a:endParaRPr>
                    </a:p>
                    <a:p>
                      <a:pPr marL="67945" algn="ctr">
                        <a:lnSpc>
                          <a:spcPct val="115000"/>
                        </a:lnSpc>
                        <a:spcAft>
                          <a:spcPct val="0"/>
                        </a:spcAft>
                      </a:pPr>
                      <a:r>
                        <a:rPr lang="en-US" sz="2000" u="sng" err="1">
                          <a:effectLst/>
                        </a:rPr>
                        <a:t>tanlov</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gridSpan="4">
                  <a:txBody>
                    <a:bodyPr/>
                    <a:lstStyle/>
                    <a:p>
                      <a:pPr marL="67945" algn="ctr">
                        <a:lnSpc>
                          <a:spcPct val="115000"/>
                        </a:lnSpc>
                        <a:spcAft>
                          <a:spcPct val="0"/>
                        </a:spcAft>
                      </a:pPr>
                      <a:r>
                        <a:rPr lang="en-US" sz="2000" err="1">
                          <a:effectLst/>
                        </a:rPr>
                        <a:t>Ta’lim tili</a:t>
                      </a:r>
                      <a:endParaRPr lang="ru-RU" sz="2000">
                        <a:effectLst/>
                      </a:endParaRPr>
                    </a:p>
                    <a:p>
                      <a:pPr marL="67945" algn="ctr">
                        <a:lnSpc>
                          <a:spcPct val="115000"/>
                        </a:lnSpc>
                        <a:spcAft>
                          <a:spcPct val="0"/>
                        </a:spcAft>
                      </a:pPr>
                      <a:r>
                        <a:rPr lang="en-US" sz="2000" u="sng" err="1">
                          <a:effectLst/>
                        </a:rPr>
                        <a:t>o‘zbek</a:t>
                      </a:r>
                      <a:endParaRPr lang="ru-RU" sz="200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gridSpan="5">
                  <a:txBody>
                    <a:bodyPr/>
                    <a:lstStyle/>
                    <a:p>
                      <a:pPr marL="67945" algn="ctr">
                        <a:lnSpc>
                          <a:spcPct val="115000"/>
                        </a:lnSpc>
                        <a:spcAft>
                          <a:spcPct val="0"/>
                        </a:spcAft>
                      </a:pPr>
                      <a:r>
                        <a:rPr lang="en-US" sz="2000" dirty="0" err="1">
                          <a:effectLst/>
                        </a:rPr>
                        <a:t>Ishlab</a:t>
                      </a:r>
                      <a:r>
                        <a:rPr lang="en-US" sz="2000" dirty="0">
                          <a:effectLst/>
                        </a:rPr>
                        <a:t> </a:t>
                      </a:r>
                      <a:r>
                        <a:rPr lang="en-US" sz="2000" dirty="0" err="1">
                          <a:effectLst/>
                        </a:rPr>
                        <a:t>chiqilgan</a:t>
                      </a:r>
                      <a:r>
                        <a:rPr lang="en-US" sz="2000" dirty="0">
                          <a:effectLst/>
                        </a:rPr>
                        <a:t> </a:t>
                      </a:r>
                      <a:r>
                        <a:rPr lang="en-US" sz="2000" dirty="0" err="1">
                          <a:effectLst/>
                        </a:rPr>
                        <a:t>o‘quv</a:t>
                      </a:r>
                      <a:r>
                        <a:rPr lang="en-US" sz="2000" dirty="0">
                          <a:effectLst/>
                        </a:rPr>
                        <a:t> </a:t>
                      </a:r>
                      <a:r>
                        <a:rPr lang="en-US" sz="2000" dirty="0" err="1">
                          <a:effectLst/>
                        </a:rPr>
                        <a:t>yili</a:t>
                      </a:r>
                      <a:endParaRPr lang="ru-RU" sz="2000" dirty="0">
                        <a:effectLst/>
                      </a:endParaRPr>
                    </a:p>
                    <a:p>
                      <a:pPr marL="67945" algn="ctr">
                        <a:lnSpc>
                          <a:spcPct val="115000"/>
                        </a:lnSpc>
                        <a:spcAft>
                          <a:spcPct val="0"/>
                        </a:spcAft>
                      </a:pPr>
                      <a:r>
                        <a:rPr lang="uz-Cyrl-UZ" sz="2000" smtClean="0">
                          <a:effectLst/>
                        </a:rPr>
                        <a:t>2026/2027</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14732">
                <a:tc rowSpan="2">
                  <a:txBody>
                    <a:bodyPr/>
                    <a:lstStyle/>
                    <a:p>
                      <a:pPr marL="71755" marR="71755" algn="ctr">
                        <a:lnSpc>
                          <a:spcPct val="115000"/>
                        </a:lnSpc>
                        <a:spcAft>
                          <a:spcPct val="0"/>
                        </a:spcAft>
                      </a:pPr>
                      <a:r>
                        <a:rPr lang="en-US" sz="1400" err="1">
                          <a:effectLst/>
                        </a:rPr>
                        <a:t>Semestr </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gridSpan="2">
                  <a:txBody>
                    <a:bodyPr/>
                    <a:lstStyle/>
                    <a:p>
                      <a:pPr marL="67945" algn="ctr">
                        <a:lnSpc>
                          <a:spcPct val="115000"/>
                        </a:lnSpc>
                        <a:spcAft>
                          <a:spcPct val="0"/>
                        </a:spcAft>
                      </a:pPr>
                      <a:r>
                        <a:rPr lang="en-US" sz="1600" dirty="0" err="1">
                          <a:effectLst/>
                          <a:latin typeface="Cambria" panose="02040503050406030204" pitchFamily="18" charset="0"/>
                          <a:ea typeface="Cambria" panose="02040503050406030204" pitchFamily="18" charset="0"/>
                        </a:rPr>
                        <a:t>Har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bir</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semestrdagi</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modulning</a:t>
                      </a:r>
                      <a:r>
                        <a:rPr lang="en-US" sz="1600" dirty="0">
                          <a:effectLst/>
                          <a:latin typeface="Cambria" panose="02040503050406030204" pitchFamily="18" charset="0"/>
                          <a:ea typeface="Cambria" panose="02040503050406030204" pitchFamily="18" charset="0"/>
                        </a:rPr>
                        <a:t> </a:t>
                      </a:r>
                      <a:r>
                        <a:rPr lang="en-US" sz="1600" dirty="0" err="1">
                          <a:effectLst/>
                          <a:latin typeface="Cambria" panose="02040503050406030204" pitchFamily="18" charset="0"/>
                          <a:ea typeface="Cambria" panose="02040503050406030204" pitchFamily="18" charset="0"/>
                        </a:rPr>
                        <a:t>nomi</a:t>
                      </a:r>
                      <a:endParaRPr lang="ru-RU" sz="1600" dirty="0">
                        <a:effectLst/>
                        <a:latin typeface="Cambria" panose="02040503050406030204" pitchFamily="18" charset="0"/>
                        <a:ea typeface="Cambria" panose="02040503050406030204" pitchFamily="18" charset="0"/>
                      </a:endParaRPr>
                    </a:p>
                    <a:p>
                      <a:pPr marL="67945" algn="ctr">
                        <a:lnSpc>
                          <a:spcPct val="115000"/>
                        </a:lnSpc>
                        <a:spcAft>
                          <a:spcPct val="0"/>
                        </a:spcAft>
                      </a:pPr>
                      <a:r>
                        <a:rPr lang="en-US" sz="1600" dirty="0">
                          <a:effectLst/>
                          <a:latin typeface="Cambria" panose="02040503050406030204" pitchFamily="18" charset="0"/>
                          <a:ea typeface="Cambria" panose="02040503050406030204" pitchFamily="18" charset="0"/>
                        </a:rPr>
                        <a:t>MPTA 2305</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anchor="ctr"/>
                </a:tc>
                <a:tc rowSpan="2" hMerge="1">
                  <a:txBody>
                    <a:bodyPr/>
                    <a:lstStyle/>
                    <a:p>
                      <a:endParaRPr lang="ru-RU"/>
                    </a:p>
                  </a:txBody>
                  <a:tcPr/>
                </a:tc>
                <a:tc rowSpan="2">
                  <a:txBody>
                    <a:bodyPr/>
                    <a:lstStyle/>
                    <a:p>
                      <a:pPr marL="71755" marR="71755" algn="ctr">
                        <a:lnSpc>
                          <a:spcPct val="115000"/>
                        </a:lnSpc>
                        <a:spcAft>
                          <a:spcPct val="0"/>
                        </a:spcAft>
                      </a:pPr>
                      <a:r>
                        <a:rPr lang="uz-Cyrl-UZ" sz="1600" dirty="0">
                          <a:effectLst/>
                          <a:latin typeface="Cambria" panose="02040503050406030204" pitchFamily="18" charset="0"/>
                          <a:ea typeface="Cambria" panose="02040503050406030204" pitchFamily="18" charset="0"/>
                        </a:rPr>
                        <a:t>ECTS - </a:t>
                      </a:r>
                      <a:r>
                        <a:rPr lang="en-US" sz="1600" dirty="0" err="1">
                          <a:effectLst/>
                          <a:latin typeface="Cambria" panose="02040503050406030204" pitchFamily="18" charset="0"/>
                          <a:ea typeface="Cambria" panose="02040503050406030204" pitchFamily="18" charset="0"/>
                        </a:rPr>
                        <a:t>Kreditlar</a:t>
                      </a:r>
                      <a:endParaRPr lang="ru-RU" sz="1600" dirty="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en-US" sz="1600" dirty="0">
                          <a:effectLst/>
                          <a:latin typeface="Cambria" panose="02040503050406030204" pitchFamily="18" charset="0"/>
                          <a:ea typeface="Cambria" panose="02040503050406030204" pitchFamily="18" charset="0"/>
                        </a:rPr>
                        <a:t> </a:t>
                      </a:r>
                      <a:endParaRPr lang="ru-RU" sz="1600" dirty="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Haftalik dars soatlari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nchor="ctr"/>
                </a:tc>
                <a:tc gridSpan="6">
                  <a:txBody>
                    <a:bodyPr/>
                    <a:lstStyle/>
                    <a:p>
                      <a:pPr marL="67945" algn="ctr">
                        <a:lnSpc>
                          <a:spcPct val="115000"/>
                        </a:lnSpc>
                        <a:spcAft>
                          <a:spcPct val="0"/>
                        </a:spcAft>
                      </a:pPr>
                      <a:r>
                        <a:rPr lang="en-US" sz="1400">
                          <a:effectLst/>
                        </a:rPr>
                        <a:t>O‘quv mashg‘ulotlari</a:t>
                      </a:r>
                      <a:r>
                        <a:rPr lang="uz-Cyrl-UZ" sz="1400">
                          <a:effectLst/>
                        </a:rPr>
                        <a:t> (</a:t>
                      </a:r>
                      <a:r>
                        <a:rPr lang="en-US" sz="1400">
                          <a:effectLst/>
                        </a:rPr>
                        <a:t>soat</a:t>
                      </a:r>
                      <a:r>
                        <a:rPr lang="uz-Cyrl-UZ" sz="1400">
                          <a:effectLst/>
                        </a:rPr>
                        <a:t>)</a:t>
                      </a:r>
                      <a:endParaRPr lang="ru-RU" sz="140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Mustaqil ta’lim</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 (</a:t>
                      </a:r>
                      <a:r>
                        <a:rPr lang="en-US" sz="1600" err="1">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rowSpan="2">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Jami yuklama</a:t>
                      </a:r>
                      <a:endParaRPr lang="ru-RU" sz="1600">
                        <a:effectLst/>
                        <a:latin typeface="Cambria" panose="02040503050406030204" pitchFamily="18" charset="0"/>
                        <a:ea typeface="Cambria" panose="02040503050406030204" pitchFamily="18" charset="0"/>
                      </a:endParaRPr>
                    </a:p>
                    <a:p>
                      <a:pPr marL="71755" marR="71755" algn="ctr">
                        <a:lnSpc>
                          <a:spcPct val="115000"/>
                        </a:lnSpc>
                        <a:spcAft>
                          <a:spcPct val="0"/>
                        </a:spcAft>
                      </a:pPr>
                      <a:r>
                        <a:rPr lang="uz-Cyrl-UZ" sz="1600">
                          <a:effectLst/>
                          <a:latin typeface="Cambria" panose="02040503050406030204" pitchFamily="18" charset="0"/>
                          <a:ea typeface="Cambria" panose="02040503050406030204" pitchFamily="18" charset="0"/>
                        </a:rPr>
                        <a:t>(</a:t>
                      </a:r>
                      <a:r>
                        <a:rPr lang="en-US" sz="1600">
                          <a:effectLst/>
                          <a:latin typeface="Cambria" panose="02040503050406030204" pitchFamily="18" charset="0"/>
                          <a:ea typeface="Cambria" panose="02040503050406030204" pitchFamily="18" charset="0"/>
                        </a:rPr>
                        <a:t>soat</a:t>
                      </a:r>
                      <a:r>
                        <a:rPr lang="uz-Cyrl-UZ" sz="1600">
                          <a:effectLst/>
                          <a:latin typeface="Cambria" panose="02040503050406030204" pitchFamily="18" charset="0"/>
                          <a:ea typeface="Cambria" panose="02040503050406030204" pitchFamily="18" charset="0"/>
                        </a:rPr>
                        <a:t>)</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r>
              <a:tr h="1666239">
                <a:tc vMerge="1">
                  <a:txBody>
                    <a:bodyPr/>
                    <a:lstStyle/>
                    <a:p>
                      <a:endParaRPr lang="ru-RU"/>
                    </a:p>
                  </a:txBody>
                  <a:tcPr/>
                </a:tc>
                <a:tc gridSpan="2" vMerge="1">
                  <a:txBody>
                    <a:bodyPr/>
                    <a:lstStyle/>
                    <a:p>
                      <a:endParaRPr lang="ru-RU"/>
                    </a:p>
                  </a:txBody>
                  <a:tcPr/>
                </a:tc>
                <a:tc hMerge="1"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67945" marR="71755" algn="ctr">
                        <a:spcAft>
                          <a:spcPct val="0"/>
                        </a:spcAft>
                      </a:pPr>
                      <a:r>
                        <a:rPr lang="en-US" sz="1600">
                          <a:effectLst/>
                          <a:latin typeface="Cambria" panose="02040503050406030204" pitchFamily="18" charset="0"/>
                          <a:ea typeface="Cambria" panose="02040503050406030204" pitchFamily="18" charset="0"/>
                        </a:rPr>
                        <a:t>Jami:</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a:effectLst/>
                          <a:latin typeface="Cambria" panose="02040503050406030204" pitchFamily="18" charset="0"/>
                          <a:ea typeface="Cambria" panose="02040503050406030204" pitchFamily="18" charset="0"/>
                        </a:rPr>
                        <a:t>ma’ruza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gridSpan="2">
                  <a:txBody>
                    <a:bodyPr/>
                    <a:lstStyle/>
                    <a:p>
                      <a:pPr marL="71755" marR="71755" algn="ctr">
                        <a:lnSpc>
                          <a:spcPct val="115000"/>
                        </a:lnSpc>
                        <a:spcAft>
                          <a:spcPct val="0"/>
                        </a:spcAft>
                      </a:pPr>
                      <a:r>
                        <a:rPr lang="fr-FR" sz="1600">
                          <a:effectLst/>
                          <a:latin typeface="Cambria" panose="02040503050406030204" pitchFamily="18" charset="0"/>
                          <a:ea typeface="Cambria" panose="02040503050406030204" pitchFamily="18" charset="0"/>
                        </a:rPr>
                        <a:t>seminar</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hMerge="1">
                  <a:txBody>
                    <a:bodyPr/>
                    <a:lstStyle/>
                    <a:p>
                      <a:endParaRPr lang="ru-RU"/>
                    </a:p>
                  </a:txBody>
                  <a:tcPr/>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amaliy</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a:txBody>
                    <a:bodyPr/>
                    <a:lstStyle/>
                    <a:p>
                      <a:pPr marL="71755" marR="71755" algn="ctr">
                        <a:lnSpc>
                          <a:spcPct val="115000"/>
                        </a:lnSpc>
                        <a:spcAft>
                          <a:spcPct val="0"/>
                        </a:spcAft>
                      </a:pPr>
                      <a:r>
                        <a:rPr lang="en-US" sz="1600" err="1">
                          <a:effectLst/>
                          <a:latin typeface="Cambria" panose="02040503050406030204" pitchFamily="18" charset="0"/>
                          <a:ea typeface="Cambria" panose="02040503050406030204" pitchFamily="18" charset="0"/>
                        </a:rPr>
                        <a:t>laboratoriya</a:t>
                      </a:r>
                      <a:endParaRPr lang="ru-RU" sz="1600">
                        <a:effectLst/>
                        <a:latin typeface="Cambria" panose="02040503050406030204" pitchFamily="18" charset="0"/>
                        <a:ea typeface="Cambria" panose="02040503050406030204" pitchFamily="18" charset="0"/>
                        <a:cs typeface="Arial" pitchFamily="34" charset="0"/>
                      </a:endParaRPr>
                    </a:p>
                  </a:txBody>
                  <a:tcPr marL="0" marR="0" marT="0" marB="0" vert="vert270"/>
                </a:tc>
                <a:tc vMerge="1">
                  <a:txBody>
                    <a:bodyPr/>
                    <a:lstStyle/>
                    <a:p>
                      <a:endParaRPr lang="ru-RU"/>
                    </a:p>
                  </a:txBody>
                  <a:tcPr/>
                </a:tc>
                <a:tc vMerge="1">
                  <a:txBody>
                    <a:bodyPr/>
                    <a:lstStyle/>
                    <a:p>
                      <a:endParaRPr lang="ru-RU"/>
                    </a:p>
                  </a:txBody>
                  <a:tcPr/>
                </a:tc>
              </a:tr>
              <a:tr h="2355605">
                <a:tc>
                  <a:txBody>
                    <a:bodyPr/>
                    <a:lstStyle/>
                    <a:p>
                      <a:pPr algn="ctr">
                        <a:lnSpc>
                          <a:spcPct val="115000"/>
                        </a:lnSpc>
                        <a:spcAft>
                          <a:spcPct val="0"/>
                        </a:spcAft>
                      </a:pPr>
                      <a:r>
                        <a:rPr lang="uz-Cyrl-UZ" sz="1400">
                          <a:effectLst/>
                        </a:rPr>
                        <a:t>3</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tc>
                <a:tc gridSpan="2">
                  <a:txBody>
                    <a:bodyPr/>
                    <a:lstStyle/>
                    <a:p>
                      <a:pPr marL="67945" algn="ctr">
                        <a:spcAft>
                          <a:spcPct val="0"/>
                        </a:spcAft>
                      </a:pPr>
                      <a:r>
                        <a:rPr lang="tr-TR" sz="1800" kern="1200" dirty="0" smtClean="0">
                          <a:solidFill>
                            <a:schemeClr val="dk1"/>
                          </a:solidFill>
                          <a:effectLst/>
                          <a:latin typeface="+mn-lt"/>
                          <a:ea typeface="+mn-ea"/>
                          <a:cs typeface="+mn-cs"/>
                        </a:rPr>
                        <a:t>Mumtoz asarlarni </a:t>
                      </a:r>
                      <a:r>
                        <a:rPr lang="uz-Cyrl-UZ" sz="1800" kern="1200" smtClean="0">
                          <a:solidFill>
                            <a:schemeClr val="dk1"/>
                          </a:solidFill>
                          <a:effectLst/>
                          <a:latin typeface="+mn-lt"/>
                          <a:ea typeface="+mn-ea"/>
                          <a:cs typeface="+mn-cs"/>
                        </a:rPr>
                        <a:t>sharhlab o‘qitish</a:t>
                      </a:r>
                      <a:endParaRPr lang="ru-RU" sz="1400" dirty="0">
                        <a:effectLst/>
                        <a:latin typeface="Cambria" panose="02040503050406030204" pitchFamily="18" charset="0"/>
                        <a:ea typeface="Cambria" panose="020405030504060302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0" dirty="0" smtClean="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67945" algn="ctr">
                        <a:spcAft>
                          <a:spcPct val="0"/>
                        </a:spcAft>
                      </a:pPr>
                      <a:r>
                        <a:rPr lang="en-US" sz="2000" dirty="0">
                          <a:effectLst/>
                          <a:latin typeface="Cambria" panose="02040503050406030204" pitchFamily="18" charset="0"/>
                          <a:ea typeface="Cambria" panose="02040503050406030204" pitchFamily="18" charset="0"/>
                        </a:rPr>
                        <a:t>4</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gridSpan="2">
                  <a:txBody>
                    <a:bodyPr/>
                    <a:lstStyle/>
                    <a:p>
                      <a:pPr marL="2540" algn="ctr">
                        <a:spcAft>
                          <a:spcPct val="0"/>
                        </a:spcAft>
                      </a:pPr>
                      <a:r>
                        <a:rPr lang="en-US" sz="2000" dirty="0">
                          <a:effectLst/>
                          <a:latin typeface="Cambria" panose="02040503050406030204" pitchFamily="18" charset="0"/>
                          <a:ea typeface="Cambria" panose="02040503050406030204" pitchFamily="18" charset="0"/>
                        </a:rPr>
                        <a:t> </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hMerge="1">
                  <a:txBody>
                    <a:bodyPr/>
                    <a:lstStyle/>
                    <a:p>
                      <a:endParaRPr lang="ru-RU"/>
                    </a:p>
                  </a:txBody>
                  <a:tcPr/>
                </a:tc>
                <a:tc>
                  <a:txBody>
                    <a:bodyPr/>
                    <a:lstStyle/>
                    <a:p>
                      <a:pPr marL="2540" algn="ctr">
                        <a:spcAft>
                          <a:spcPct val="0"/>
                        </a:spcAft>
                      </a:pPr>
                      <a:r>
                        <a:rPr lang="en-US" sz="2000" dirty="0">
                          <a:effectLst/>
                          <a:latin typeface="Cambria" panose="02040503050406030204" pitchFamily="18" charset="0"/>
                          <a:ea typeface="Cambria" panose="02040503050406030204" pitchFamily="18" charset="0"/>
                        </a:rPr>
                        <a:t>30</a:t>
                      </a:r>
                      <a:endParaRPr lang="ru-RU" sz="2000" dirty="0">
                        <a:effectLst/>
                        <a:latin typeface="Cambria" panose="02040503050406030204" pitchFamily="18" charset="0"/>
                        <a:ea typeface="Cambria" panose="02040503050406030204" pitchFamily="18" charset="0"/>
                        <a:cs typeface="Arial" pitchFamily="34" charset="0"/>
                      </a:endParaRPr>
                    </a:p>
                  </a:txBody>
                  <a:tcPr marL="0" marR="0" marT="0" marB="0" anchor="ctr"/>
                </a:tc>
                <a:tc>
                  <a:txBody>
                    <a:bodyPr/>
                    <a:lstStyle/>
                    <a:p>
                      <a:pPr marL="2540" marR="88900" algn="ctr">
                        <a:spcBef>
                          <a:spcPts val="200"/>
                        </a:spcBef>
                        <a:spcAft>
                          <a:spcPts val="200"/>
                        </a:spcAft>
                      </a:pPr>
                      <a:r>
                        <a:rPr lang="en-US" sz="2000" dirty="0">
                          <a:effectLst/>
                          <a:latin typeface="Cambria" panose="02040503050406030204" pitchFamily="18" charset="0"/>
                          <a:ea typeface="Cambria" panose="02040503050406030204" pitchFamily="18" charset="0"/>
                        </a:rPr>
                        <a:t>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60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c>
                  <a:txBody>
                    <a:bodyPr/>
                    <a:lstStyle/>
                    <a:p>
                      <a:pPr marL="2540" marR="88900" algn="ctr">
                        <a:spcBef>
                          <a:spcPts val="200"/>
                        </a:spcBef>
                        <a:spcAft>
                          <a:spcPts val="200"/>
                        </a:spcAft>
                      </a:pPr>
                      <a:r>
                        <a:rPr lang="en-US" sz="2000" dirty="0" smtClean="0">
                          <a:effectLst/>
                          <a:latin typeface="Cambria" panose="02040503050406030204" pitchFamily="18" charset="0"/>
                          <a:ea typeface="Cambria" panose="02040503050406030204" pitchFamily="18" charset="0"/>
                        </a:rPr>
                        <a:t>120</a:t>
                      </a:r>
                      <a:endParaRPr lang="ru-RU" sz="20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0" marT="0" marB="0" anchor="ctr"/>
                </a:tc>
              </a:tr>
              <a:tr h="196301">
                <a:tc>
                  <a:txBody>
                    <a:bodyPr/>
                    <a:lstStyle/>
                    <a:p>
                      <a:pPr algn="ctr">
                        <a:lnSpc>
                          <a:spcPct val="115000"/>
                        </a:lnSpc>
                        <a:spcAft>
                          <a:spcPct val="0"/>
                        </a:spcAft>
                      </a:pPr>
                      <a:r>
                        <a:rPr lang="ru-RU" sz="200">
                          <a:effectLst/>
                        </a:rPr>
                        <a:t> </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gridSpan="2">
                  <a:txBody>
                    <a:bodyPr/>
                    <a:lstStyle/>
                    <a:p>
                      <a:pPr marL="67945" algn="ctr">
                        <a:spcAft>
                          <a:spcPct val="0"/>
                        </a:spcAft>
                      </a:pPr>
                      <a:r>
                        <a:rPr lang="en-US" sz="200">
                          <a:effectLst/>
                        </a:rPr>
                        <a:t>Jami:</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67945" algn="ctr">
                        <a:spcAft>
                          <a:spcPct val="0"/>
                        </a:spcAft>
                      </a:pPr>
                      <a:r>
                        <a:rPr lang="en-US" sz="200">
                          <a:effectLst/>
                        </a:rPr>
                        <a:t>5</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67945" algn="ctr">
                        <a:spcAft>
                          <a:spcPct val="0"/>
                        </a:spcAft>
                      </a:pPr>
                      <a:r>
                        <a:rPr lang="en-US" sz="200">
                          <a:effectLst/>
                        </a:rPr>
                        <a:t>4</a:t>
                      </a:r>
                      <a:endParaRPr lang="ru-RU" sz="200">
                        <a:effectLst/>
                        <a:latin typeface="Arial" pitchFamily="34" charset="0"/>
                        <a:ea typeface="Times New Roman" panose="02020603050405020304" pitchFamily="18" charset="0"/>
                        <a:cs typeface="Arial" pitchFamily="34" charset="0"/>
                      </a:endParaRPr>
                    </a:p>
                  </a:txBody>
                  <a:tcPr marL="0" marR="0" marT="0" marB="0" anchor="ctr"/>
                </a:tc>
                <a:tc>
                  <a:txBody>
                    <a:bodyPr/>
                    <a:lstStyle/>
                    <a:p>
                      <a:pPr marL="2540" algn="ctr">
                        <a:spcAft>
                          <a:spcPct val="0"/>
                        </a:spcAft>
                      </a:pPr>
                      <a:r>
                        <a:rPr lang="en-US" sz="200">
                          <a:effectLst/>
                        </a:rPr>
                        <a:t>60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gridSpan="2">
                  <a:txBody>
                    <a:bodyPr/>
                    <a:lstStyle/>
                    <a:p>
                      <a:pPr marL="2540" algn="ctr">
                        <a:spcAft>
                          <a:spcPct val="0"/>
                        </a:spcAft>
                      </a:pPr>
                      <a:r>
                        <a:rPr lang="en-US" sz="200">
                          <a:effectLst/>
                        </a:rPr>
                        <a:t> </a:t>
                      </a:r>
                      <a:endParaRPr lang="ru-RU" sz="200">
                        <a:effectLst/>
                        <a:latin typeface="Arial" pitchFamily="34" charset="0"/>
                        <a:ea typeface="Times New Roman" panose="02020603050405020304" pitchFamily="18" charset="0"/>
                        <a:cs typeface="Arial" pitchFamily="34" charset="0"/>
                      </a:endParaRPr>
                    </a:p>
                  </a:txBody>
                  <a:tcPr marL="0" marR="0" marT="0" marB="0"/>
                </a:tc>
                <a:tc hMerge="1">
                  <a:txBody>
                    <a:bodyPr/>
                    <a:lstStyle/>
                    <a:p>
                      <a:endParaRPr lang="ru-RU"/>
                    </a:p>
                  </a:txBody>
                  <a:tcPr/>
                </a:tc>
                <a:tc>
                  <a:txBody>
                    <a:bodyPr/>
                    <a:lstStyle/>
                    <a:p>
                      <a:pPr marL="2540" algn="ctr">
                        <a:spcAft>
                          <a:spcPct val="0"/>
                        </a:spcAft>
                      </a:pPr>
                      <a:r>
                        <a:rPr lang="en-US" sz="200">
                          <a:effectLst/>
                        </a:rPr>
                        <a:t>30</a:t>
                      </a:r>
                      <a:endParaRPr lang="ru-RU" sz="200">
                        <a:effectLst/>
                        <a:latin typeface="Arial" pitchFamily="34" charset="0"/>
                        <a:ea typeface="Times New Roman" panose="02020603050405020304" pitchFamily="18" charset="0"/>
                        <a:cs typeface="Arial" pitchFamily="34" charset="0"/>
                      </a:endParaRPr>
                    </a:p>
                  </a:txBody>
                  <a:tcPr marL="0" marR="0" marT="0" marB="0"/>
                </a:tc>
                <a:tc>
                  <a:txBody>
                    <a:bodyPr/>
                    <a:lstStyle/>
                    <a:p>
                      <a:pPr marL="2540" marR="88900" algn="ctr">
                        <a:spcBef>
                          <a:spcPts val="200"/>
                        </a:spcBef>
                        <a:spcAft>
                          <a:spcPts val="200"/>
                        </a:spcAft>
                      </a:pPr>
                      <a:r>
                        <a:rPr lang="en-US" sz="200">
                          <a:effectLst/>
                        </a:rPr>
                        <a:t>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a:effectLst/>
                        </a:rPr>
                        <a:t>90</a:t>
                      </a:r>
                      <a:endParaRPr lang="ru-RU" sz="200">
                        <a:effectLst/>
                        <a:latin typeface="TimesUZ"/>
                        <a:ea typeface="Times New Roman" panose="02020603050405020304" pitchFamily="18" charset="0"/>
                        <a:cs typeface="Times New Roman" panose="02020603050405020304" pitchFamily="18" charset="0"/>
                      </a:endParaRPr>
                    </a:p>
                  </a:txBody>
                  <a:tcPr marL="0" marR="0" marT="0" marB="0"/>
                </a:tc>
                <a:tc>
                  <a:txBody>
                    <a:bodyPr/>
                    <a:lstStyle/>
                    <a:p>
                      <a:pPr marL="2540" marR="88900" algn="ctr">
                        <a:spcBef>
                          <a:spcPts val="200"/>
                        </a:spcBef>
                        <a:spcAft>
                          <a:spcPts val="200"/>
                        </a:spcAft>
                      </a:pPr>
                      <a:r>
                        <a:rPr lang="en-US" sz="200" dirty="0">
                          <a:effectLst/>
                        </a:rPr>
                        <a:t>150</a:t>
                      </a:r>
                      <a:endParaRPr lang="ru-RU" sz="200" dirty="0">
                        <a:effectLst/>
                        <a:latin typeface="TimesUZ"/>
                        <a:ea typeface="Times New Roman" panose="02020603050405020304" pitchFamily="18"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23133833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12894398"/>
              </p:ext>
            </p:extLst>
          </p:nvPr>
        </p:nvGraphicFramePr>
        <p:xfrm>
          <a:off x="429657" y="396607"/>
          <a:ext cx="11038901" cy="6610947"/>
        </p:xfrm>
        <a:graphic>
          <a:graphicData uri="http://schemas.openxmlformats.org/drawingml/2006/table">
            <a:tbl>
              <a:tblPr firstRow="1" firstCol="1" bandRow="1">
                <a:tableStyleId>{5A111915-BE36-4E01-A7E5-04B1672EAD32}</a:tableStyleId>
              </a:tblPr>
              <a:tblGrid>
                <a:gridCol w="1165708"/>
                <a:gridCol w="9873193"/>
              </a:tblGrid>
              <a:tr h="758787">
                <a:tc gridSpan="2">
                  <a:txBody>
                    <a:bodyPr/>
                    <a:lstStyle/>
                    <a:p>
                      <a:pPr algn="ctr">
                        <a:spcAft>
                          <a:spcPct val="0"/>
                        </a:spcAft>
                      </a:pPr>
                      <a:r>
                        <a:rPr lang="uz-Cyrl-UZ" sz="1400" dirty="0">
                          <a:effectLst/>
                        </a:rPr>
                        <a:t>Fan maqsadi (FM)</a:t>
                      </a:r>
                      <a:endParaRPr lang="ru-RU" sz="1400" dirty="0">
                        <a:effectLst/>
                        <a:latin typeface="TimesUZ"/>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r>
              <a:tr h="2057582">
                <a:tc>
                  <a:txBody>
                    <a:bodyPr/>
                    <a:lstStyle/>
                    <a:p>
                      <a:pPr>
                        <a:spcAft>
                          <a:spcPct val="0"/>
                        </a:spcAft>
                      </a:pPr>
                      <a:r>
                        <a:rPr lang="ru-RU" sz="1400">
                          <a:effectLst/>
                          <a:latin typeface="Cambria" panose="02040503050406030204" pitchFamily="18" charset="0"/>
                          <a:ea typeface="Cambria" panose="02040503050406030204" pitchFamily="18" charset="0"/>
                        </a:rPr>
                        <a:t>FM 1</a:t>
                      </a:r>
                      <a:endParaRPr lang="ru-RU" sz="14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marL="0" marR="0" indent="0" algn="just" defTabSz="914400" rtl="0" eaLnBrk="1" fontAlgn="auto" latinLnBrk="0" hangingPunct="1">
                        <a:lnSpc>
                          <a:spcPct val="100000"/>
                        </a:lnSpc>
                        <a:spcBef>
                          <a:spcPts val="0"/>
                        </a:spcBef>
                        <a:spcAft>
                          <a:spcPct val="0"/>
                        </a:spcAft>
                        <a:buClrTx/>
                        <a:buSzTx/>
                        <a:buFontTx/>
                        <a:buNone/>
                        <a:tabLst/>
                        <a:defRPr/>
                      </a:pPr>
                      <a:r>
                        <a:rPr lang="uz-Latn-UZ" sz="2400" dirty="0" smtClean="0">
                          <a:effectLst/>
                          <a:latin typeface="Cambria" panose="02040503050406030204" pitchFamily="18" charset="0"/>
                          <a:ea typeface="Cambria" panose="02040503050406030204" pitchFamily="18" charset="0"/>
                        </a:rPr>
                        <a:t>T</a:t>
                      </a:r>
                      <a:r>
                        <a:rPr lang="uz-Cyrl-UZ" sz="2400" dirty="0" smtClean="0">
                          <a:effectLst/>
                          <a:latin typeface="Cambria" panose="02040503050406030204" pitchFamily="18" charset="0"/>
                          <a:ea typeface="Cambria" panose="02040503050406030204" pitchFamily="18" charset="0"/>
                        </a:rPr>
                        <a:t>alabalarga mumtoz poetika asoslari haqida ma’lumot beradi, tarixiy-adabiy jarayonning taraqqiyot qonuniyatlari va ijtimoiy muhit bilan bog‘liqligi, o‘zbek adabiyotining ijtimoiy-tarixiy va adabiy-estetik omillari</a:t>
                      </a:r>
                      <a:r>
                        <a:rPr lang="uz-Latn-UZ" sz="2400" dirty="0" smtClean="0">
                          <a:effectLst/>
                          <a:latin typeface="Cambria" panose="02040503050406030204" pitchFamily="18" charset="0"/>
                          <a:ea typeface="Cambria" panose="02040503050406030204" pitchFamily="18" charset="0"/>
                        </a:rPr>
                        <a:t>,</a:t>
                      </a:r>
                      <a:r>
                        <a:rPr lang="uz-Cyrl-UZ" sz="2400" dirty="0" smtClean="0">
                          <a:effectLst/>
                          <a:latin typeface="Cambria" panose="02040503050406030204" pitchFamily="18" charset="0"/>
                          <a:ea typeface="Cambria" panose="02040503050406030204" pitchFamily="18" charset="0"/>
                        </a:rPr>
                        <a:t> xususiyatlari,  yangi janrlar va ularning taraqqiyot tamoyillari, obrazlarning yangilanish qonuniyatlari, taraqqiyot omillari</a:t>
                      </a:r>
                      <a:r>
                        <a:rPr lang="uz-Latn-UZ" sz="2400" dirty="0" smtClean="0">
                          <a:effectLst/>
                          <a:latin typeface="Cambria" panose="02040503050406030204" pitchFamily="18" charset="0"/>
                          <a:ea typeface="Cambria" panose="02040503050406030204" pitchFamily="18" charset="0"/>
                        </a:rPr>
                        <a:t> haqida bilim berishdan iborat. </a:t>
                      </a:r>
                      <a:endParaRPr lang="ru-RU" sz="2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2276360">
                <a:tc>
                  <a:txBody>
                    <a:bodyPr/>
                    <a:lstStyle/>
                    <a:p>
                      <a:pPr>
                        <a:spcAft>
                          <a:spcPct val="0"/>
                        </a:spcAft>
                      </a:pPr>
                      <a:r>
                        <a:rPr lang="ru-RU" sz="1400">
                          <a:effectLst/>
                        </a:rPr>
                        <a:t>FM </a:t>
                      </a:r>
                      <a:r>
                        <a:rPr lang="en-US" sz="1400">
                          <a:effectLst/>
                        </a:rPr>
                        <a:t>2</a:t>
                      </a:r>
                      <a:endParaRPr lang="ru-RU" sz="1400">
                        <a:effectLst/>
                        <a:latin typeface="TimesUZ"/>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r>
                        <a:rPr lang="uz-Cyrl-UZ" sz="1800" kern="1200" dirty="0" smtClean="0">
                          <a:solidFill>
                            <a:schemeClr val="tx1"/>
                          </a:solidFill>
                          <a:effectLst/>
                          <a:latin typeface="+mn-lt"/>
                          <a:ea typeface="+mn-ea"/>
                          <a:cs typeface="+mn-cs"/>
                        </a:rPr>
                        <a:t>- </a:t>
                      </a:r>
                      <a:r>
                        <a:rPr lang="uz-Cyrl-UZ" sz="1800" kern="1200" dirty="0" smtClean="0">
                          <a:solidFill>
                            <a:schemeClr val="tx1"/>
                          </a:solidFill>
                          <a:effectLst/>
                          <a:latin typeface="Cambria" panose="02040503050406030204" pitchFamily="18" charset="0"/>
                          <a:ea typeface="Cambria" panose="02040503050406030204" pitchFamily="18" charset="0"/>
                          <a:cs typeface="+mn-cs"/>
                        </a:rPr>
                        <a:t>“Badiiy matn poetikasi” fani bo‘yicha o‘zbek mumtoz badiiy matnlarining milliy madaniyatimiz tarixi va takomilidagi o‘rni, adabiy hodisalar, badiiy va ilmiy asarlarning jamiyat, millat va shaxs hayotidagi ahamiyati, mumtoz adabiy janrlarning shakllanishi va takomili, badiiy matn poetikasida qofiya va badiiy obrazlarning o’rni tog‘risida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bilimga;</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algn="just"/>
                      <a:r>
                        <a:rPr lang="uz-Cyrl-UZ" sz="1800" kern="1200" dirty="0" smtClean="0">
                          <a:solidFill>
                            <a:schemeClr val="tx1"/>
                          </a:solidFill>
                          <a:effectLst/>
                          <a:latin typeface="Cambria" panose="02040503050406030204" pitchFamily="18" charset="0"/>
                          <a:ea typeface="Cambria" panose="02040503050406030204" pitchFamily="18" charset="0"/>
                          <a:cs typeface="+mn-cs"/>
                        </a:rPr>
                        <a:t>- badiiy matn poetikasining o‘ziga xos jihatlari, janrlar poetikasi,  she'r sistemasining umumiy qonuniyatlari, badiiy san'atlarning hosil bo‘lish yo‘llari va mumtoz she'riyatda qo‘llanish usullari, mumtoz she'riyatda qofiya va radifning tutgan o‘rni, mumtoz nazmiy asarlar matni ustida ishlash, mumtoz asarlar uchun tuzilgan lug‘atlardan foydalanish, tasavvufiy istilohlar ma'nosini tushunish, o‘zbek adabiyoti tarixida qo‘llangan timsollar va ramzlar mohiyatini anglash, o‘zbek adabiyotiga xos yangi janrlar va ularning taraqqiyot tamoyillari, she'riyatda poetik janrlar va obrazlarning yangilanish qonuniyatlari, taraqqiyot omillarini tahlil qila olish,  badiiy asarni tur va janr xususiyatlariga ko‘ra tahlil qila olish yuzasidan </a:t>
                      </a:r>
                      <a:r>
                        <a:rPr lang="uz-Cyrl-UZ" sz="1800" b="1" i="1" kern="1200" dirty="0" smtClean="0">
                          <a:solidFill>
                            <a:schemeClr val="tx1"/>
                          </a:solidFill>
                          <a:effectLst/>
                          <a:latin typeface="Cambria" panose="02040503050406030204" pitchFamily="18" charset="0"/>
                          <a:ea typeface="Cambria" panose="02040503050406030204" pitchFamily="18" charset="0"/>
                          <a:cs typeface="+mn-cs"/>
                        </a:rPr>
                        <a:t>ko‘nikmaga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ega</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r>
                        <a:rPr lang="en-US" sz="1800" b="1" i="1" kern="1200" baseline="0" dirty="0" err="1" smtClean="0">
                          <a:solidFill>
                            <a:schemeClr val="tx1"/>
                          </a:solidFill>
                          <a:effectLst/>
                          <a:latin typeface="Cambria" panose="02040503050406030204" pitchFamily="18" charset="0"/>
                          <a:ea typeface="Cambria" panose="02040503050406030204" pitchFamily="18" charset="0"/>
                          <a:cs typeface="+mn-cs"/>
                        </a:rPr>
                        <a:t>bo‘ladi</a:t>
                      </a:r>
                      <a:r>
                        <a:rPr lang="en-US" sz="1800" b="1" i="1" kern="1200" baseline="0" dirty="0" smtClean="0">
                          <a:solidFill>
                            <a:schemeClr val="tx1"/>
                          </a:solidFill>
                          <a:effectLst/>
                          <a:latin typeface="Cambria" panose="02040503050406030204" pitchFamily="18" charset="0"/>
                          <a:ea typeface="Cambria" panose="02040503050406030204" pitchFamily="18" charset="0"/>
                          <a:cs typeface="+mn-cs"/>
                        </a:rPr>
                        <a:t>. </a:t>
                      </a:r>
                      <a:endParaRPr lang="ru-RU" sz="1800" kern="1200" dirty="0" smtClean="0">
                        <a:solidFill>
                          <a:schemeClr val="tx1"/>
                        </a:solidFill>
                        <a:effectLst/>
                        <a:latin typeface="Cambria" panose="02040503050406030204" pitchFamily="18" charset="0"/>
                        <a:ea typeface="Cambria" panose="02040503050406030204" pitchFamily="18" charset="0"/>
                        <a:cs typeface="+mn-cs"/>
                      </a:endParaRPr>
                    </a:p>
                    <a:p>
                      <a:pPr marL="457200" indent="189230" algn="just">
                        <a:spcAft>
                          <a:spcPct val="0"/>
                        </a:spcAft>
                      </a:pPr>
                      <a:endParaRPr lang="ru-RU" sz="2400" dirty="0">
                        <a:effectLst/>
                        <a:latin typeface="Cambria" panose="02040503050406030204" pitchFamily="18" charset="0"/>
                        <a:ea typeface="Cambria" panose="02040503050406030204" pitchFamily="18" charset="0"/>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54024343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043075433"/>
              </p:ext>
            </p:extLst>
          </p:nvPr>
        </p:nvGraphicFramePr>
        <p:xfrm>
          <a:off x="623393" y="620684"/>
          <a:ext cx="10730407" cy="5760646"/>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ma’ruza (M)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28219">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a:t>
                      </a:r>
                      <a:r>
                        <a:rPr lang="en-US" sz="1600" dirty="0" err="1">
                          <a:effectLst/>
                          <a:latin typeface="Cambria" panose="02040503050406030204" pitchFamily="18" charset="0"/>
                          <a:ea typeface="Cambria" panose="02040503050406030204" pitchFamily="18" charset="0"/>
                        </a:rPr>
                        <a:t>Badiiy</a:t>
                      </a:r>
                      <a:r>
                        <a:rPr lang="uz-Cyrl-UZ" sz="1600" dirty="0">
                          <a:effectLst/>
                          <a:latin typeface="Cambria" panose="02040503050406030204" pitchFamily="18" charset="0"/>
                          <a:ea typeface="Cambria" panose="02040503050406030204" pitchFamily="18" charset="0"/>
                        </a:rPr>
                        <a:t>  matn poetikasi” faniga kirish. Fanning maqsad va vazifalari; Balog‘at ilmi asoslari:  Ilmi </a:t>
                      </a:r>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bayon</a:t>
                      </a:r>
                      <a:r>
                        <a:rPr lang="uz-Cyrl-UZ" sz="1600" dirty="0">
                          <a:effectLst/>
                          <a:latin typeface="Cambria" panose="02040503050406030204" pitchFamily="18" charset="0"/>
                          <a:ea typeface="Cambria" panose="02040503050406030204" pitchFamily="18" charset="0"/>
                        </a:rPr>
                        <a:t>, ilmi maoniy, ilmi bade’.</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Ilmi </a:t>
                      </a:r>
                      <a:r>
                        <a:rPr lang="uz-Cyrl-UZ" sz="1600" dirty="0">
                          <a:effectLst/>
                          <a:latin typeface="Cambria" panose="02040503050406030204" pitchFamily="18" charset="0"/>
                          <a:ea typeface="Cambria" panose="02040503050406030204" pitchFamily="18" charset="0"/>
                        </a:rPr>
                        <a:t>bade’ning taraqqiyot  tarixi va mumtoz poetika masalalari.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Mumtoz adabiyotda badiiy so‘z tabiati. S</a:t>
                      </a:r>
                      <a:r>
                        <a:rPr lang="en-US" sz="1600" dirty="0">
                          <a:effectLst/>
                          <a:latin typeface="Cambria" panose="02040503050406030204" pitchFamily="18" charset="0"/>
                          <a:ea typeface="Cambria" panose="02040503050406030204" pitchFamily="18" charset="0"/>
                        </a:rPr>
                        <a:t>h</a:t>
                      </a:r>
                      <a:r>
                        <a:rPr lang="uz-Cyrl-UZ" sz="1600" dirty="0">
                          <a:effectLst/>
                          <a:latin typeface="Cambria" panose="02040503050406030204" pitchFamily="18" charset="0"/>
                          <a:ea typeface="Cambria" panose="02040503050406030204" pitchFamily="18" charset="0"/>
                        </a:rPr>
                        <a:t>akl va mazmun mutanosibligi.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She’riy  janrlar va ularning matn poetikasidagi maqomi masalasi.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Debochalar va ularning nazariy qarashlar tarixida tutgan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obraz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matnda timsollar tizimining tahlili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spcAft>
                          <a:spcPts val="0"/>
                        </a:spcAft>
                      </a:pPr>
                      <a:r>
                        <a:rPr lang="en-US" sz="1600" dirty="0" smtClean="0">
                          <a:effectLst/>
                          <a:latin typeface="Cambria" panose="02040503050406030204" pitchFamily="18" charset="0"/>
                          <a:ea typeface="Cambria" panose="02040503050406030204" pitchFamily="18" charset="0"/>
                        </a:rPr>
                        <a:t>   </a:t>
                      </a:r>
                      <a:r>
                        <a:rPr lang="uz-Latn-UZ" sz="1600" dirty="0" smtClean="0">
                          <a:effectLst/>
                          <a:latin typeface="Cambria" panose="02040503050406030204" pitchFamily="18" charset="0"/>
                          <a:ea typeface="Cambria" panose="02040503050406030204" pitchFamily="18" charset="0"/>
                        </a:rPr>
                        <a:t>Ramziy </a:t>
                      </a:r>
                      <a:r>
                        <a:rPr lang="uz-Latn-UZ" sz="1600" dirty="0">
                          <a:effectLst/>
                          <a:latin typeface="Cambria" panose="02040503050406030204" pitchFamily="18" charset="0"/>
                          <a:ea typeface="Cambria" panose="02040503050406030204" pitchFamily="18" charset="0"/>
                        </a:rPr>
                        <a:t>obrazlar</a:t>
                      </a:r>
                      <a:r>
                        <a:rPr lang="uz-Cyrl-UZ" sz="1600" dirty="0">
                          <a:effectLst/>
                          <a:latin typeface="Cambria" panose="02040503050406030204" pitchFamily="18" charset="0"/>
                          <a:ea typeface="Cambria" panose="02040503050406030204" pitchFamily="18" charset="0"/>
                        </a:rPr>
                        <a:t> poetikasi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Latn-UZ" sz="1600" dirty="0">
                          <a:effectLst/>
                          <a:latin typeface="Cambria" panose="02040503050406030204" pitchFamily="18" charset="0"/>
                          <a:ea typeface="Cambria" panose="02040503050406030204" pitchFamily="18" charset="0"/>
                        </a:rPr>
                        <a:t>Mumtoz poetika masalalarida an’anaviylik va izdoshlik.</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Matn poetikasi shakllanishida badiiy san’atlarning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Badiiy asar takomilida qofiya va radifning vazifalari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Badiiy </a:t>
                      </a:r>
                      <a:r>
                        <a:rPr lang="uz-Cyrl-UZ" sz="1600" dirty="0">
                          <a:effectLst/>
                          <a:latin typeface="Cambria" panose="02040503050406030204" pitchFamily="18" charset="0"/>
                          <a:ea typeface="Cambria" panose="02040503050406030204" pitchFamily="18" charset="0"/>
                        </a:rPr>
                        <a:t>matnni tekshirish metodologiyalari haqida tushuncha.</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Germenevtik,</a:t>
                      </a:r>
                      <a:r>
                        <a:rPr lang="en-US" sz="1600" dirty="0">
                          <a:effectLst/>
                          <a:latin typeface="Cambria" panose="02040503050406030204" pitchFamily="18" charset="0"/>
                          <a:ea typeface="Cambria" panose="02040503050406030204" pitchFamily="18" charset="0"/>
                        </a:rPr>
                        <a:t> q</a:t>
                      </a:r>
                      <a:r>
                        <a:rPr lang="uz-Cyrl-UZ" sz="1600" dirty="0">
                          <a:effectLst/>
                          <a:latin typeface="Cambria" panose="02040503050406030204" pitchFamily="18" charset="0"/>
                          <a:ea typeface="Cambria" panose="02040503050406030204" pitchFamily="18" charset="0"/>
                        </a:rPr>
                        <a:t>iyosiy-tarixiy, tahliliy-komponental, tipologik tahlil turlari.</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99060" marR="171450" indent="93345" algn="just">
                        <a:spcAft>
                          <a:spcPts val="0"/>
                        </a:spcAft>
                      </a:pPr>
                      <a:r>
                        <a:rPr lang="uz-Cyrl-UZ" sz="1600" dirty="0">
                          <a:effectLst/>
                          <a:latin typeface="Cambria" panose="02040503050406030204" pitchFamily="18" charset="0"/>
                          <a:ea typeface="Cambria" panose="02040503050406030204" pitchFamily="18" charset="0"/>
                        </a:rPr>
                        <a:t>Uslub tushunchasi. Badiiy matn poetikasida ijodkor uslubining o‘rni</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600" dirty="0" smtClean="0">
                          <a:effectLst/>
                          <a:latin typeface="Cambria" panose="02040503050406030204" pitchFamily="18" charset="0"/>
                          <a:ea typeface="Cambria" panose="02040503050406030204" pitchFamily="18" charset="0"/>
                        </a:rPr>
                        <a:t>   </a:t>
                      </a:r>
                      <a:r>
                        <a:rPr lang="uz-Cyrl-UZ" sz="1600" dirty="0" smtClean="0">
                          <a:effectLst/>
                          <a:latin typeface="Cambria" panose="02040503050406030204" pitchFamily="18" charset="0"/>
                          <a:ea typeface="Cambria" panose="02040503050406030204" pitchFamily="18" charset="0"/>
                        </a:rPr>
                        <a:t>Mumtoz </a:t>
                      </a:r>
                      <a:r>
                        <a:rPr lang="uz-Cyrl-UZ" sz="1600" dirty="0">
                          <a:effectLst/>
                          <a:latin typeface="Cambria" panose="02040503050406030204" pitchFamily="18" charset="0"/>
                          <a:ea typeface="Cambria" panose="02040503050406030204" pitchFamily="18" charset="0"/>
                        </a:rPr>
                        <a:t>poetikada badiiy nutq</a:t>
                      </a:r>
                      <a:r>
                        <a:rPr lang="en-US" sz="1600" dirty="0">
                          <a:effectLst/>
                          <a:latin typeface="Cambria" panose="02040503050406030204" pitchFamily="18" charset="0"/>
                          <a:ea typeface="Cambria" panose="02040503050406030204" pitchFamily="18" charset="0"/>
                        </a:rPr>
                        <a:t>.</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61051432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367230310"/>
              </p:ext>
            </p:extLst>
          </p:nvPr>
        </p:nvGraphicFramePr>
        <p:xfrm>
          <a:off x="623393" y="620684"/>
          <a:ext cx="10730407" cy="597666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amaliy</a:t>
                      </a:r>
                      <a:r>
                        <a:rPr lang="uz-Cyrl-UZ" sz="1400" dirty="0" smtClean="0">
                          <a:effectLst/>
                        </a:rPr>
                        <a:t> (</a:t>
                      </a:r>
                      <a:r>
                        <a:rPr lang="en-US" sz="1400" dirty="0" smtClean="0">
                          <a:effectLst/>
                        </a:rPr>
                        <a:t>A</a:t>
                      </a:r>
                      <a:r>
                        <a:rPr lang="uz-Cyrl-UZ" sz="1400" dirty="0" smtClean="0">
                          <a:effectLst/>
                        </a:rPr>
                        <a:t>)</a:t>
                      </a:r>
                      <a:r>
                        <a:rPr lang="en-US" sz="1400" dirty="0" smtClean="0">
                          <a:effectLst/>
                        </a:rPr>
                        <a:t> (3-semestr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 poetikasi” faniga kirish. Amaliy mashg‘ulotlarga tayyorgarlik ko‘rish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shoirlar ijodi misolida  matn poetikasida badiiy san’atlarning o‘rni va vazifasini aniqlash (Bobur, Uvaysiy.....).</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Navoiy va Boburning shakl va mazmun mutanosibligi borasidagi ilmiy va amaliy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Alisher Navoiy va Boburning aruzshunoslikka qo‘shgan hissasi.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Zahiriddin Boburning poetikaga oid qarashlari.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Mumtoz she’riyatda ranglar poetikasi.</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Mumtoz she’riyatda an’ana va yangilanish masalasi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adabiyotda badiiy nutq va uslub masalalari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Devon” debochalarining poetik ahamiyati</a:t>
                      </a:r>
                      <a:r>
                        <a:rPr lang="en-US" sz="140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Gulxaniy “Zarbulmasal”ida istiora va irsoli masal  san’atining  o‘rni va vazifalarini aniqlash.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tarixiy poetikada  “Funun ul-balog‘a” va  “Badoyi’ us- sanoyi’” asarlarining o‘rni.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Mumtoz adabiyotshunoslikka oid  asarlarda janrlarga munosabat. Qofiya va radifning o‘rganilish tarixi  (“Funun ul-balog‘a”, “Badoyi’ us-sanoyi’” “Muxtasar”, “Mezon ul-avzon”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8509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matnda janrlar tabiati. Boburning kichik lirik janrlardagi o‘ziga xos uslub xususiyatlarini belgilash.</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Amiriy she’riyati poetikasini o‘rganish.   Uvaysiy she’riyatida  qofiya va radif poetikasi</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31445"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Badiiy matnni germenevtik va qiyosiy-tarixiy tahlil  etish usullarini o‘zlashtirish va amalda qo‘llash (mumtoz matnlar asosida).</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591237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839020945"/>
              </p:ext>
            </p:extLst>
          </p:nvPr>
        </p:nvGraphicFramePr>
        <p:xfrm>
          <a:off x="623393" y="620684"/>
          <a:ext cx="10730407" cy="5864058"/>
        </p:xfrm>
        <a:graphic>
          <a:graphicData uri="http://schemas.openxmlformats.org/drawingml/2006/table">
            <a:tbl>
              <a:tblPr firstRow="1" firstCol="1" bandRow="1">
                <a:tableStyleId>{5C22544A-7EE6-4342-B048-85BDC9FD1C3A}</a:tableStyleId>
              </a:tblPr>
              <a:tblGrid>
                <a:gridCol w="856286"/>
                <a:gridCol w="8813957"/>
                <a:gridCol w="1060164"/>
              </a:tblGrid>
              <a:tr h="314110">
                <a:tc gridSpan="2">
                  <a:txBody>
                    <a:bodyPr/>
                    <a:lstStyle/>
                    <a:p>
                      <a:pPr algn="ctr">
                        <a:spcAft>
                          <a:spcPts val="0"/>
                        </a:spcAft>
                      </a:pPr>
                      <a:r>
                        <a:rPr lang="uz-Cyrl-UZ" sz="1400" dirty="0">
                          <a:effectLst/>
                        </a:rPr>
                        <a:t>Fan mazmuni</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Soat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14110">
                <a:tc gridSpan="2">
                  <a:txBody>
                    <a:bodyPr/>
                    <a:lstStyle/>
                    <a:p>
                      <a:pPr algn="ctr">
                        <a:spcAft>
                          <a:spcPts val="0"/>
                        </a:spcAft>
                      </a:pPr>
                      <a:r>
                        <a:rPr lang="uz-Cyrl-UZ" sz="1400" dirty="0">
                          <a:effectLst/>
                        </a:rPr>
                        <a:t>Mashg‘ulotlar shakli: </a:t>
                      </a:r>
                      <a:r>
                        <a:rPr lang="en-US" sz="1400" dirty="0" err="1" smtClean="0">
                          <a:effectLst/>
                        </a:rPr>
                        <a:t>mustaqil</a:t>
                      </a:r>
                      <a:r>
                        <a:rPr lang="en-US" sz="1400" dirty="0" smtClean="0">
                          <a:effectLst/>
                        </a:rPr>
                        <a:t> </a:t>
                      </a:r>
                      <a:r>
                        <a:rPr lang="en-US" sz="1400" dirty="0" err="1" smtClean="0">
                          <a:effectLst/>
                        </a:rPr>
                        <a:t>ta’lim</a:t>
                      </a:r>
                      <a:r>
                        <a:rPr lang="uz-Cyrl-UZ" sz="1400" dirty="0" smtClean="0">
                          <a:effectLst/>
                        </a:rPr>
                        <a:t> </a:t>
                      </a:r>
                      <a:r>
                        <a:rPr lang="uz-Cyrl-UZ" sz="1400" dirty="0">
                          <a:effectLst/>
                        </a:rPr>
                        <a:t>(M)</a:t>
                      </a:r>
                      <a:r>
                        <a:rPr lang="en-US" sz="1400" dirty="0">
                          <a:effectLst/>
                        </a:rPr>
                        <a:t> </a:t>
                      </a:r>
                      <a:r>
                        <a:rPr lang="en-US" sz="1400" dirty="0" smtClean="0">
                          <a:effectLst/>
                        </a:rPr>
                        <a:t>(3-semestr</a:t>
                      </a:r>
                      <a:r>
                        <a:rPr lang="en-US"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ru-RU"/>
                    </a:p>
                  </a:txBody>
                  <a:tcPr/>
                </a:tc>
                <a:tc>
                  <a:txBody>
                    <a:bodyPr/>
                    <a:lstStyle/>
                    <a:p>
                      <a:pPr algn="ctr">
                        <a:spcAft>
                          <a:spcPts val="0"/>
                        </a:spcAft>
                      </a:pPr>
                      <a:r>
                        <a:rPr lang="en-US" sz="1400">
                          <a:effectLst/>
                        </a:rPr>
                        <a:t>30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79896">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B.Sarimsoqovning “Badiiylik mezonlari va asoslari” asarini o’rganib referet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l">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Z.Mamajonovning “Mumtoz she’riy san’atlarning nazariy tasnifi”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Q. Yo’ldosh, M. Yo’ldoshlarning “Badiiy tahlil asoslari” kitobining “Ilmiy maktablar” bo’limidan referat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420777">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fr-FR" sz="1400">
                          <a:effectLst/>
                          <a:latin typeface="Times New Roman" panose="02020603050405020304" pitchFamily="18" charset="0"/>
                          <a:ea typeface="Calibri" panose="020F0502020204030204" pitchFamily="34" charset="0"/>
                          <a:cs typeface="Times New Roman" panose="02020603050405020304" pitchFamily="18" charset="0"/>
                        </a:rPr>
                        <a:t>Uvaysiy ijodi bo’yicha yaratilgan tadqiqotlarning bibliografiyasini tuzish va muhim tadqiqotlarga annotatsiya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575945" algn="ctr">
                        <a:lnSpc>
                          <a:spcPct val="150000"/>
                        </a:lnSpc>
                        <a:spcBef>
                          <a:spcPts val="1200"/>
                        </a:spcBef>
                        <a:spcAft>
                          <a:spcPts val="0"/>
                        </a:spcAft>
                        <a:tabLst>
                          <a:tab pos="619125" algn="l"/>
                        </a:tabLst>
                      </a:pPr>
                      <a:r>
                        <a:rPr lang="en-US" sz="1600">
                          <a:effectLst/>
                          <a:latin typeface="Cambria" panose="02040503050406030204" pitchFamily="18" charset="0"/>
                          <a:ea typeface="Cambria" panose="02040503050406030204" pitchFamily="18" charset="0"/>
                        </a:rPr>
                        <a:t>2</a:t>
                      </a:r>
                      <a:endParaRPr lang="ru-RU" sz="1600" b="1">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I.V.Steblevaning “Semantika gazeley Babura” kitobiga taqriz yozish.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Tarixiy asarlarni adabiy manba sifatida o’rganish tamoyillarini aniqlash (“Firdavs ul-iqbol” misolida).</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V.M. Jirmunskiyning “Teoriya literature. Poetika. Stilistika” kitobidagi “Zadachi poetiki” maqolasini tarjima qilish.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A.N. Veselovskiyning “Istoricheskaya poetika” kitobidan “Iz istorii epiteta” maqolasini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tarjima</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effectLst/>
                          <a:latin typeface="Times New Roman" panose="02020603050405020304" pitchFamily="18" charset="0"/>
                          <a:ea typeface="Calibri" panose="020F0502020204030204" pitchFamily="34" charset="0"/>
                          <a:cs typeface="Times New Roman" panose="02020603050405020304" pitchFamily="18" charset="0"/>
                        </a:rPr>
                        <a:t>qilish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I.V. Steblevaning “Razvitie tyurkskix poeticheskix form v XI veke” kitobini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O’zbek mumtoz adabiyotida doston janrining o’rni va taraqqiyot bosqichlarini nazariy jihatdan belgilash.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11</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a:effectLst/>
                          <a:latin typeface="Times New Roman" panose="02020603050405020304" pitchFamily="18" charset="0"/>
                          <a:ea typeface="Calibri" panose="020F0502020204030204" pitchFamily="34" charset="0"/>
                          <a:cs typeface="Times New Roman" panose="02020603050405020304" pitchFamily="18" charset="0"/>
                        </a:rPr>
                        <a:t>Shamsiddin Qays Roziyning “Al-mo‘jam”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12</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Umar Roduyoniyning “Tarjumonul-balog‘a” asarini o‘qish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13</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Shayx Ahmad Taroziyning “Fununul-balog‘a” asarini o‘qish.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a:effectLst/>
                          <a:latin typeface="Cambria" panose="02040503050406030204" pitchFamily="18" charset="0"/>
                          <a:ea typeface="Cambria" panose="02040503050406030204" pitchFamily="18" charset="0"/>
                        </a:rPr>
                        <a:t>2</a:t>
                      </a:r>
                      <a:endParaRPr lang="ru-RU"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314110">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Abdurahmon Jomiyning “Risolai qofiya” asarini o‘qib o‘rganish Alisher Navoiyning «Muhokamat ul-lug‘atayn», «Mezon ul-avzon» asarlarini o‘qib, o‘rganish.</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r h="553235">
                <a:tc>
                  <a:txBody>
                    <a:bodyPr/>
                    <a:lstStyle/>
                    <a:p>
                      <a:pPr marL="0" lvl="0" indent="0" algn="ctr">
                        <a:spcAft>
                          <a:spcPts val="0"/>
                        </a:spcAft>
                        <a:buFontTx/>
                        <a:buNone/>
                      </a:pPr>
                      <a:r>
                        <a:rPr lang="en-US" sz="1400" dirty="0" smtClean="0">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R="171450" algn="just">
                        <a:spcAft>
                          <a:spcPts val="0"/>
                        </a:spcAft>
                        <a:tabLst>
                          <a:tab pos="651510" algn="l"/>
                        </a:tabLst>
                      </a:pPr>
                      <a:r>
                        <a:rPr lang="uz-Cyrl-UZ" sz="1400" dirty="0">
                          <a:effectLst/>
                          <a:latin typeface="Times New Roman" panose="02020603050405020304" pitchFamily="18" charset="0"/>
                          <a:ea typeface="Calibri" panose="020F0502020204030204" pitchFamily="34" charset="0"/>
                          <a:cs typeface="Times New Roman" panose="02020603050405020304" pitchFamily="18" charset="0"/>
                        </a:rPr>
                        <a:t>Atoullo Husayniyning «Badoyi’us-sanoyi’» asarini o‘qib, o‘rganish</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US" sz="1600" dirty="0">
                          <a:effectLst/>
                          <a:latin typeface="Cambria" panose="02040503050406030204" pitchFamily="18" charset="0"/>
                          <a:ea typeface="Cambria" panose="02040503050406030204" pitchFamily="18" charset="0"/>
                        </a:rPr>
                        <a:t>2</a:t>
                      </a:r>
                      <a:endParaRPr lang="ru-RU"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46790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35360" y="260648"/>
            <a:ext cx="11449272" cy="6336704"/>
          </a:xfrm>
        </p:spPr>
        <p:txBody>
          <a:bodyPr>
            <a:normAutofit fontScale="70000" lnSpcReduction="20000"/>
          </a:bodyPr>
          <a:lstStyle/>
          <a:p>
            <a:pPr algn="ctr"/>
            <a:r>
              <a:rPr lang="en-US" sz="1800" b="1" dirty="0" err="1" smtClean="0"/>
              <a:t>Asosiy</a:t>
            </a:r>
            <a:r>
              <a:rPr lang="en-US" sz="1800" b="1" dirty="0" smtClean="0"/>
              <a:t> </a:t>
            </a:r>
            <a:r>
              <a:rPr lang="en-US" sz="1800" b="1" dirty="0" err="1" smtClean="0"/>
              <a:t>adabiyotlar</a:t>
            </a:r>
            <a:endParaRPr lang="en-US" sz="1800" b="1" dirty="0" smtClean="0"/>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Sharq mumtoz poetikasi (tuzuvchi H.Boltabo</a:t>
            </a:r>
            <a:r>
              <a:rPr lang="uz-Latn-UZ" sz="1800" dirty="0">
                <a:latin typeface="Cambria" panose="02040503050406030204" pitchFamily="18" charset="0"/>
                <a:ea typeface="Cambria" panose="02040503050406030204" pitchFamily="18" charset="0"/>
              </a:rPr>
              <a:t>y</a:t>
            </a:r>
            <a:r>
              <a:rPr lang="uz-Cyrl-UZ" sz="1800" dirty="0">
                <a:latin typeface="Cambria" panose="02040503050406030204" pitchFamily="18" charset="0"/>
                <a:ea typeface="Cambria" panose="02040503050406030204" pitchFamily="18" charset="0"/>
              </a:rPr>
              <a:t>ev). – T.: O‘zbekiston Milliy ensiklopediyasi nashriyoti, 2008.</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Sirojiddinov Sh. O‘zbek mumtoz adabiyotining falsafiy</a:t>
            </a:r>
            <a:br>
              <a:rPr lang="uz-Cyrl-UZ" sz="1800" dirty="0">
                <a:latin typeface="Cambria" panose="02040503050406030204" pitchFamily="18" charset="0"/>
                <a:ea typeface="Cambria" panose="02040503050406030204" pitchFamily="18" charset="0"/>
              </a:rPr>
            </a:br>
            <a:r>
              <a:rPr lang="uz-Cyrl-UZ" sz="1800" dirty="0">
                <a:latin typeface="Cambria" panose="02040503050406030204" pitchFamily="18" charset="0"/>
                <a:ea typeface="Cambria" panose="02040503050406030204" pitchFamily="18" charset="0"/>
              </a:rPr>
              <a:t>sarchashmalari. T.: Yangi asr avlodi, 2011.</a:t>
            </a:r>
            <a:endParaRPr lang="ru-RU" sz="1800" dirty="0">
              <a:latin typeface="Cambria" panose="02040503050406030204" pitchFamily="18" charset="0"/>
              <a:ea typeface="Cambria" panose="02040503050406030204" pitchFamily="18" charset="0"/>
            </a:endParaRPr>
          </a:p>
          <a:p>
            <a:pPr marL="514350" lvl="0" indent="-514350">
              <a:buFont typeface="+mj-lt"/>
              <a:buAutoNum type="arabicPeriod"/>
            </a:pPr>
            <a:r>
              <a:rPr lang="uz-Cyrl-UZ" sz="1800" dirty="0">
                <a:latin typeface="Cambria" panose="02040503050406030204" pitchFamily="18" charset="0"/>
                <a:ea typeface="Cambria" panose="02040503050406030204" pitchFamily="18" charset="0"/>
              </a:rPr>
              <a:t>O‘</a:t>
            </a:r>
            <a:r>
              <a:rPr lang="en-US" sz="1800" dirty="0" err="1">
                <a:latin typeface="Cambria" panose="02040503050406030204" pitchFamily="18" charset="0"/>
                <a:ea typeface="Cambria" panose="02040503050406030204" pitchFamily="18" charset="0"/>
              </a:rPr>
              <a:t>zbek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adabiyoti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namunalari</a:t>
            </a:r>
            <a:r>
              <a:rPr lang="en-US" sz="1800" dirty="0">
                <a:latin typeface="Cambria" panose="02040503050406030204" pitchFamily="18" charset="0"/>
                <a:ea typeface="Cambria" panose="02040503050406030204" pitchFamily="18" charset="0"/>
              </a:rPr>
              <a:t>. </a:t>
            </a:r>
            <a:r>
              <a:rPr lang="ru-RU" sz="1800" dirty="0">
                <a:latin typeface="Cambria" panose="02040503050406030204" pitchFamily="18" charset="0"/>
                <a:ea typeface="Cambria" panose="02040503050406030204" pitchFamily="18" charset="0"/>
              </a:rPr>
              <a:t>1-2 </a:t>
            </a:r>
            <a:r>
              <a:rPr lang="ru-RU" sz="1800" dirty="0" err="1">
                <a:latin typeface="Cambria" panose="02040503050406030204" pitchFamily="18" charset="0"/>
                <a:ea typeface="Cambria" panose="02040503050406030204" pitchFamily="18" charset="0"/>
              </a:rPr>
              <a:t>jild</a:t>
            </a:r>
            <a:r>
              <a:rPr lang="ru-RU" sz="1800" dirty="0">
                <a:latin typeface="Cambria" panose="02040503050406030204" pitchFamily="18" charset="0"/>
                <a:ea typeface="Cambria" panose="02040503050406030204" pitchFamily="18" charset="0"/>
              </a:rPr>
              <a:t>. - </a:t>
            </a:r>
            <a:r>
              <a:rPr lang="ru-RU" sz="1800" dirty="0" err="1">
                <a:latin typeface="Cambria" panose="02040503050406030204" pitchFamily="18" charset="0"/>
                <a:ea typeface="Cambria" panose="02040503050406030204" pitchFamily="18" charset="0"/>
              </a:rPr>
              <a:t>Toshkent</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Fan</a:t>
            </a:r>
            <a:r>
              <a:rPr lang="ru-RU" sz="1800" dirty="0">
                <a:latin typeface="Cambria" panose="02040503050406030204" pitchFamily="18" charset="0"/>
                <a:ea typeface="Cambria" panose="02040503050406030204" pitchFamily="18" charset="0"/>
              </a:rPr>
              <a:t>, 2005, 2007.</a:t>
            </a:r>
          </a:p>
          <a:p>
            <a:pPr marL="514350" indent="-514350">
              <a:buFont typeface="+mj-lt"/>
              <a:buAutoNum type="arabicPeriod"/>
            </a:pPr>
            <a:r>
              <a:rPr lang="ru-RU" sz="1800" dirty="0" err="1">
                <a:latin typeface="Cambria" panose="02040503050406030204" pitchFamily="18" charset="0"/>
                <a:ea typeface="Cambria" panose="02040503050406030204" pitchFamily="18" charset="0"/>
              </a:rPr>
              <a:t>Sarimsoqov</a:t>
            </a:r>
            <a:r>
              <a:rPr lang="ru-RU" sz="1800" dirty="0">
                <a:latin typeface="Cambria" panose="02040503050406030204" pitchFamily="18" charset="0"/>
                <a:ea typeface="Cambria" panose="02040503050406030204" pitchFamily="18" charset="0"/>
              </a:rPr>
              <a:t> B. </a:t>
            </a:r>
            <a:r>
              <a:rPr lang="ru-RU" sz="1800" dirty="0" err="1">
                <a:latin typeface="Cambria" panose="02040503050406030204" pitchFamily="18" charset="0"/>
                <a:ea typeface="Cambria" panose="02040503050406030204" pitchFamily="18" charset="0"/>
              </a:rPr>
              <a:t>Badiiylik</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mezonlari</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va</a:t>
            </a:r>
            <a:r>
              <a:rPr lang="ru-RU" sz="1800" dirty="0">
                <a:latin typeface="Cambria" panose="02040503050406030204" pitchFamily="18" charset="0"/>
                <a:ea typeface="Cambria" panose="02040503050406030204" pitchFamily="18" charset="0"/>
              </a:rPr>
              <a:t> </a:t>
            </a:r>
            <a:r>
              <a:rPr lang="ru-RU" sz="1800" dirty="0" err="1">
                <a:latin typeface="Cambria" panose="02040503050406030204" pitchFamily="18" charset="0"/>
                <a:ea typeface="Cambria" panose="02040503050406030204" pitchFamily="18" charset="0"/>
              </a:rPr>
              <a:t>asoslari</a:t>
            </a:r>
            <a:r>
              <a:rPr lang="ru-RU" sz="1800" dirty="0">
                <a:latin typeface="Cambria" panose="02040503050406030204" pitchFamily="18" charset="0"/>
                <a:ea typeface="Cambria" panose="02040503050406030204" pitchFamily="18" charset="0"/>
              </a:rPr>
              <a:t>. T</a:t>
            </a:r>
            <a:r>
              <a:rPr lang="ru-RU" sz="1800" dirty="0" smtClean="0">
                <a:latin typeface="Cambria" panose="02040503050406030204" pitchFamily="18" charset="0"/>
                <a:ea typeface="Cambria" panose="02040503050406030204" pitchFamily="18" charset="0"/>
              </a:rPr>
              <a:t>.</a:t>
            </a:r>
            <a:r>
              <a:rPr lang="en-US" sz="1800" dirty="0" smtClean="0">
                <a:latin typeface="Cambria" panose="02040503050406030204" pitchFamily="18" charset="0"/>
                <a:ea typeface="Cambria" panose="02040503050406030204" pitchFamily="18" charset="0"/>
              </a:rPr>
              <a:t> </a:t>
            </a:r>
            <a:r>
              <a:rPr lang="ru-RU" sz="1800" dirty="0" smtClean="0">
                <a:latin typeface="Cambria" panose="02040503050406030204" pitchFamily="18" charset="0"/>
                <a:ea typeface="Cambria" panose="02040503050406030204" pitchFamily="18" charset="0"/>
              </a:rPr>
              <a:t>2000.</a:t>
            </a:r>
            <a:endParaRPr lang="en-US" sz="1800" dirty="0" smtClean="0">
              <a:latin typeface="Cambria" panose="02040503050406030204" pitchFamily="18" charset="0"/>
              <a:ea typeface="Cambria" panose="02040503050406030204" pitchFamily="18" charset="0"/>
            </a:endParaRPr>
          </a:p>
          <a:p>
            <a:pPr marL="0" indent="0" algn="ctr">
              <a:buNone/>
            </a:pPr>
            <a:r>
              <a:rPr lang="uz-Cyrl-UZ" sz="1800" b="1" dirty="0">
                <a:latin typeface="Cambria" panose="02040503050406030204" pitchFamily="18" charset="0"/>
                <a:ea typeface="Cambria" panose="02040503050406030204" pitchFamily="18" charset="0"/>
              </a:rPr>
              <a:t>Qo</a:t>
            </a:r>
            <a:r>
              <a:rPr lang="en-US" sz="1800" b="1" dirty="0">
                <a:latin typeface="Cambria" panose="02040503050406030204" pitchFamily="18" charset="0"/>
                <a:ea typeface="Cambria" panose="02040503050406030204" pitchFamily="18" charset="0"/>
              </a:rPr>
              <a:t>‘</a:t>
            </a:r>
            <a:r>
              <a:rPr lang="uz-Cyrl-UZ" sz="1800" b="1" dirty="0">
                <a:latin typeface="Cambria" panose="02040503050406030204" pitchFamily="18" charset="0"/>
                <a:ea typeface="Cambria" panose="02040503050406030204" pitchFamily="18" charset="0"/>
              </a:rPr>
              <a:t>shimcha </a:t>
            </a:r>
            <a:r>
              <a:rPr lang="uz-Cyrl-UZ" sz="1800" b="1" dirty="0" smtClean="0">
                <a:latin typeface="Cambria" panose="02040503050406030204" pitchFamily="18" charset="0"/>
                <a:ea typeface="Cambria" panose="02040503050406030204" pitchFamily="18" charset="0"/>
              </a:rPr>
              <a:t>adabiyotlar</a:t>
            </a:r>
            <a:endParaRPr lang="en-US" sz="1800" b="1" dirty="0" smtClean="0">
              <a:latin typeface="Cambria" panose="02040503050406030204" pitchFamily="18" charset="0"/>
              <a:ea typeface="Cambria" panose="02040503050406030204" pitchFamily="18" charset="0"/>
            </a:endParaRPr>
          </a:p>
          <a:p>
            <a:pPr marL="342900" lvl="0" indent="-342900">
              <a:buFont typeface="+mj-lt"/>
              <a:buAutoNum type="arabicPeriod"/>
            </a:pPr>
            <a:r>
              <a:rPr lang="tr-TR" sz="1800" dirty="0">
                <a:latin typeface="Cambria" panose="02040503050406030204" pitchFamily="18" charset="0"/>
                <a:ea typeface="Cambria" panose="02040503050406030204" pitchFamily="18" charset="0"/>
              </a:rPr>
              <a:t>I. Adizova. Bobur tafakkurida mavjlangan daryo. Monografiya. Toshkent. 2023.</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O‘zbek mumtoz adabiyoti tarixi. O‘quv qo‘llanma. - T., Fan, 2009. </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I. Adizova. </a:t>
            </a:r>
            <a:r>
              <a:rPr lang="tr-TR" sz="1800" dirty="0">
                <a:latin typeface="Cambria" panose="02040503050406030204" pitchFamily="18" charset="0"/>
                <a:ea typeface="Cambria" panose="02040503050406030204" pitchFamily="18" charset="0"/>
              </a:rPr>
              <a:t>Uvaysiy she’ri</a:t>
            </a:r>
            <a:r>
              <a:rPr lang="en-US" sz="1800" dirty="0" err="1">
                <a:latin typeface="Cambria" panose="02040503050406030204" pitchFamily="18" charset="0"/>
                <a:ea typeface="Cambria" panose="02040503050406030204" pitchFamily="18" charset="0"/>
              </a:rPr>
              <a:t>yatida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tafakkurning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yangilanishi</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Monografiya</a:t>
            </a:r>
            <a:r>
              <a:rPr lang="uz-Cyrl-UZ"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Muharrir</a:t>
            </a:r>
            <a:r>
              <a:rPr lang="en-US" sz="1800" dirty="0">
                <a:latin typeface="Cambria" panose="02040503050406030204" pitchFamily="18" charset="0"/>
                <a:ea typeface="Cambria" panose="02040503050406030204" pitchFamily="18" charset="0"/>
              </a:rPr>
              <a:t>,</a:t>
            </a:r>
            <a:r>
              <a:rPr lang="uz-Cyrl-UZ" sz="1800" dirty="0">
                <a:latin typeface="Cambria" panose="02040503050406030204" pitchFamily="18" charset="0"/>
                <a:ea typeface="Cambria" panose="02040503050406030204" pitchFamily="18" charset="0"/>
              </a:rPr>
              <a:t> 20</a:t>
            </a:r>
            <a:r>
              <a:rPr lang="en-US" sz="1800" dirty="0">
                <a:latin typeface="Cambria" panose="02040503050406030204" pitchFamily="18" charset="0"/>
                <a:ea typeface="Cambria" panose="02040503050406030204" pitchFamily="18" charset="0"/>
              </a:rPr>
              <a:t>20</a:t>
            </a:r>
            <a:r>
              <a:rPr lang="uz-Cyrl-UZ"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Veselovskiy</a:t>
            </a:r>
            <a:r>
              <a:rPr lang="en-US" sz="1800" dirty="0">
                <a:latin typeface="Cambria" panose="02040503050406030204" pitchFamily="18" charset="0"/>
                <a:ea typeface="Cambria" panose="02040503050406030204" pitchFamily="18" charset="0"/>
              </a:rPr>
              <a:t> A.N. </a:t>
            </a:r>
            <a:r>
              <a:rPr lang="en-US" sz="1800" dirty="0" err="1">
                <a:latin typeface="Cambria" panose="02040503050406030204" pitchFamily="18" charset="0"/>
                <a:ea typeface="Cambria" panose="02040503050406030204" pitchFamily="18" charset="0"/>
              </a:rPr>
              <a:t>Istoricheskaya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 </a:t>
            </a:r>
            <a:r>
              <a:rPr lang="en-US" sz="1800" dirty="0" err="1">
                <a:latin typeface="Cambria" panose="02040503050406030204" pitchFamily="18" charset="0"/>
                <a:ea typeface="Cambria" panose="02040503050406030204" pitchFamily="18" charset="0"/>
              </a:rPr>
              <a:t>Moskva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Vыsshaya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shkola</a:t>
            </a:r>
            <a:r>
              <a:rPr lang="en-US" sz="1800" dirty="0">
                <a:latin typeface="Cambria" panose="02040503050406030204" pitchFamily="18" charset="0"/>
                <a:ea typeface="Cambria" panose="02040503050406030204" pitchFamily="18" charset="0"/>
              </a:rPr>
              <a:t>, 1989.-c.</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Q., </a:t>
            </a:r>
            <a:r>
              <a:rPr lang="en-US" sz="1800" dirty="0" err="1">
                <a:latin typeface="Cambria" panose="02040503050406030204" pitchFamily="18" charset="0"/>
                <a:ea typeface="Cambria" panose="02040503050406030204" pitchFamily="18" charset="0"/>
              </a:rPr>
              <a:t>Yo’ldosh</a:t>
            </a:r>
            <a:r>
              <a:rPr lang="en-US" sz="1800" dirty="0">
                <a:latin typeface="Cambria" panose="02040503050406030204" pitchFamily="18" charset="0"/>
                <a:ea typeface="Cambria" panose="02040503050406030204" pitchFamily="18" charset="0"/>
              </a:rPr>
              <a:t> M. </a:t>
            </a:r>
            <a:r>
              <a:rPr lang="en-US" sz="1800" dirty="0" err="1">
                <a:latin typeface="Cambria" panose="02040503050406030204" pitchFamily="18" charset="0"/>
                <a:ea typeface="Cambria" panose="02040503050406030204" pitchFamily="18" charset="0"/>
              </a:rPr>
              <a:t>Badiiy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tahlil</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asoslari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Kamalak</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Jirmunskiy</a:t>
            </a:r>
            <a:r>
              <a:rPr lang="en-US" sz="1800" dirty="0">
                <a:latin typeface="Cambria" panose="02040503050406030204" pitchFamily="18" charset="0"/>
                <a:ea typeface="Cambria" panose="02040503050406030204" pitchFamily="18" charset="0"/>
              </a:rPr>
              <a:t> V.M. </a:t>
            </a:r>
            <a:r>
              <a:rPr lang="en-US" sz="1800" dirty="0" err="1">
                <a:latin typeface="Cambria" panose="02040503050406030204" pitchFamily="18" charset="0"/>
                <a:ea typeface="Cambria" panose="02040503050406030204" pitchFamily="18" charset="0"/>
              </a:rPr>
              <a:t>Teoriya</a:t>
            </a:r>
            <a:r>
              <a:rPr lang="en-US" sz="1800" dirty="0">
                <a:latin typeface="Cambria" panose="02040503050406030204" pitchFamily="18" charset="0"/>
                <a:ea typeface="Cambria" panose="02040503050406030204" pitchFamily="18" charset="0"/>
              </a:rPr>
              <a:t> literature. </a:t>
            </a:r>
            <a:r>
              <a:rPr lang="en-US" sz="1800" dirty="0" err="1">
                <a:latin typeface="Cambria" panose="02040503050406030204" pitchFamily="18" charset="0"/>
                <a:ea typeface="Cambria" panose="02040503050406030204" pitchFamily="18" charset="0"/>
              </a:rPr>
              <a:t>Poetika</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Stilistika</a:t>
            </a:r>
            <a:r>
              <a:rPr lang="en-US" sz="1800" dirty="0">
                <a:latin typeface="Cambria" panose="02040503050406030204" pitchFamily="18" charset="0"/>
                <a:ea typeface="Cambria" panose="02040503050406030204" pitchFamily="18" charset="0"/>
              </a:rPr>
              <a:t>. L.: </a:t>
            </a:r>
            <a:r>
              <a:rPr lang="en-US" sz="1800" dirty="0" err="1">
                <a:latin typeface="Cambria" panose="02040503050406030204" pitchFamily="18" charset="0"/>
                <a:ea typeface="Cambria" panose="02040503050406030204" pitchFamily="18" charset="0"/>
              </a:rPr>
              <a:t>Nauka</a:t>
            </a:r>
            <a:r>
              <a:rPr lang="en-US" sz="1800" dirty="0">
                <a:latin typeface="Cambria" panose="02040503050406030204" pitchFamily="18" charset="0"/>
                <a:ea typeface="Cambria" panose="02040503050406030204" pitchFamily="18" charset="0"/>
              </a:rPr>
              <a:t>, 1977.</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Xolm</a:t>
            </a:r>
            <a:r>
              <a:rPr lang="uz-Cyrl-UZ" sz="1800" dirty="0">
                <a:latin typeface="Cambria" panose="02040503050406030204" pitchFamily="18" charset="0"/>
                <a:ea typeface="Cambria" panose="02040503050406030204" pitchFamily="18" charset="0"/>
              </a:rPr>
              <a:t>o‘minov J., Hazratqulov J. Forsiy adabiyotning jahon adabiyotidagi o‘rni. Toshkent. “</a:t>
            </a:r>
            <a:r>
              <a:rPr lang="tr-TR" sz="1800" dirty="0">
                <a:latin typeface="Cambria" panose="02040503050406030204" pitchFamily="18" charset="0"/>
                <a:ea typeface="Cambria" panose="02040503050406030204" pitchFamily="18" charset="0"/>
              </a:rPr>
              <a:t>YANGI ASR</a:t>
            </a:r>
            <a:r>
              <a:rPr lang="uz-Cyrl-UZ" sz="1800" dirty="0">
                <a:latin typeface="Cambria" panose="02040503050406030204" pitchFamily="18" charset="0"/>
                <a:ea typeface="Cambria" panose="02040503050406030204" pitchFamily="18" charset="0"/>
              </a:rPr>
              <a:t>”</a:t>
            </a:r>
            <a:r>
              <a:rPr lang="tr-TR" sz="1800" dirty="0">
                <a:latin typeface="Cambria" panose="02040503050406030204" pitchFamily="18" charset="0"/>
                <a:ea typeface="Cambria" panose="02040503050406030204" pitchFamily="18" charset="0"/>
              </a:rPr>
              <a:t>: 2012.</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Boltaboev</a:t>
            </a:r>
            <a:r>
              <a:rPr lang="en-US" sz="1800" dirty="0">
                <a:latin typeface="Cambria" panose="02040503050406030204" pitchFamily="18" charset="0"/>
                <a:ea typeface="Cambria" panose="02040503050406030204" pitchFamily="18" charset="0"/>
              </a:rPr>
              <a:t> H.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qadri</a:t>
            </a:r>
            <a:r>
              <a:rPr lang="en-US" sz="1800" dirty="0">
                <a:latin typeface="Cambria" panose="02040503050406030204" pitchFamily="18" charset="0"/>
                <a:ea typeface="Cambria" panose="02040503050406030204" pitchFamily="18" charset="0"/>
              </a:rPr>
              <a:t>. – T.: </a:t>
            </a:r>
            <a:r>
              <a:rPr lang="en-US" sz="1800" dirty="0" err="1">
                <a:latin typeface="Cambria" panose="02040503050406030204" pitchFamily="18" charset="0"/>
                <a:ea typeface="Cambria" panose="02040503050406030204" pitchFamily="18" charset="0"/>
              </a:rPr>
              <a:t>Adolat</a:t>
            </a:r>
            <a:r>
              <a:rPr lang="en-US" sz="1800" dirty="0">
                <a:latin typeface="Cambria" panose="02040503050406030204" pitchFamily="18" charset="0"/>
                <a:ea typeface="Cambria" panose="02040503050406030204" pitchFamily="18" charset="0"/>
              </a:rPr>
              <a:t>, 2004.</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Mamajonov</a:t>
            </a:r>
            <a:r>
              <a:rPr lang="en-US" sz="1800" dirty="0">
                <a:latin typeface="Cambria" panose="02040503050406030204" pitchFamily="18" charset="0"/>
                <a:ea typeface="Cambria" panose="02040503050406030204" pitchFamily="18" charset="0"/>
              </a:rPr>
              <a:t> Z.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she’riy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san’atlarning</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nazariy</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tasnifi</a:t>
            </a:r>
            <a:r>
              <a:rPr lang="en-US" sz="1800" dirty="0">
                <a:latin typeface="Cambria" panose="02040503050406030204" pitchFamily="18" charset="0"/>
                <a:ea typeface="Cambria" panose="02040503050406030204" pitchFamily="18" charset="0"/>
              </a:rPr>
              <a:t>. T.: </a:t>
            </a:r>
            <a:r>
              <a:rPr lang="en-US" sz="1800" dirty="0" err="1">
                <a:latin typeface="Cambria" panose="02040503050406030204" pitchFamily="18" charset="0"/>
                <a:ea typeface="Cambria" panose="02040503050406030204" pitchFamily="18" charset="0"/>
              </a:rPr>
              <a:t>Akademnashr</a:t>
            </a:r>
            <a:r>
              <a:rPr lang="en-US" sz="1800" dirty="0">
                <a:latin typeface="Cambria" panose="02040503050406030204" pitchFamily="18" charset="0"/>
                <a:ea typeface="Cambria" panose="02040503050406030204" pitchFamily="18" charset="0"/>
              </a:rPr>
              <a:t>, 2016.</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Rahmonov N, O‘zbek adabiyotini davrlashtirish masalalari. T.:</a:t>
            </a:r>
            <a:r>
              <a:rPr lang="en-US" sz="1800" dirty="0">
                <a:latin typeface="Cambria" panose="02040503050406030204" pitchFamily="18" charset="0"/>
                <a:ea typeface="Cambria" panose="02040503050406030204" pitchFamily="18" charset="0"/>
              </a:rPr>
              <a:t> MUMTOZ SO‘Z</a:t>
            </a:r>
            <a:r>
              <a:rPr lang="uz-Cyrl-UZ" sz="1800" dirty="0">
                <a:latin typeface="Cambria" panose="02040503050406030204" pitchFamily="18" charset="0"/>
                <a:ea typeface="Cambria" panose="02040503050406030204" pitchFamily="18" charset="0"/>
              </a:rPr>
              <a:t> .2016 </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 Стеблева И.В. Ритм и смысл в </a:t>
            </a:r>
            <a:r>
              <a:rPr lang="ru-RU" sz="1800" dirty="0" err="1">
                <a:latin typeface="Cambria" panose="02040503050406030204" pitchFamily="18" charset="0"/>
                <a:ea typeface="Cambria" panose="02040503050406030204" pitchFamily="18" charset="0"/>
              </a:rPr>
              <a:t>тюркоязычной</a:t>
            </a:r>
            <a:r>
              <a:rPr lang="ru-RU" sz="1800" dirty="0">
                <a:latin typeface="Cambria" panose="02040503050406030204" pitchFamily="18" charset="0"/>
                <a:ea typeface="Cambria" panose="02040503050406030204" pitchFamily="18" charset="0"/>
              </a:rPr>
              <a:t> классической по</a:t>
            </a:r>
            <a:r>
              <a:rPr lang="uz-Cyrl-UZ" sz="1800" dirty="0">
                <a:latin typeface="Cambria" panose="02040503050406030204" pitchFamily="18" charset="0"/>
                <a:ea typeface="Cambria" panose="02040503050406030204" pitchFamily="18" charset="0"/>
              </a:rPr>
              <a:t>э</a:t>
            </a:r>
            <a:r>
              <a:rPr lang="ru-RU" sz="1800" dirty="0" err="1">
                <a:latin typeface="Cambria" panose="02040503050406030204" pitchFamily="18" charset="0"/>
                <a:ea typeface="Cambria" panose="02040503050406030204" pitchFamily="18" charset="0"/>
              </a:rPr>
              <a:t>зии</a:t>
            </a:r>
            <a:r>
              <a:rPr lang="ru-RU" sz="1800" dirty="0">
                <a:latin typeface="Cambria" panose="02040503050406030204" pitchFamily="18" charset="0"/>
                <a:ea typeface="Cambria" panose="02040503050406030204" pitchFamily="18" charset="0"/>
              </a:rPr>
              <a:t>.</a:t>
            </a:r>
            <a:br>
              <a:rPr lang="ru-RU" sz="1800" dirty="0">
                <a:latin typeface="Cambria" panose="02040503050406030204" pitchFamily="18" charset="0"/>
                <a:ea typeface="Cambria" panose="02040503050406030204" pitchFamily="18" charset="0"/>
              </a:rPr>
            </a:br>
            <a:r>
              <a:rPr lang="en-US" sz="1800" dirty="0" err="1">
                <a:latin typeface="Cambria" panose="02040503050406030204" pitchFamily="18" charset="0"/>
                <a:ea typeface="Cambria" panose="02040503050406030204" pitchFamily="18" charset="0"/>
              </a:rPr>
              <a:t>Москва</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Восточная</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литература</a:t>
            </a:r>
            <a:r>
              <a:rPr lang="en-US" sz="1800" dirty="0">
                <a:latin typeface="Cambria" panose="02040503050406030204" pitchFamily="18" charset="0"/>
                <a:ea typeface="Cambria" panose="02040503050406030204" pitchFamily="18" charset="0"/>
              </a:rPr>
              <a:t>”, 1993</a:t>
            </a:r>
            <a:endParaRPr lang="ru-RU" sz="1800" b="1"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Fitrat.    Adabiyot  qoidalari.-T.: «O‘qituvchi»,1995.</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uz-Cyrl-UZ" sz="1800" dirty="0">
                <a:latin typeface="Cambria" panose="02040503050406030204" pitchFamily="18" charset="0"/>
                <a:ea typeface="Cambria" panose="02040503050406030204" pitchFamily="18" charset="0"/>
              </a:rPr>
              <a:t>Quronov D. Adabiyotshunoslikka kirish.-T.: «Xalq merosi» nashriyoti, 2004.</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Rahmonov</a:t>
            </a:r>
            <a:r>
              <a:rPr lang="en-US" sz="1800" dirty="0">
                <a:latin typeface="Cambria" panose="02040503050406030204" pitchFamily="18" charset="0"/>
                <a:ea typeface="Cambria" panose="02040503050406030204" pitchFamily="18" charset="0"/>
              </a:rPr>
              <a:t> V. </a:t>
            </a:r>
            <a:r>
              <a:rPr lang="en-US" sz="1800" dirty="0" err="1">
                <a:latin typeface="Cambria" panose="02040503050406030204" pitchFamily="18" charset="0"/>
                <a:ea typeface="Cambria" panose="02040503050406030204" pitchFamily="18" charset="0"/>
              </a:rPr>
              <a:t>She’r</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san’atlari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Yozuvchi</a:t>
            </a:r>
            <a:r>
              <a:rPr lang="en-US" sz="1800" dirty="0">
                <a:latin typeface="Cambria" panose="02040503050406030204" pitchFamily="18" charset="0"/>
                <a:ea typeface="Cambria" panose="02040503050406030204" pitchFamily="18" charset="0"/>
              </a:rPr>
              <a:t>», 2001.</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en-US" sz="1800" dirty="0" err="1">
                <a:latin typeface="Cambria" panose="02040503050406030204" pitchFamily="18" charset="0"/>
                <a:ea typeface="Cambria" panose="02040503050406030204" pitchFamily="18" charset="0"/>
              </a:rPr>
              <a:t>Hojiahmedov</a:t>
            </a:r>
            <a:r>
              <a:rPr lang="en-US" sz="1800" dirty="0">
                <a:latin typeface="Cambria" panose="02040503050406030204" pitchFamily="18" charset="0"/>
                <a:ea typeface="Cambria" panose="02040503050406030204" pitchFamily="18" charset="0"/>
              </a:rPr>
              <a:t> A. </a:t>
            </a:r>
            <a:r>
              <a:rPr lang="en-US" sz="1800" dirty="0" err="1">
                <a:latin typeface="Cambria" panose="02040503050406030204" pitchFamily="18" charset="0"/>
                <a:ea typeface="Cambria" panose="02040503050406030204" pitchFamily="18" charset="0"/>
              </a:rPr>
              <a:t>Mumtoz</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badiiyat</a:t>
            </a:r>
            <a:r>
              <a:rPr lang="en-US" sz="1800" dirty="0">
                <a:latin typeface="Cambria" panose="02040503050406030204" pitchFamily="18" charset="0"/>
                <a:ea typeface="Cambria" panose="02040503050406030204" pitchFamily="18" charset="0"/>
              </a:rPr>
              <a:t> </a:t>
            </a:r>
            <a:r>
              <a:rPr lang="en-US" sz="1800" dirty="0" err="1">
                <a:latin typeface="Cambria" panose="02040503050406030204" pitchFamily="18" charset="0"/>
                <a:ea typeface="Cambria" panose="02040503050406030204" pitchFamily="18" charset="0"/>
              </a:rPr>
              <a:t>malohati</a:t>
            </a:r>
            <a:r>
              <a:rPr lang="en-US" sz="1800" dirty="0">
                <a:latin typeface="Cambria" panose="02040503050406030204" pitchFamily="18" charset="0"/>
                <a:ea typeface="Cambria" panose="02040503050406030204" pitchFamily="18" charset="0"/>
              </a:rPr>
              <a:t>.-T.: «</a:t>
            </a:r>
            <a:r>
              <a:rPr lang="en-US" sz="1800" dirty="0" err="1">
                <a:latin typeface="Cambria" panose="02040503050406030204" pitchFamily="18" charset="0"/>
                <a:ea typeface="Cambria" panose="02040503050406030204" pitchFamily="18" charset="0"/>
              </a:rPr>
              <a:t>Sharq</a:t>
            </a:r>
            <a:r>
              <a:rPr lang="en-US" sz="1800" dirty="0">
                <a:latin typeface="Cambria" panose="02040503050406030204" pitchFamily="18" charset="0"/>
                <a:ea typeface="Cambria" panose="02040503050406030204" pitchFamily="18" charset="0"/>
              </a:rPr>
              <a:t>», 1999.</a:t>
            </a:r>
            <a:endParaRPr lang="ru-RU" sz="1800" dirty="0">
              <a:latin typeface="Cambria" panose="02040503050406030204" pitchFamily="18" charset="0"/>
              <a:ea typeface="Cambria" panose="02040503050406030204" pitchFamily="18" charset="0"/>
            </a:endParaRPr>
          </a:p>
          <a:p>
            <a:pPr marL="342900" lvl="0" indent="-342900">
              <a:buFont typeface="+mj-lt"/>
              <a:buAutoNum type="arabicPeriod"/>
            </a:pPr>
            <a:r>
              <a:rPr lang="ru-RU" sz="1800" dirty="0">
                <a:latin typeface="Cambria" panose="02040503050406030204" pitchFamily="18" charset="0"/>
                <a:ea typeface="Cambria" panose="02040503050406030204" pitchFamily="18" charset="0"/>
              </a:rPr>
              <a:t>Бахтин. М.М. Литературно-критические стати.-М.: «Художественная литература», 1986. </a:t>
            </a:r>
          </a:p>
          <a:p>
            <a:pPr marL="342900" lvl="0" indent="-342900">
              <a:buFont typeface="+mj-lt"/>
              <a:buAutoNum type="arabicPeriod"/>
            </a:pPr>
            <a:r>
              <a:rPr lang="ru-RU" sz="1800" dirty="0" err="1">
                <a:latin typeface="Cambria" panose="02040503050406030204" pitchFamily="18" charset="0"/>
                <a:ea typeface="Cambria" panose="02040503050406030204" pitchFamily="18" charset="0"/>
              </a:rPr>
              <a:t>Бушмин</a:t>
            </a:r>
            <a:r>
              <a:rPr lang="ru-RU" sz="1800" dirty="0">
                <a:latin typeface="Cambria" panose="02040503050406030204" pitchFamily="18" charset="0"/>
                <a:ea typeface="Cambria" panose="02040503050406030204" pitchFamily="18" charset="0"/>
              </a:rPr>
              <a:t>  А. Наука  о литературе.-М: «Современник »,  1980-334с.</a:t>
            </a:r>
          </a:p>
          <a:p>
            <a:pPr marL="0" indent="0" algn="just">
              <a:buNone/>
            </a:pPr>
            <a:endParaRPr lang="ru-RU"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637458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467368"/>
          </a:xfrm>
        </p:spPr>
        <p:txBody>
          <a:bodyPr numCol="1">
            <a:normAutofit/>
          </a:bodyPr>
          <a:lstStyle/>
          <a:p>
            <a:pPr marL="0" indent="0" algn="ctr">
              <a:buNone/>
            </a:pPr>
            <a:r>
              <a:rPr lang="en-US" sz="3600" b="1" dirty="0" err="1" smtClean="0"/>
              <a:t>Turkiy</a:t>
            </a:r>
            <a:r>
              <a:rPr lang="en-US" sz="3600" b="1" dirty="0" smtClean="0"/>
              <a:t> </a:t>
            </a:r>
            <a:r>
              <a:rPr lang="en-US" sz="3600" b="1" dirty="0" err="1" smtClean="0"/>
              <a:t>poetikaga</a:t>
            </a:r>
            <a:r>
              <a:rPr lang="en-US" sz="3600" b="1" dirty="0" smtClean="0"/>
              <a:t> </a:t>
            </a:r>
            <a:r>
              <a:rPr lang="en-US" sz="3600" b="1" dirty="0" err="1" smtClean="0"/>
              <a:t>doir</a:t>
            </a:r>
            <a:r>
              <a:rPr lang="en-US" sz="3600" b="1" dirty="0" smtClean="0"/>
              <a:t> ilk </a:t>
            </a:r>
            <a:r>
              <a:rPr lang="en-US" sz="3600" b="1" dirty="0" err="1" smtClean="0"/>
              <a:t>manba</a:t>
            </a:r>
            <a:r>
              <a:rPr lang="en-US" sz="3600" b="1" dirty="0" smtClean="0"/>
              <a:t>: </a:t>
            </a:r>
            <a:r>
              <a:rPr lang="en-US" sz="3600" b="1" dirty="0" smtClean="0">
                <a:solidFill>
                  <a:srgbClr val="00B050"/>
                </a:solidFill>
              </a:rPr>
              <a:t>“</a:t>
            </a:r>
            <a:r>
              <a:rPr lang="en-US" sz="3600" b="1" dirty="0" err="1" smtClean="0">
                <a:solidFill>
                  <a:srgbClr val="00B050"/>
                </a:solidFill>
              </a:rPr>
              <a:t>Funun</a:t>
            </a:r>
            <a:r>
              <a:rPr lang="en-US" sz="3600" b="1" dirty="0" smtClean="0">
                <a:solidFill>
                  <a:srgbClr val="00B050"/>
                </a:solidFill>
              </a:rPr>
              <a:t> </a:t>
            </a:r>
            <a:r>
              <a:rPr lang="en-US" sz="3600" b="1" dirty="0" err="1" smtClean="0">
                <a:solidFill>
                  <a:srgbClr val="00B050"/>
                </a:solidFill>
              </a:rPr>
              <a:t>ul-balog’a</a:t>
            </a:r>
            <a:r>
              <a:rPr lang="en-US" sz="3600" b="1" dirty="0" smtClean="0">
                <a:solidFill>
                  <a:srgbClr val="00B050"/>
                </a:solidFill>
              </a:rPr>
              <a:t>” da  </a:t>
            </a:r>
            <a:r>
              <a:rPr lang="en-US" sz="3600" b="1" dirty="0" smtClean="0">
                <a:solidFill>
                  <a:srgbClr val="C00000"/>
                </a:solidFill>
              </a:rPr>
              <a:t>10 </a:t>
            </a:r>
            <a:r>
              <a:rPr lang="en-US" sz="3600" b="1" dirty="0" smtClean="0">
                <a:solidFill>
                  <a:srgbClr val="00B050"/>
                </a:solidFill>
              </a:rPr>
              <a:t>ta </a:t>
            </a:r>
            <a:r>
              <a:rPr lang="en-US" sz="3600" b="1" dirty="0" err="1" smtClean="0">
                <a:solidFill>
                  <a:srgbClr val="00B050"/>
                </a:solidFill>
              </a:rPr>
              <a:t>she’r</a:t>
            </a:r>
            <a:r>
              <a:rPr lang="en-US" sz="3600" b="1" dirty="0" smtClean="0">
                <a:solidFill>
                  <a:srgbClr val="00B050"/>
                </a:solidFill>
              </a:rPr>
              <a:t> </a:t>
            </a:r>
            <a:r>
              <a:rPr lang="en-US" sz="3600" b="1" dirty="0" err="1" smtClean="0">
                <a:solidFill>
                  <a:srgbClr val="00B050"/>
                </a:solidFill>
              </a:rPr>
              <a:t>nav’i</a:t>
            </a:r>
            <a:r>
              <a:rPr lang="en-US" sz="3600" b="1" dirty="0" smtClean="0">
                <a:solidFill>
                  <a:srgbClr val="00B050"/>
                </a:solidFill>
              </a:rPr>
              <a:t> </a:t>
            </a:r>
            <a:r>
              <a:rPr lang="en-US" sz="3600" b="1" dirty="0" err="1" smtClean="0">
                <a:solidFill>
                  <a:srgbClr val="00B050"/>
                </a:solidFill>
              </a:rPr>
              <a:t>keltiriladi</a:t>
            </a:r>
            <a:r>
              <a:rPr lang="en-US" sz="3600" b="1" dirty="0" smtClean="0">
                <a:solidFill>
                  <a:srgbClr val="00B050"/>
                </a:solidFill>
              </a:rPr>
              <a:t>:</a:t>
            </a:r>
          </a:p>
          <a:p>
            <a:pPr marL="742950" indent="-742950" algn="just">
              <a:buNone/>
            </a:pPr>
            <a:r>
              <a:rPr lang="en-US" sz="3600" b="1" dirty="0" smtClean="0"/>
              <a:t>1.Qasida 		6. </a:t>
            </a:r>
            <a:r>
              <a:rPr lang="en-US" sz="3600" b="1" dirty="0" err="1" smtClean="0"/>
              <a:t>Tarji</a:t>
            </a:r>
            <a:r>
              <a:rPr lang="en-US" sz="3600" b="1" dirty="0" smtClean="0"/>
              <a:t>’</a:t>
            </a:r>
          </a:p>
          <a:p>
            <a:pPr marL="742950" indent="-742950" algn="just">
              <a:buNone/>
            </a:pPr>
            <a:r>
              <a:rPr lang="en-US" sz="3600" b="1" dirty="0" smtClean="0"/>
              <a:t>2. </a:t>
            </a:r>
            <a:r>
              <a:rPr lang="en-US" sz="3600" b="1" dirty="0" err="1" smtClean="0"/>
              <a:t>G’azal</a:t>
            </a:r>
            <a:r>
              <a:rPr lang="en-US" sz="3600" b="1" dirty="0" smtClean="0"/>
              <a:t>			7. </a:t>
            </a:r>
            <a:r>
              <a:rPr lang="en-US" sz="3600" b="1" dirty="0" err="1" smtClean="0"/>
              <a:t>Musammat</a:t>
            </a:r>
            <a:endParaRPr lang="en-US" sz="3600" b="1" dirty="0" smtClean="0"/>
          </a:p>
          <a:p>
            <a:pPr marL="742950" indent="-742950" algn="just">
              <a:buNone/>
            </a:pPr>
            <a:r>
              <a:rPr lang="en-US" sz="3600" b="1" dirty="0" smtClean="0"/>
              <a:t>3. </a:t>
            </a:r>
            <a:r>
              <a:rPr lang="en-US" sz="3600" b="1" dirty="0" err="1" smtClean="0"/>
              <a:t>Qit’a</a:t>
            </a:r>
            <a:r>
              <a:rPr lang="en-US" sz="3600" b="1" dirty="0" smtClean="0"/>
              <a:t>			8. </a:t>
            </a:r>
            <a:r>
              <a:rPr lang="en-US" sz="3600" b="1" dirty="0" err="1" smtClean="0"/>
              <a:t>Mustazod</a:t>
            </a:r>
            <a:endParaRPr lang="en-US" sz="3600" b="1" dirty="0" smtClean="0"/>
          </a:p>
          <a:p>
            <a:pPr marL="742950" indent="-742950" algn="just">
              <a:buNone/>
            </a:pPr>
            <a:r>
              <a:rPr lang="en-US" sz="3600" b="1" dirty="0" smtClean="0"/>
              <a:t>4. </a:t>
            </a:r>
            <a:r>
              <a:rPr lang="en-US" sz="3600" b="1" dirty="0" err="1" smtClean="0"/>
              <a:t>Ruboiy</a:t>
            </a:r>
            <a:r>
              <a:rPr lang="en-US" sz="3600" b="1" dirty="0" smtClean="0"/>
              <a:t>		9. </a:t>
            </a:r>
            <a:r>
              <a:rPr lang="en-US" sz="3600" b="1" dirty="0" err="1" smtClean="0"/>
              <a:t>Mutatavval</a:t>
            </a:r>
            <a:endParaRPr lang="en-US" sz="3600" b="1" dirty="0" smtClean="0"/>
          </a:p>
          <a:p>
            <a:pPr marL="742950" indent="-742950" algn="just">
              <a:buNone/>
            </a:pPr>
            <a:r>
              <a:rPr lang="en-US" sz="3600" b="1" dirty="0" smtClean="0"/>
              <a:t>5. </a:t>
            </a:r>
            <a:r>
              <a:rPr lang="en-US" sz="3600" b="1" dirty="0" err="1" smtClean="0"/>
              <a:t>Masnaviy</a:t>
            </a:r>
            <a:r>
              <a:rPr lang="en-US" sz="3600" b="1" dirty="0" smtClean="0"/>
              <a:t>		10. </a:t>
            </a:r>
            <a:r>
              <a:rPr lang="en-US" sz="3600" b="1" dirty="0" err="1" smtClean="0"/>
              <a:t>Fard</a:t>
            </a:r>
            <a:endParaRPr lang="en-US" sz="3600" b="1" dirty="0" smtClean="0"/>
          </a:p>
          <a:p>
            <a:pPr lvl="1" algn="ctr">
              <a:buNone/>
            </a:pPr>
            <a:endParaRPr lang="en-US" sz="3400" b="1" dirty="0" smtClean="0">
              <a:solidFill>
                <a:srgbClr val="00B050"/>
              </a:solidFill>
            </a:endParaRPr>
          </a:p>
          <a:p>
            <a:pPr algn="ctr"/>
            <a:endParaRPr lang="en-US" sz="3600" b="1" dirty="0" smtClean="0">
              <a:solidFill>
                <a:srgbClr val="00B050"/>
              </a:solidFill>
            </a:endParaRPr>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err="1" smtClean="0">
                <a:solidFill>
                  <a:srgbClr val="FF0000"/>
                </a:solidFill>
                <a:latin typeface="Times New Roman" pitchFamily="18" charset="0"/>
                <a:cs typeface="Times New Roman" panose="02020603050405020304" pitchFamily="18" charset="0"/>
              </a:rPr>
              <a:t>Mumtoz she’r shakllarining tuzilishi</a:t>
            </a:r>
            <a:endParaRPr lang="ru-RU" b="1">
              <a:solidFill>
                <a:srgbClr val="FF0000"/>
              </a:solidFill>
              <a:latin typeface="Times New Roman" pitchFamily="18" charset="0"/>
              <a:cs typeface="Times New Roman" panose="02020603050405020304"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3059497182"/>
              </p:ext>
            </p:extLst>
          </p:nvPr>
        </p:nvGraphicFramePr>
        <p:xfrm>
          <a:off x="428596" y="2000240"/>
          <a:ext cx="82296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sld>
</file>

<file path=ppt/tags/tag1.xml><?xml version="1.0" encoding="utf-8"?>
<p:tagLst xmlns:a="http://schemas.openxmlformats.org/drawingml/2006/main" xmlns:r="http://schemas.openxmlformats.org/officeDocument/2006/relationships" xmlns:p="http://schemas.openxmlformats.org/presentationml/2006/main">
  <p:tag name="AS_NET" val="6.0.29"/>
  <p:tag name="AS_OS" val="Unix 5.4.0.192"/>
  <p:tag name="AS_RELEASE_DATE" val="2024.02.14"/>
  <p:tag name="AS_TITLE" val="Aspose.Slides for .NET6"/>
  <p:tag name="AS_VERSION" val="24.2"/>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Calibri" panose="020F0502020204030204"/>
        <a:cs typeface="Arial"/>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Constantia"/>
        <a:cs typeface="Arial"/>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1030</Words>
  <Application>Microsoft Office PowerPoint</Application>
  <PresentationFormat>Широкоэкранный</PresentationFormat>
  <Paragraphs>242</Paragraphs>
  <Slides>10</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10</vt:i4>
      </vt:variant>
    </vt:vector>
  </HeadingPairs>
  <TitlesOfParts>
    <vt:vector size="20" baseType="lpstr">
      <vt:lpstr>Arial</vt:lpstr>
      <vt:lpstr>Calibri</vt:lpstr>
      <vt:lpstr>Calibri Light</vt:lpstr>
      <vt:lpstr>Cambria</vt:lpstr>
      <vt:lpstr>Constantia</vt:lpstr>
      <vt:lpstr>Times New Roman</vt:lpstr>
      <vt:lpstr>TimesUZ</vt:lpstr>
      <vt:lpstr>Wingdings 2</vt:lpstr>
      <vt:lpstr>Тема Office</vt: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Mumtoz she’r shakllarining tuzilishi</vt:lpstr>
      <vt:lpstr>Baytga asoslangan she’r shakllari: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admin</cp:lastModifiedBy>
  <cp:revision>10</cp:revision>
  <cp:lastPrinted>2025-05-06T07:33:16Z</cp:lastPrinted>
  <dcterms:created xsi:type="dcterms:W3CDTF">2025-05-06T07:33:16Z</dcterms:created>
  <dcterms:modified xsi:type="dcterms:W3CDTF">2026-06-05T09:32:13Z</dcterms:modified>
</cp:coreProperties>
</file>